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 id="2147484235" r:id="rId2"/>
    <p:sldMasterId id="2147484264" r:id="rId3"/>
  </p:sldMasterIdLst>
  <p:notesMasterIdLst>
    <p:notesMasterId r:id="rId44"/>
  </p:notesMasterIdLst>
  <p:sldIdLst>
    <p:sldId id="489" r:id="rId4"/>
    <p:sldId id="318" r:id="rId5"/>
    <p:sldId id="447" r:id="rId6"/>
    <p:sldId id="448" r:id="rId7"/>
    <p:sldId id="485" r:id="rId8"/>
    <p:sldId id="486" r:id="rId9"/>
    <p:sldId id="487" r:id="rId10"/>
    <p:sldId id="488" r:id="rId11"/>
    <p:sldId id="450" r:id="rId12"/>
    <p:sldId id="491" r:id="rId13"/>
    <p:sldId id="337" r:id="rId14"/>
    <p:sldId id="338" r:id="rId15"/>
    <p:sldId id="339" r:id="rId16"/>
    <p:sldId id="492" r:id="rId17"/>
    <p:sldId id="341" r:id="rId18"/>
    <p:sldId id="342" r:id="rId19"/>
    <p:sldId id="344" r:id="rId20"/>
    <p:sldId id="346" r:id="rId21"/>
    <p:sldId id="347" r:id="rId22"/>
    <p:sldId id="349" r:id="rId23"/>
    <p:sldId id="348" r:id="rId24"/>
    <p:sldId id="350" r:id="rId25"/>
    <p:sldId id="351" r:id="rId26"/>
    <p:sldId id="352" r:id="rId27"/>
    <p:sldId id="354" r:id="rId28"/>
    <p:sldId id="356" r:id="rId29"/>
    <p:sldId id="355" r:id="rId30"/>
    <p:sldId id="357" r:id="rId31"/>
    <p:sldId id="358" r:id="rId32"/>
    <p:sldId id="482" r:id="rId33"/>
    <p:sldId id="493" r:id="rId34"/>
    <p:sldId id="494" r:id="rId35"/>
    <p:sldId id="495" r:id="rId36"/>
    <p:sldId id="496" r:id="rId37"/>
    <p:sldId id="497" r:id="rId38"/>
    <p:sldId id="498" r:id="rId39"/>
    <p:sldId id="499" r:id="rId40"/>
    <p:sldId id="500" r:id="rId41"/>
    <p:sldId id="501" r:id="rId42"/>
    <p:sldId id="502" r:id="rId43"/>
  </p:sldIdLst>
  <p:sldSz cx="9144000" cy="6858000" type="screen4x3"/>
  <p:notesSz cx="6858000" cy="9296400"/>
  <p:embeddedFontLst>
    <p:embeddedFont>
      <p:font typeface="Helvetica" panose="020B0604020202020204" pitchFamily="34" charset="0"/>
      <p:regular r:id="rId45"/>
      <p:bold r:id="rId46"/>
      <p:italic r:id="rId47"/>
      <p:boldItalic r:id="rId48"/>
    </p:embeddedFont>
    <p:embeddedFont>
      <p:font typeface="ＭＳ Ｐゴシック" panose="020B0600070205080204" pitchFamily="34" charset="-128"/>
      <p:regular r:id="rId49"/>
    </p:embeddedFont>
    <p:embeddedFont>
      <p:font typeface="Calibri" panose="020F0502020204030204" pitchFamily="34" charset="0"/>
      <p:regular r:id="rId50"/>
      <p:bold r:id="rId51"/>
      <p:italic r:id="rId52"/>
      <p:boldItalic r:id="rId53"/>
    </p:embeddedFont>
    <p:embeddedFont>
      <p:font typeface="Ciscolight" panose="020B0604020202020204" charset="0"/>
      <p:regular r:id="rId54"/>
    </p:embeddedFont>
  </p:embeddedFontLst>
  <p:custDataLst>
    <p:tags r:id="rId5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46568"/>
    <a:srgbClr val="FF6600"/>
    <a:srgbClr val="652D89"/>
    <a:srgbClr val="7F7F7F"/>
    <a:srgbClr val="0096D6"/>
    <a:srgbClr val="F68B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757" autoAdjust="0"/>
    <p:restoredTop sz="92718" autoAdjust="0"/>
  </p:normalViewPr>
  <p:slideViewPr>
    <p:cSldViewPr snapToGrid="0" snapToObjects="1">
      <p:cViewPr varScale="1">
        <p:scale>
          <a:sx n="68" d="100"/>
          <a:sy n="68" d="100"/>
        </p:scale>
        <p:origin x="-1320" y="-102"/>
      </p:cViewPr>
      <p:guideLst>
        <p:guide orient="horz" pos="271"/>
        <p:guide pos="223"/>
      </p:guideLst>
    </p:cSldViewPr>
  </p:slideViewPr>
  <p:notesTextViewPr>
    <p:cViewPr>
      <p:scale>
        <a:sx n="100" d="100"/>
        <a:sy n="100" d="100"/>
      </p:scale>
      <p:origin x="0" y="0"/>
    </p:cViewPr>
  </p:notesTextViewPr>
  <p:sorterViewPr>
    <p:cViewPr>
      <p:scale>
        <a:sx n="125" d="100"/>
        <a:sy n="125" d="100"/>
      </p:scale>
      <p:origin x="0" y="12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4231216-D638-439E-A496-A5DB9F0B5625}" type="datetimeFigureOut">
              <a:rPr lang="en-US"/>
              <a:pPr>
                <a:defRPr/>
              </a:pPr>
              <a:t>3/30/2017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D7B0A57-0E61-4491-BFD6-6A7F694598CA}" type="slidenum">
              <a:rPr lang="en-US"/>
              <a:pPr>
                <a:defRPr/>
              </a:pPr>
              <a:t>‹#›</a:t>
            </a:fld>
            <a:endParaRPr lang="en-US"/>
          </a:p>
        </p:txBody>
      </p:sp>
    </p:spTree>
    <p:extLst>
      <p:ext uri="{BB962C8B-B14F-4D97-AF65-F5344CB8AC3E}">
        <p14:creationId xmlns:p14="http://schemas.microsoft.com/office/powerpoint/2010/main" val="33172088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8C2E8-113C-404D-8943-57458C0CE7C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7F018-605C-4C49-BDDE-59566828C926}" type="slidenum">
              <a:rPr lang="en-US" smtClean="0"/>
              <a:pPr fontAlgn="base">
                <a:spcBef>
                  <a:spcPct val="0"/>
                </a:spcBef>
                <a:spcAft>
                  <a:spcPct val="0"/>
                </a:spcAft>
                <a:defRPr/>
              </a:pPr>
              <a:t>10</a:t>
            </a:fld>
            <a:endParaRPr lang="en-US" dirty="0"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a:xfrm>
            <a:off x="395288" y="4378325"/>
            <a:ext cx="5989637" cy="4252913"/>
          </a:xfrm>
          <a:ln/>
        </p:spPr>
        <p:txBody>
          <a:bodyPr/>
          <a:lstStyle/>
          <a:p>
            <a:pPr eaLnBrk="1" hangingPunct="1">
              <a:spcBef>
                <a:spcPct val="0"/>
              </a:spcBef>
            </a:pPr>
            <a:r>
              <a:rPr lang="en-GB" dirty="0" smtClean="0"/>
              <a:t>Transition – no script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C23536-3CF7-4D4D-9239-158F6C0F60C8}" type="slidenum">
              <a:rPr lang="en-US" smtClean="0"/>
              <a:pPr fontAlgn="base">
                <a:spcBef>
                  <a:spcPct val="0"/>
                </a:spcBef>
                <a:spcAft>
                  <a:spcPct val="0"/>
                </a:spcAft>
                <a:defRPr/>
              </a:pPr>
              <a:t>11</a:t>
            </a:fld>
            <a:endParaRPr lang="en-US"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The optical spectrum is made up of three regions: an ultra-violet region, a visible region and an infrared region.</a:t>
            </a:r>
          </a:p>
          <a:p>
            <a:pPr eaLnBrk="1" hangingPunct="1">
              <a:spcBef>
                <a:spcPct val="0"/>
              </a:spcBef>
            </a:pPr>
            <a:endParaRPr lang="en-GB" smtClean="0"/>
          </a:p>
          <a:p>
            <a:pPr eaLnBrk="1" hangingPunct="1">
              <a:spcBef>
                <a:spcPct val="0"/>
              </a:spcBef>
            </a:pPr>
            <a:r>
              <a:rPr lang="en-GB" smtClean="0"/>
              <a:t>Optical communication systems work in the infrared region. The infrared region starts at the edge of the visible region, at about 740 nanometers and extends out to about 300 micrometers.</a:t>
            </a:r>
          </a:p>
          <a:p>
            <a:pPr eaLnBrk="1" hangingPunct="1">
              <a:spcBef>
                <a:spcPct val="0"/>
              </a:spcBef>
            </a:pPr>
            <a:endParaRPr lang="en-GB" smtClean="0"/>
          </a:p>
          <a:p>
            <a:pPr eaLnBrk="1" hangingPunct="1">
              <a:spcBef>
                <a:spcPct val="0"/>
              </a:spcBef>
            </a:pPr>
            <a:r>
              <a:rPr lang="en-GB" smtClean="0"/>
              <a:t>The first deployed optical transmission systems operated at 850 nanometers over multi-mode fibers. However these fibers had relatively high loss, limited transmission distance and low capacity.</a:t>
            </a:r>
          </a:p>
          <a:p>
            <a:pPr eaLnBrk="1" hangingPunct="1">
              <a:spcBef>
                <a:spcPct val="0"/>
              </a:spcBef>
            </a:pPr>
            <a:endParaRPr lang="en-GB" smtClean="0"/>
          </a:p>
          <a:p>
            <a:pPr eaLnBrk="1" hangingPunct="1">
              <a:spcBef>
                <a:spcPct val="0"/>
              </a:spcBef>
            </a:pPr>
            <a:r>
              <a:rPr lang="en-GB" smtClean="0"/>
              <a:t>Therefore, single-mode fibers were developed at 1310 nanometers, with lower loss and higher transmission capacity.</a:t>
            </a:r>
          </a:p>
          <a:p>
            <a:pPr eaLnBrk="1" hangingPunct="1">
              <a:spcBef>
                <a:spcPct val="0"/>
              </a:spcBef>
            </a:pPr>
            <a:endParaRPr lang="en-GB" smtClean="0"/>
          </a:p>
          <a:p>
            <a:pPr eaLnBrk="1" hangingPunct="1">
              <a:spcBef>
                <a:spcPct val="0"/>
              </a:spcBef>
            </a:pPr>
            <a:r>
              <a:rPr lang="en-GB" smtClean="0"/>
              <a:t>With the advent of </a:t>
            </a:r>
            <a:r>
              <a:rPr lang="en-US" smtClean="0"/>
              <a:t>dense wavelength division multiplexing </a:t>
            </a:r>
            <a:r>
              <a:rPr lang="en-GB" smtClean="0"/>
              <a:t>systems – DWDM - fibers were developed in the 1550 nanometer window – the C-band, and the 1625 nanometer window, or L-band. </a:t>
            </a:r>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EB3CFF-9131-4DC8-ACF5-E1CD4A670E23}" type="slidenum">
              <a:rPr lang="en-US" smtClean="0"/>
              <a:pPr fontAlgn="base">
                <a:spcBef>
                  <a:spcPct val="0"/>
                </a:spcBef>
                <a:spcAft>
                  <a:spcPct val="0"/>
                </a:spcAft>
                <a:defRPr/>
              </a:pPr>
              <a:t>12</a:t>
            </a:fld>
            <a:endParaRPr lang="en-US" smtClean="0"/>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The ITU have standardized wavelength grids for DWDM transmission systems. These grids are based on the frequency spacing of 100 gigahertz and 50 gigahertz. Therefore, it is useful to be able to convert from optical wavelength and optical frequency.</a:t>
            </a:r>
          </a:p>
          <a:p>
            <a:pPr eaLnBrk="1" hangingPunct="1">
              <a:spcBef>
                <a:spcPct val="0"/>
              </a:spcBef>
            </a:pPr>
            <a:endParaRPr lang="en-GB" smtClean="0"/>
          </a:p>
          <a:p>
            <a:pPr eaLnBrk="1" hangingPunct="1">
              <a:spcBef>
                <a:spcPct val="0"/>
              </a:spcBef>
            </a:pPr>
            <a:r>
              <a:rPr lang="en-GB" smtClean="0"/>
              <a:t>Optical wavelength is normally measured in nanometers; while optical frequency is measured in terahertz. To convert between wavelength and frequency, we can use this equation:</a:t>
            </a:r>
          </a:p>
          <a:p>
            <a:pPr eaLnBrk="1" hangingPunct="1">
              <a:spcBef>
                <a:spcPct val="0"/>
              </a:spcBef>
            </a:pPr>
            <a:endParaRPr lang="en-GB" smtClean="0"/>
          </a:p>
          <a:p>
            <a:pPr eaLnBrk="1" hangingPunct="1">
              <a:spcBef>
                <a:spcPct val="0"/>
              </a:spcBef>
            </a:pPr>
            <a:r>
              <a:rPr lang="en-GB" smtClean="0"/>
              <a:t>Optical wavelength times optical frequency equals the speed of light. The speed of light is 3 times 10 to the eight meters per second. As an example, 1550 nanometers is equivalent to 193.41 terahertz.</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3543B8-85D3-4159-BB74-C47AC512F3FE}" type="slidenum">
              <a:rPr lang="en-US" smtClean="0"/>
              <a:pPr fontAlgn="base">
                <a:spcBef>
                  <a:spcPct val="0"/>
                </a:spcBef>
                <a:spcAft>
                  <a:spcPct val="0"/>
                </a:spcAft>
                <a:defRPr/>
              </a:pPr>
              <a:t>13</a:t>
            </a:fld>
            <a:endParaRPr lang="en-US" smtClean="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US" smtClean="0">
                <a:solidFill>
                  <a:srgbClr val="546568"/>
                </a:solidFill>
                <a:ea typeface="ＭＳ Ｐゴシック" pitchFamily="34" charset="-128"/>
              </a:rPr>
              <a:t>The </a:t>
            </a:r>
            <a:r>
              <a:rPr lang="en-US" sz="1000" smtClean="0">
                <a:solidFill>
                  <a:srgbClr val="546568"/>
                </a:solidFill>
                <a:ea typeface="ＭＳ Ｐゴシック" pitchFamily="34" charset="-128"/>
              </a:rPr>
              <a:t>optical </a:t>
            </a:r>
            <a:r>
              <a:rPr lang="en-US" smtClean="0">
                <a:solidFill>
                  <a:srgbClr val="546568"/>
                </a:solidFill>
                <a:ea typeface="ＭＳ Ｐゴシック" pitchFamily="34" charset="-128"/>
              </a:rPr>
              <a:t>power of a signal is measured in watts. Typical optical signals are in the millowatt and microwatt range. </a:t>
            </a:r>
          </a:p>
          <a:p>
            <a:pPr eaLnBrk="1" hangingPunct="1">
              <a:spcBef>
                <a:spcPct val="0"/>
              </a:spcBef>
            </a:pPr>
            <a:endParaRPr lang="en-US" smtClean="0">
              <a:solidFill>
                <a:srgbClr val="546568"/>
              </a:solidFill>
              <a:ea typeface="ＭＳ Ｐゴシック" pitchFamily="34" charset="-128"/>
            </a:endParaRPr>
          </a:p>
          <a:p>
            <a:pPr eaLnBrk="1" hangingPunct="1">
              <a:spcBef>
                <a:spcPct val="0"/>
              </a:spcBef>
            </a:pPr>
            <a:r>
              <a:rPr lang="en-US" smtClean="0">
                <a:solidFill>
                  <a:srgbClr val="546568"/>
                </a:solidFill>
                <a:ea typeface="ＭＳ Ｐゴシック" pitchFamily="34" charset="-128"/>
              </a:rPr>
              <a:t>dBm is the optical power expressed in decibels relative to 1 </a:t>
            </a:r>
            <a:r>
              <a:rPr lang="en-GB" smtClean="0">
                <a:solidFill>
                  <a:srgbClr val="546568"/>
                </a:solidFill>
                <a:ea typeface="ＭＳ Ｐゴシック" pitchFamily="34" charset="-128"/>
              </a:rPr>
              <a:t>milliwatt. We can convert optical power in milliwatts to power in dBm using this equation: 10 times the optical power in milliwatts divided by 1 milliwatt. </a:t>
            </a:r>
          </a:p>
          <a:p>
            <a:pPr eaLnBrk="1" hangingPunct="1">
              <a:spcBef>
                <a:spcPct val="0"/>
              </a:spcBef>
            </a:pPr>
            <a:endParaRPr lang="en-GB" smtClean="0">
              <a:solidFill>
                <a:srgbClr val="546568"/>
              </a:solidFill>
              <a:ea typeface="ＭＳ Ｐゴシック" pitchFamily="34" charset="-128"/>
            </a:endParaRPr>
          </a:p>
          <a:p>
            <a:pPr eaLnBrk="1" hangingPunct="1">
              <a:spcBef>
                <a:spcPct val="0"/>
              </a:spcBef>
            </a:pPr>
            <a:r>
              <a:rPr lang="en-GB" smtClean="0">
                <a:solidFill>
                  <a:srgbClr val="546568"/>
                </a:solidFill>
                <a:ea typeface="ＭＳ Ｐゴシック" pitchFamily="34" charset="-128"/>
              </a:rPr>
              <a:t>For example, 1 millowatt of optical power is equivalent to zero dBm. If we double the power from 1 milliwatt to 2 milliwatts, this increases the optical power by 3 db, so we have an optical power of plus 3 dBm. Likewise, 10 milliwatts is equivalent to plus 10 dBm; 100 milliwatts to plus 20 dBm.</a:t>
            </a:r>
          </a:p>
          <a:p>
            <a:pPr eaLnBrk="1" hangingPunct="1">
              <a:spcBef>
                <a:spcPct val="0"/>
              </a:spcBef>
            </a:pPr>
            <a:endParaRPr lang="en-GB" smtClean="0">
              <a:solidFill>
                <a:srgbClr val="546568"/>
              </a:solidFill>
              <a:ea typeface="ＭＳ Ｐゴシック" pitchFamily="34" charset="-128"/>
            </a:endParaRPr>
          </a:p>
          <a:p>
            <a:pPr eaLnBrk="1" hangingPunct="1">
              <a:spcBef>
                <a:spcPct val="0"/>
              </a:spcBef>
            </a:pPr>
            <a:endParaRPr lang="en-GB" smtClean="0">
              <a:solidFill>
                <a:srgbClr val="546568"/>
              </a:solidFill>
              <a:ea typeface="ＭＳ Ｐゴシック" pitchFamily="34" charset="-128"/>
            </a:endParaRPr>
          </a:p>
          <a:p>
            <a:pPr eaLnBrk="1" hangingPunct="1">
              <a:spcBef>
                <a:spcPct val="0"/>
              </a:spcBef>
            </a:pP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7F018-605C-4C49-BDDE-59566828C926}" type="slidenum">
              <a:rPr lang="en-US" smtClean="0"/>
              <a:pPr fontAlgn="base">
                <a:spcBef>
                  <a:spcPct val="0"/>
                </a:spcBef>
                <a:spcAft>
                  <a:spcPct val="0"/>
                </a:spcAft>
                <a:defRPr/>
              </a:pPr>
              <a:t>14</a:t>
            </a:fld>
            <a:endParaRPr lang="en-US" dirty="0"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a:xfrm>
            <a:off x="395288" y="4378325"/>
            <a:ext cx="5989637" cy="4252913"/>
          </a:xfrm>
          <a:ln/>
        </p:spPr>
        <p:txBody>
          <a:bodyPr/>
          <a:lstStyle/>
          <a:p>
            <a:pPr eaLnBrk="1" hangingPunct="1">
              <a:spcBef>
                <a:spcPct val="0"/>
              </a:spcBef>
            </a:pPr>
            <a:r>
              <a:rPr lang="en-GB" dirty="0" smtClean="0"/>
              <a:t>Transition – no script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E9EA2-DCF3-4478-801A-BB13411580BE}" type="slidenum">
              <a:rPr lang="en-US" smtClean="0"/>
              <a:pPr fontAlgn="base">
                <a:spcBef>
                  <a:spcPct val="0"/>
                </a:spcBef>
                <a:spcAft>
                  <a:spcPct val="0"/>
                </a:spcAft>
                <a:defRPr/>
              </a:pPr>
              <a:t>15</a:t>
            </a:fld>
            <a:endParaRPr lang="en-US" smtClean="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Optical fiber technology has been around since the 70s, but it has undergone major changes during that time. Looking at the optical fiber development timeline, the first production fibers were available in 1976. These were multi-mode fibers from Corning, using a transmission wavelength of 850 nanometers. </a:t>
            </a:r>
          </a:p>
          <a:p>
            <a:pPr eaLnBrk="1" hangingPunct="1">
              <a:spcBef>
                <a:spcPct val="0"/>
              </a:spcBef>
            </a:pPr>
            <a:endParaRPr lang="en-GB" smtClean="0"/>
          </a:p>
          <a:p>
            <a:pPr eaLnBrk="1" hangingPunct="1">
              <a:spcBef>
                <a:spcPct val="0"/>
              </a:spcBef>
            </a:pPr>
            <a:r>
              <a:rPr lang="en-GB" smtClean="0"/>
              <a:t>Over the years, fiber development was driven by the need for higher capacity at longer distances. This culminated in the development of the SMF 28 fiber by Corning, which was released in in 1986. This is the  most universally deployed single-mode fiber, designed for transmission at 1300 nanometers. </a:t>
            </a:r>
          </a:p>
          <a:p>
            <a:pPr eaLnBrk="1" hangingPunct="1">
              <a:spcBef>
                <a:spcPct val="0"/>
              </a:spcBef>
            </a:pPr>
            <a:endParaRPr lang="en-GB" smtClean="0"/>
          </a:p>
          <a:p>
            <a:pPr eaLnBrk="1" hangingPunct="1">
              <a:spcBef>
                <a:spcPct val="0"/>
              </a:spcBef>
            </a:pPr>
            <a:r>
              <a:rPr lang="en-GB" smtClean="0"/>
              <a:t>Then followed the introduction of non-zero dispersion-shifted fibers which were designed for DWDM transmission and optimized for the 1550 nanometer window.</a:t>
            </a:r>
          </a:p>
          <a:p>
            <a:pPr eaLnBrk="1" hangingPunct="1">
              <a:spcBef>
                <a:spcPct val="0"/>
              </a:spcBef>
            </a:pPr>
            <a:endParaRPr lang="en-GB" smtClean="0"/>
          </a:p>
          <a:p>
            <a:pPr eaLnBrk="1" hangingPunct="1">
              <a:spcBef>
                <a:spcPct val="0"/>
              </a:spcBef>
            </a:pPr>
            <a:r>
              <a:rPr lang="en-GB" smtClean="0"/>
              <a:t>The non-zero dispersion shifted fibers have low susceptibility to  non-linear effects, which occur at high transmission launch powers, found in DWDM transmission systems.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E01E8A-AB11-46C3-9D79-E66C73EB19EE}" type="slidenum">
              <a:rPr lang="en-US" smtClean="0"/>
              <a:pPr fontAlgn="base">
                <a:spcBef>
                  <a:spcPct val="0"/>
                </a:spcBef>
                <a:spcAft>
                  <a:spcPct val="0"/>
                </a:spcAft>
                <a:defRPr/>
              </a:pPr>
              <a:t>16</a:t>
            </a:fld>
            <a:endParaRPr lang="en-US"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Let’s take a look at fiber geometry and dimensions. A typical single-mode fiber has two glass regions: the core and the cladding. The light is guided along the fiber by the </a:t>
            </a:r>
            <a:r>
              <a:rPr lang="en-US" smtClean="0">
                <a:solidFill>
                  <a:srgbClr val="546568"/>
                </a:solidFill>
                <a:ea typeface="ＭＳ Ｐゴシック" pitchFamily="34" charset="-128"/>
              </a:rPr>
              <a:t>refractive index difference between the core and cladding. The core has a slightly higher refractive index than the surrounding cladding. </a:t>
            </a:r>
          </a:p>
          <a:p>
            <a:pPr eaLnBrk="1" hangingPunct="1">
              <a:spcBef>
                <a:spcPct val="0"/>
              </a:spcBef>
            </a:pPr>
            <a:endParaRPr lang="en-US" smtClean="0">
              <a:solidFill>
                <a:srgbClr val="546568"/>
              </a:solidFill>
              <a:ea typeface="ＭＳ Ｐゴシック" pitchFamily="34" charset="-128"/>
            </a:endParaRPr>
          </a:p>
          <a:p>
            <a:pPr eaLnBrk="1" hangingPunct="1">
              <a:spcBef>
                <a:spcPct val="0"/>
              </a:spcBef>
            </a:pPr>
            <a:r>
              <a:rPr lang="en-US" smtClean="0">
                <a:solidFill>
                  <a:srgbClr val="546568"/>
                </a:solidFill>
                <a:ea typeface="ＭＳ Ｐゴシック" pitchFamily="34" charset="-128"/>
              </a:rPr>
              <a:t>A buffer coating region protects the glass. The core of a single-mode fiber is typically 8 microns in diameter, the cladding 125 microns and the coating is 250 microns. </a:t>
            </a:r>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906916-F21F-438E-BB27-37174B4BFB91}" type="slidenum">
              <a:rPr lang="en-US" smtClean="0"/>
              <a:pPr fontAlgn="base">
                <a:spcBef>
                  <a:spcPct val="0"/>
                </a:spcBef>
                <a:spcAft>
                  <a:spcPct val="0"/>
                </a:spcAft>
                <a:defRPr/>
              </a:pPr>
              <a:t>17</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The propagation in a single-mode fiber is described as weakly guiding. That is, the refractive index difference between the core and the cladding is low and so the light spreads from the core into the cladding. </a:t>
            </a:r>
          </a:p>
          <a:p>
            <a:pPr eaLnBrk="1" hangingPunct="1">
              <a:spcBef>
                <a:spcPct val="0"/>
              </a:spcBef>
            </a:pPr>
            <a:endParaRPr lang="en-GB" smtClean="0"/>
          </a:p>
          <a:p>
            <a:pPr eaLnBrk="1" hangingPunct="1">
              <a:spcBef>
                <a:spcPct val="0"/>
              </a:spcBef>
            </a:pPr>
            <a:r>
              <a:rPr lang="en-GB" smtClean="0"/>
              <a:t>In this intensity profile of the light across the fiber, the majority of the power travels in the core, but as can be seen there is some travelling in the cladding.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18358-E6A3-4327-A52E-31B164C25D15}" type="slidenum">
              <a:rPr lang="en-US" smtClean="0"/>
              <a:pPr fontAlgn="base">
                <a:spcBef>
                  <a:spcPct val="0"/>
                </a:spcBef>
                <a:spcAft>
                  <a:spcPct val="0"/>
                </a:spcAft>
                <a:defRPr/>
              </a:pPr>
              <a:t>18</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Here we will look at factors that impact the transmission degradation within an optical fiber:</a:t>
            </a:r>
          </a:p>
          <a:p>
            <a:pPr eaLnBrk="1" hangingPunct="1">
              <a:spcBef>
                <a:spcPct val="0"/>
              </a:spcBef>
            </a:pPr>
            <a:endParaRPr lang="en-GB" smtClean="0"/>
          </a:p>
          <a:p>
            <a:pPr eaLnBrk="1" hangingPunct="1">
              <a:spcBef>
                <a:spcPct val="0"/>
              </a:spcBef>
            </a:pPr>
            <a:r>
              <a:rPr lang="en-GB" smtClean="0"/>
              <a:t>First, attenuation. There are two primary loss mechanisms in a fiber. Absorption loss which is due to the impurities within the glass, and scattering loss which is caused by fluctuations in the refractive index.</a:t>
            </a:r>
          </a:p>
          <a:p>
            <a:pPr eaLnBrk="1" hangingPunct="1">
              <a:spcBef>
                <a:spcPct val="0"/>
              </a:spcBef>
            </a:pPr>
            <a:endParaRPr lang="en-GB" smtClean="0"/>
          </a:p>
          <a:p>
            <a:pPr>
              <a:lnSpc>
                <a:spcPct val="85000"/>
              </a:lnSpc>
              <a:spcBef>
                <a:spcPct val="50000"/>
              </a:spcBef>
              <a:buClr>
                <a:srgbClr val="006666"/>
              </a:buClr>
              <a:buFont typeface="Wingdings" pitchFamily="2" charset="2"/>
              <a:buNone/>
            </a:pPr>
            <a:r>
              <a:rPr lang="en-GB" smtClean="0"/>
              <a:t>Next is </a:t>
            </a:r>
            <a:r>
              <a:rPr lang="en-GB" sz="1800" smtClean="0">
                <a:solidFill>
                  <a:srgbClr val="546568"/>
                </a:solidFill>
              </a:rPr>
              <a:t>chromatic dispersion. This affect tends to spread the optical light pulse in time as it travels along the fiber. This “smearing” of the optical pulses has the effect of reducing the transmission bandwidth and therefore capacity and is due to the fact that lasers are not perfectly monochromatic. The affect occurs because the refractive index of the glass core is a function of wavelength. Any laser light launched into the fiber is not perfectly monochromatic, that is, the laser pulse is made up of a spectrum of optical wavelengths. These different wavelength components travel at different speeds in the glass due to the refractive index dependence on wavelength. Therefore, different optical components take different amounts of time to travel over the length of the fiber, which results in the smearing. </a:t>
            </a:r>
          </a:p>
          <a:p>
            <a:pPr>
              <a:lnSpc>
                <a:spcPct val="85000"/>
              </a:lnSpc>
              <a:spcBef>
                <a:spcPct val="50000"/>
              </a:spcBef>
              <a:buClr>
                <a:srgbClr val="006666"/>
              </a:buClr>
              <a:buFont typeface="Wingdings" pitchFamily="2" charset="2"/>
              <a:buNone/>
            </a:pPr>
            <a:endParaRPr lang="en-GB" sz="1800" smtClean="0">
              <a:solidFill>
                <a:srgbClr val="546568"/>
              </a:solidFill>
            </a:endParaRPr>
          </a:p>
          <a:p>
            <a:pPr>
              <a:lnSpc>
                <a:spcPct val="85000"/>
              </a:lnSpc>
              <a:spcBef>
                <a:spcPct val="50000"/>
              </a:spcBef>
              <a:buClr>
                <a:srgbClr val="006666"/>
              </a:buClr>
              <a:buFont typeface="Wingdings" pitchFamily="2" charset="2"/>
              <a:buNone/>
            </a:pPr>
            <a:r>
              <a:rPr lang="en-GB" sz="1800" smtClean="0">
                <a:solidFill>
                  <a:srgbClr val="546568"/>
                </a:solidFill>
              </a:rPr>
              <a:t>In Polarization Mode Dispersion, or PMD, light travels in two orthogonal electrical modes within the glass. If the core is non-symmetric due to shape or stress across the core, these different modes travel at different speeds again smearing the optical pulse. This issue is particularly bad at high bit rates such as 10 Gigabytes per second and higher.</a:t>
            </a:r>
          </a:p>
          <a:p>
            <a:pPr>
              <a:lnSpc>
                <a:spcPct val="85000"/>
              </a:lnSpc>
              <a:spcBef>
                <a:spcPct val="50000"/>
              </a:spcBef>
              <a:buClr>
                <a:srgbClr val="006666"/>
              </a:buClr>
              <a:buFont typeface="Wingdings" pitchFamily="2" charset="2"/>
              <a:buNone/>
            </a:pPr>
            <a:endParaRPr lang="en-GB" sz="1800" smtClean="0">
              <a:solidFill>
                <a:srgbClr val="546568"/>
              </a:solidFill>
            </a:endParaRPr>
          </a:p>
          <a:p>
            <a:pPr>
              <a:lnSpc>
                <a:spcPct val="85000"/>
              </a:lnSpc>
              <a:spcBef>
                <a:spcPct val="50000"/>
              </a:spcBef>
              <a:buClr>
                <a:srgbClr val="006666"/>
              </a:buClr>
              <a:buFont typeface="Wingdings" pitchFamily="2" charset="2"/>
              <a:buNone/>
            </a:pPr>
            <a:r>
              <a:rPr lang="en-GB" sz="1800" smtClean="0">
                <a:solidFill>
                  <a:srgbClr val="546568"/>
                </a:solidFill>
              </a:rPr>
              <a:t>Also, because of high signal power in the optical fiber, non-linear effects occur, which can be detrimental to transmission. We’ll talk more about this in a moment.</a:t>
            </a:r>
          </a:p>
          <a:p>
            <a:pPr>
              <a:lnSpc>
                <a:spcPct val="85000"/>
              </a:lnSpc>
              <a:spcBef>
                <a:spcPct val="50000"/>
              </a:spcBef>
              <a:buClr>
                <a:srgbClr val="006666"/>
              </a:buClr>
              <a:buFont typeface="Wingdings" pitchFamily="2" charset="2"/>
              <a:buNone/>
            </a:pPr>
            <a:endParaRPr lang="en-GB" sz="1800" smtClean="0">
              <a:solidFill>
                <a:srgbClr val="546568"/>
              </a:solidFill>
            </a:endParaRPr>
          </a:p>
          <a:p>
            <a:pPr>
              <a:lnSpc>
                <a:spcPct val="85000"/>
              </a:lnSpc>
              <a:spcBef>
                <a:spcPct val="50000"/>
              </a:spcBef>
              <a:buClr>
                <a:srgbClr val="006666"/>
              </a:buClr>
              <a:buFont typeface="Wingdings" pitchFamily="2" charset="2"/>
              <a:buNone/>
            </a:pPr>
            <a:endParaRPr lang="en-GB" sz="1800" smtClean="0">
              <a:solidFill>
                <a:srgbClr val="546568"/>
              </a:solidFill>
            </a:endParaRPr>
          </a:p>
          <a:p>
            <a:pPr>
              <a:lnSpc>
                <a:spcPct val="85000"/>
              </a:lnSpc>
              <a:spcBef>
                <a:spcPct val="50000"/>
              </a:spcBef>
              <a:buClr>
                <a:srgbClr val="006666"/>
              </a:buClr>
              <a:buFont typeface="Wingdings" pitchFamily="2" charset="2"/>
              <a:buNone/>
            </a:pPr>
            <a:endParaRPr lang="en-GB" sz="1800" smtClean="0">
              <a:solidFill>
                <a:srgbClr val="546568"/>
              </a:solidFill>
            </a:endParaRPr>
          </a:p>
          <a:p>
            <a:pPr eaLnBrk="1" hangingPunct="1">
              <a:spcBef>
                <a:spcPct val="0"/>
              </a:spcBef>
            </a:pPr>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7694CA-946B-431F-85A4-0BD1E298EE9E}" type="slidenum">
              <a:rPr lang="en-US" smtClean="0"/>
              <a:pPr fontAlgn="base">
                <a:spcBef>
                  <a:spcPct val="0"/>
                </a:spcBef>
                <a:spcAft>
                  <a:spcPct val="0"/>
                </a:spcAft>
                <a:defRPr/>
              </a:pPr>
              <a:t>19</a:t>
            </a:fld>
            <a:endParaRPr lang="en-US"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Insertion loss is the amount of light that is lost between the input and the output of a component. </a:t>
            </a:r>
          </a:p>
          <a:p>
            <a:pPr eaLnBrk="1" hangingPunct="1">
              <a:spcBef>
                <a:spcPct val="0"/>
              </a:spcBef>
            </a:pPr>
            <a:endParaRPr lang="en-GB" sz="1000" smtClean="0">
              <a:solidFill>
                <a:srgbClr val="546568"/>
              </a:solidFill>
              <a:ea typeface="ＭＳ Ｐゴシック" pitchFamily="34" charset="-128"/>
            </a:endParaRPr>
          </a:p>
          <a:p>
            <a:pPr eaLnBrk="1" hangingPunct="1">
              <a:spcBef>
                <a:spcPct val="0"/>
              </a:spcBef>
            </a:pPr>
            <a:r>
              <a:rPr lang="en-GB" sz="1000" smtClean="0">
                <a:solidFill>
                  <a:srgbClr val="546568"/>
                </a:solidFill>
                <a:ea typeface="ＭＳ Ｐゴシック" pitchFamily="34" charset="-128"/>
              </a:rPr>
              <a:t>The Insertion Loss, or Attenuation, is expressed by the difference between the transmitted and received power. If we have a transmitter with transmit power of Ptx, and a receiver with receive power of Prx, the insertion loss, or attenuation, can be described by this equation: 10 times the log of the receive power divided by the transmitted power.</a:t>
            </a:r>
          </a:p>
          <a:p>
            <a:pPr eaLnBrk="1" hangingPunct="1">
              <a:spcBef>
                <a:spcPct val="0"/>
              </a:spcBef>
            </a:pPr>
            <a:endParaRPr lang="en-GB" sz="1000" smtClean="0">
              <a:solidFill>
                <a:srgbClr val="546568"/>
              </a:solidFill>
              <a:ea typeface="ＭＳ Ｐゴシック" pitchFamily="34" charset="-128"/>
            </a:endParaRPr>
          </a:p>
          <a:p>
            <a:pPr eaLnBrk="1" hangingPunct="1">
              <a:spcBef>
                <a:spcPct val="0"/>
              </a:spcBef>
            </a:pPr>
            <a:r>
              <a:rPr lang="en-GB" sz="1000" smtClean="0">
                <a:solidFill>
                  <a:srgbClr val="546568"/>
                </a:solidFill>
                <a:ea typeface="ＭＳ Ｐゴシック" pitchFamily="34" charset="-128"/>
              </a:rPr>
              <a:t>If half the power is lost, it is equivalent to 3 dB. As an example, an insertion loss or attenuation of </a:t>
            </a:r>
            <a:r>
              <a:rPr lang="en-GB" sz="800" smtClean="0">
                <a:solidFill>
                  <a:srgbClr val="546568"/>
                </a:solidFill>
                <a:ea typeface="ＭＳ Ｐゴシック" pitchFamily="34" charset="-128"/>
              </a:rPr>
              <a:t>30 dBs means that the transmitter power is 1000 times that of the receive power.</a:t>
            </a:r>
          </a:p>
          <a:p>
            <a:pPr eaLnBrk="1" hangingPunct="1">
              <a:spcBef>
                <a:spcPct val="0"/>
              </a:spcBef>
            </a:pPr>
            <a:endParaRPr lang="en-GB" sz="1000" smtClean="0">
              <a:solidFill>
                <a:srgbClr val="546568"/>
              </a:solidFill>
              <a:ea typeface="ＭＳ Ｐゴシック" pitchFamily="34" charset="-128"/>
            </a:endParaRPr>
          </a:p>
          <a:p>
            <a:pPr eaLnBrk="1" hangingPunct="1">
              <a:spcBef>
                <a:spcPct val="0"/>
              </a:spcBef>
            </a:pPr>
            <a:r>
              <a:rPr lang="en-GB" sz="1000" smtClean="0">
                <a:solidFill>
                  <a:srgbClr val="546568"/>
                </a:solidFill>
                <a:ea typeface="ＭＳ Ｐゴシック" pitchFamily="34" charset="-128"/>
              </a:rPr>
              <a:t> </a:t>
            </a:r>
            <a:endParaRPr lang="en-GB" sz="1000" b="1" baseline="-20000" smtClean="0">
              <a:solidFill>
                <a:srgbClr val="546568"/>
              </a:solidFill>
              <a:ea typeface="ＭＳ Ｐゴシック" pitchFamily="34" charset="-128"/>
            </a:endParaRPr>
          </a:p>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7F018-605C-4C49-BDDE-59566828C926}" type="slidenum">
              <a:rPr lang="en-US" smtClean="0"/>
              <a:pPr fontAlgn="base">
                <a:spcBef>
                  <a:spcPct val="0"/>
                </a:spcBef>
                <a:spcAft>
                  <a:spcPct val="0"/>
                </a:spcAft>
                <a:defRPr/>
              </a:pPr>
              <a:t>2</a:t>
            </a:fld>
            <a:endParaRPr lang="en-US" dirty="0"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a:xfrm>
            <a:off x="395288" y="4378325"/>
            <a:ext cx="5989637" cy="4252913"/>
          </a:xfrm>
          <a:ln/>
        </p:spPr>
        <p:txBody>
          <a:bodyPr/>
          <a:lstStyle/>
          <a:p>
            <a:pPr eaLnBrk="1" fontAlgn="auto" hangingPunct="1">
              <a:spcBef>
                <a:spcPts val="0"/>
              </a:spcBef>
              <a:spcAft>
                <a:spcPts val="0"/>
              </a:spcAft>
              <a:defRPr/>
            </a:pPr>
            <a:r>
              <a:rPr lang="en-GB" dirty="0" smtClean="0"/>
              <a:t>We will cover:</a:t>
            </a:r>
          </a:p>
          <a:p>
            <a:pPr eaLnBrk="1" fontAlgn="auto" hangingPunct="1">
              <a:spcBef>
                <a:spcPts val="0"/>
              </a:spcBef>
              <a:spcAft>
                <a:spcPts val="0"/>
              </a:spcAft>
              <a:defRPr/>
            </a:pPr>
            <a:endParaRPr lang="en-GB" dirty="0" smtClean="0"/>
          </a:p>
          <a:p>
            <a:pPr marL="228600" indent="-228600" eaLnBrk="1" fontAlgn="auto" hangingPunct="1">
              <a:lnSpc>
                <a:spcPct val="95000"/>
              </a:lnSpc>
              <a:spcBef>
                <a:spcPts val="1440"/>
              </a:spcBef>
              <a:spcAft>
                <a:spcPts val="0"/>
              </a:spcAft>
              <a:buClr>
                <a:srgbClr val="009999"/>
              </a:buClr>
              <a:buSzPct val="90000"/>
              <a:buFont typeface="Arial" pitchFamily="34" charset="0"/>
              <a:buNone/>
              <a:defRPr/>
            </a:pPr>
            <a:r>
              <a:rPr lang="en-US" dirty="0" smtClean="0">
                <a:solidFill>
                  <a:srgbClr val="546568"/>
                </a:solidFill>
                <a:ea typeface="ＭＳ Ｐゴシック" pitchFamily="50" charset="-128"/>
              </a:rPr>
              <a:t>(read bullets)</a:t>
            </a:r>
          </a:p>
          <a:p>
            <a:pPr eaLnBrk="1" fontAlgn="auto" hangingPunct="1">
              <a:spcBef>
                <a:spcPts val="0"/>
              </a:spcBef>
              <a:spcAft>
                <a:spcPts val="0"/>
              </a:spcAft>
              <a:defRPr/>
            </a:pPr>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2FC0F0-4B20-4FD3-B03D-D022B07AD81E}" type="slidenum">
              <a:rPr lang="en-US" smtClean="0"/>
              <a:pPr fontAlgn="base">
                <a:spcBef>
                  <a:spcPct val="0"/>
                </a:spcBef>
                <a:spcAft>
                  <a:spcPct val="0"/>
                </a:spcAft>
                <a:defRPr/>
              </a:pPr>
              <a:t>20</a:t>
            </a:fld>
            <a:endParaRPr lang="en-US" smtClean="0"/>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a:xfrm>
            <a:off x="395288" y="4378325"/>
            <a:ext cx="5989637" cy="4252913"/>
          </a:xfrm>
          <a:ln/>
        </p:spPr>
        <p:txBody>
          <a:bodyPr/>
          <a:lstStyle/>
          <a:p>
            <a:pPr marL="228600" indent="-228600" eaLnBrk="1" fontAlgn="auto" hangingPunct="1">
              <a:spcBef>
                <a:spcPct val="0"/>
              </a:spcBef>
              <a:spcAft>
                <a:spcPct val="30000"/>
              </a:spcAft>
              <a:buClr>
                <a:srgbClr val="009999"/>
              </a:buClr>
              <a:buSzPct val="90000"/>
              <a:buFont typeface="Arial" pitchFamily="34" charset="0"/>
              <a:buNone/>
              <a:defRPr/>
            </a:pPr>
            <a:r>
              <a:rPr lang="en-GB" dirty="0" smtClean="0">
                <a:solidFill>
                  <a:srgbClr val="546568"/>
                </a:solidFill>
                <a:ea typeface="ＭＳ Ｐゴシック" pitchFamily="50" charset="-128"/>
              </a:rPr>
              <a:t>Optical fiber attenuation is expressed in dBs per kilometer, calculated by this equation.</a:t>
            </a:r>
          </a:p>
          <a:p>
            <a:pPr marL="228600" indent="-228600" eaLnBrk="1" fontAlgn="auto" hangingPunct="1">
              <a:spcBef>
                <a:spcPct val="0"/>
              </a:spcBef>
              <a:spcAft>
                <a:spcPct val="30000"/>
              </a:spcAft>
              <a:buClr>
                <a:srgbClr val="009999"/>
              </a:buClr>
              <a:buSzPct val="90000"/>
              <a:buFont typeface="Arial" pitchFamily="34" charset="0"/>
              <a:buNone/>
              <a:defRPr/>
            </a:pPr>
            <a:endParaRPr lang="en-GB" dirty="0" smtClean="0">
              <a:solidFill>
                <a:srgbClr val="546568"/>
              </a:solidFill>
              <a:ea typeface="ＭＳ Ｐゴシック" pitchFamily="50" charset="-128"/>
            </a:endParaRPr>
          </a:p>
          <a:p>
            <a:pPr marL="228600" indent="-228600" eaLnBrk="1" fontAlgn="auto" hangingPunct="1">
              <a:spcBef>
                <a:spcPct val="0"/>
              </a:spcBef>
              <a:spcAft>
                <a:spcPct val="30000"/>
              </a:spcAft>
              <a:buClr>
                <a:srgbClr val="009999"/>
              </a:buClr>
              <a:buSzPct val="90000"/>
              <a:buFont typeface="Arial" pitchFamily="34" charset="0"/>
              <a:buNone/>
              <a:defRPr/>
            </a:pPr>
            <a:r>
              <a:rPr lang="en-GB" dirty="0" smtClean="0">
                <a:solidFill>
                  <a:srgbClr val="546568"/>
                </a:solidFill>
                <a:ea typeface="ＭＳ Ｐゴシック" pitchFamily="50" charset="-128"/>
              </a:rPr>
              <a:t>As an example, a fiber of 10 kilometers has an input power of 10 microwatts and a power out of 6 microwatts. This is expressed as a loss of 2.2 </a:t>
            </a:r>
            <a:r>
              <a:rPr lang="en-GB" dirty="0" err="1" smtClean="0"/>
              <a:t>dBs</a:t>
            </a:r>
            <a:r>
              <a:rPr lang="en-GB" dirty="0" smtClean="0">
                <a:solidFill>
                  <a:srgbClr val="546568"/>
                </a:solidFill>
                <a:ea typeface="ＭＳ Ｐゴシック" pitchFamily="50" charset="-128"/>
              </a:rPr>
              <a:t>. Expressed in decibels or dBs per kilometer, we divide by the length of the fiber, resulting in a </a:t>
            </a:r>
            <a:r>
              <a:rPr lang="en-GB" dirty="0" err="1" smtClean="0">
                <a:solidFill>
                  <a:srgbClr val="546568"/>
                </a:solidFill>
                <a:ea typeface="ＭＳ Ｐゴシック" pitchFamily="50" charset="-128"/>
              </a:rPr>
              <a:t>fiber</a:t>
            </a:r>
            <a:r>
              <a:rPr lang="en-GB" dirty="0" smtClean="0">
                <a:solidFill>
                  <a:srgbClr val="546568"/>
                </a:solidFill>
                <a:ea typeface="ＭＳ Ｐゴシック" pitchFamily="50" charset="-128"/>
              </a:rPr>
              <a:t> loss of 0.22 dBs per kilometer. </a:t>
            </a:r>
          </a:p>
          <a:p>
            <a:pPr eaLnBrk="1" fontAlgn="auto" hangingPunct="1">
              <a:spcBef>
                <a:spcPts val="0"/>
              </a:spcBef>
              <a:spcAft>
                <a:spcPts val="0"/>
              </a:spcAft>
              <a:defRPr/>
            </a:pPr>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4D82AF-B3B7-40DA-AC4E-0AB59D8AE678}" type="slidenum">
              <a:rPr lang="en-US" smtClean="0"/>
              <a:pPr fontAlgn="base">
                <a:spcBef>
                  <a:spcPct val="0"/>
                </a:spcBef>
                <a:spcAft>
                  <a:spcPct val="0"/>
                </a:spcAft>
                <a:defRPr/>
              </a:pPr>
              <a:t>21</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Here is a loss profile of an optical fiber against wavelength. The solid curve is the actual fiber’s attenuation with wavelength. We see a loss peak at 1400 nanometers between the two operating windows of 1310 and 1550. This loss peak is an absorption loss and is due to “water” or OH within the glass.</a:t>
            </a:r>
          </a:p>
          <a:p>
            <a:pPr eaLnBrk="1" hangingPunct="1">
              <a:spcBef>
                <a:spcPct val="0"/>
              </a:spcBef>
            </a:pPr>
            <a:endParaRPr lang="en-GB" smtClean="0"/>
          </a:p>
          <a:p>
            <a:pPr eaLnBrk="1" hangingPunct="1">
              <a:spcBef>
                <a:spcPct val="0"/>
              </a:spcBef>
            </a:pPr>
            <a:r>
              <a:rPr lang="en-GB" smtClean="0"/>
              <a:t>The fundamental loss of an optical fiber is determined by the Raleigh scattering loss, shown here by a dotted line. At longer wavelengths, we also see the fundamental mode bending loss. This is due to the fact that as the wavelength increases, the refractive index difference between the core and the cladding reduces and the power spreads into the cladding and therefore is susceptible to bending in the fiber.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050E4C-834F-404F-B7DD-DAFCD3B0B215}" type="slidenum">
              <a:rPr lang="en-US" smtClean="0"/>
              <a:pPr fontAlgn="base">
                <a:spcBef>
                  <a:spcPct val="0"/>
                </a:spcBef>
                <a:spcAft>
                  <a:spcPct val="0"/>
                </a:spcAft>
                <a:defRPr/>
              </a:pPr>
              <a:t>22</a:t>
            </a:fld>
            <a:endParaRPr lang="en-US" smtClean="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There are 4 common optical bands. The O band, or original band is between 1260 and 1360 nanometers. The S or Short wavelength band is between 1460 and 1530, the conventional band, or C-band is between 1530 and 1565, and the long wavelength band , or L band, is between 1565 and 1625 nanometers. </a:t>
            </a:r>
          </a:p>
          <a:p>
            <a:pPr eaLnBrk="1" hangingPunct="1">
              <a:spcBef>
                <a:spcPct val="0"/>
              </a:spcBef>
            </a:pPr>
            <a:endParaRPr lang="en-GB" smtClean="0"/>
          </a:p>
          <a:p>
            <a:pPr eaLnBrk="1" hangingPunct="1">
              <a:spcBef>
                <a:spcPct val="0"/>
              </a:spcBef>
            </a:pPr>
            <a:r>
              <a:rPr lang="en-GB" smtClean="0"/>
              <a:t>The majority of DWDM systems deployed today work within the C-band between 1530 to 1565 nanometers. The L-band, adjacent to the C-band is also used to give additional channel count, and therefore additional capacity.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B471B-71A8-46C5-A534-5D1F3927B2A1}" type="slidenum">
              <a:rPr lang="en-US" smtClean="0"/>
              <a:pPr fontAlgn="base">
                <a:spcBef>
                  <a:spcPct val="0"/>
                </a:spcBef>
                <a:spcAft>
                  <a:spcPct val="0"/>
                </a:spcAft>
                <a:defRPr/>
              </a:pPr>
              <a:t>23</a:t>
            </a:fld>
            <a:endParaRPr lang="en-US" smtClean="0"/>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US" smtClean="0">
                <a:solidFill>
                  <a:srgbClr val="546568"/>
                </a:solidFill>
              </a:rPr>
              <a:t>Chromatic dispersion causes a broadening in time of the input signal as it travels down the length of the fiber.</a:t>
            </a:r>
          </a:p>
          <a:p>
            <a:pPr eaLnBrk="1" hangingPunct="1">
              <a:spcBef>
                <a:spcPct val="0"/>
              </a:spcBef>
            </a:pPr>
            <a:endParaRPr lang="en-US" smtClean="0">
              <a:solidFill>
                <a:srgbClr val="546568"/>
              </a:solidFill>
            </a:endParaRPr>
          </a:p>
          <a:p>
            <a:pPr eaLnBrk="1" hangingPunct="1">
              <a:spcBef>
                <a:spcPct val="0"/>
              </a:spcBef>
              <a:spcAft>
                <a:spcPct val="50000"/>
              </a:spcAft>
              <a:buClr>
                <a:srgbClr val="009999"/>
              </a:buClr>
            </a:pPr>
            <a:r>
              <a:rPr lang="en-US" smtClean="0">
                <a:solidFill>
                  <a:srgbClr val="546568"/>
                </a:solidFill>
              </a:rPr>
              <a:t>The phenomenon occurs because the optical signal has a finite spectral width, and different spectral components will propagate at different speeds along the length of the fiber. </a:t>
            </a:r>
          </a:p>
          <a:p>
            <a:pPr eaLnBrk="1" hangingPunct="1">
              <a:spcBef>
                <a:spcPct val="0"/>
              </a:spcBef>
              <a:spcAft>
                <a:spcPct val="50000"/>
              </a:spcAft>
              <a:buClr>
                <a:srgbClr val="009999"/>
              </a:buClr>
            </a:pPr>
            <a:endParaRPr lang="en-US" smtClean="0">
              <a:solidFill>
                <a:srgbClr val="546568"/>
              </a:solidFill>
            </a:endParaRPr>
          </a:p>
          <a:p>
            <a:pPr eaLnBrk="1" hangingPunct="1">
              <a:spcBef>
                <a:spcPct val="0"/>
              </a:spcBef>
              <a:spcAft>
                <a:spcPct val="50000"/>
              </a:spcAft>
              <a:buClr>
                <a:srgbClr val="009999"/>
              </a:buClr>
            </a:pPr>
            <a:r>
              <a:rPr lang="en-US" smtClean="0">
                <a:solidFill>
                  <a:srgbClr val="546568"/>
                </a:solidFill>
              </a:rPr>
              <a:t>The cause of this velocity difference is that the index of refraction of the fiber core is different for different wavelengths. </a:t>
            </a:r>
          </a:p>
          <a:p>
            <a:pPr eaLnBrk="1" hangingPunct="1">
              <a:spcBef>
                <a:spcPct val="0"/>
              </a:spcBef>
              <a:spcAft>
                <a:spcPct val="50000"/>
              </a:spcAft>
              <a:buClr>
                <a:srgbClr val="009999"/>
              </a:buClr>
            </a:pPr>
            <a:endParaRPr lang="en-US" smtClean="0">
              <a:solidFill>
                <a:srgbClr val="546568"/>
              </a:solidFill>
            </a:endParaRPr>
          </a:p>
          <a:p>
            <a:pPr eaLnBrk="1" hangingPunct="1">
              <a:spcBef>
                <a:spcPct val="0"/>
              </a:spcBef>
              <a:spcAft>
                <a:spcPct val="50000"/>
              </a:spcAft>
              <a:buClr>
                <a:srgbClr val="009999"/>
              </a:buClr>
            </a:pPr>
            <a:r>
              <a:rPr lang="en-US" smtClean="0">
                <a:solidFill>
                  <a:srgbClr val="546568"/>
                </a:solidFill>
              </a:rPr>
              <a:t>This is called material dispersion and it is the dominant source of chromatic dispersion in single-mode fibers.</a:t>
            </a:r>
          </a:p>
          <a:p>
            <a:pPr eaLnBrk="1" hangingPunct="1">
              <a:spcBef>
                <a:spcPct val="0"/>
              </a:spcBef>
            </a:pPr>
            <a:endParaRPr lang="en-GB" smtClean="0"/>
          </a:p>
          <a:p>
            <a:pPr eaLnBrk="1" hangingPunct="1">
              <a:spcBef>
                <a:spcPct val="0"/>
              </a:spcBef>
            </a:pPr>
            <a:r>
              <a:rPr lang="en-GB" smtClean="0"/>
              <a:t>Here we are looking at the dispersion versus wavelength for a typical single-mode fiber. You can see that the dispersion is zero in the 1310 nanometers region. A digital transmission system operating  at the zero dispersion wavelength will have the greatest bandwidth or capacity. At the zero dispersion wavelength the system is more tolerant to a broad spectrum transmitter as deployed in early single mode fiber systems. At 1550 nanometers, where today’s DWDM transmission operate, we have a relatively high dispersion and so the transmitters must have a narrow optical spectrum in order to achieve high bandwidth or capacity.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57C7EE-EDF5-48F7-94E8-8DC4C14E91D0}" type="slidenum">
              <a:rPr lang="en-US" smtClean="0"/>
              <a:pPr fontAlgn="base">
                <a:spcBef>
                  <a:spcPct val="0"/>
                </a:spcBef>
                <a:spcAft>
                  <a:spcPct val="0"/>
                </a:spcAft>
                <a:defRPr/>
              </a:pPr>
              <a:t>24</a:t>
            </a:fld>
            <a:endParaRPr lang="en-US" smtClean="0"/>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This chart shows dispersion along the vertical axis and wavelength on the horizontal access. The standard single mode fiber has a zero dispersion wavelength of 1310 nanometers.</a:t>
            </a:r>
          </a:p>
          <a:p>
            <a:pPr eaLnBrk="1" hangingPunct="1">
              <a:spcBef>
                <a:spcPct val="0"/>
              </a:spcBef>
            </a:pPr>
            <a:endParaRPr lang="en-GB" smtClean="0"/>
          </a:p>
          <a:p>
            <a:pPr eaLnBrk="1" hangingPunct="1">
              <a:spcBef>
                <a:spcPct val="0"/>
              </a:spcBef>
            </a:pPr>
            <a:r>
              <a:rPr lang="en-GB" smtClean="0"/>
              <a:t>Transmission wavelengths moved to 1550 nanometers to take advantage of the lower fiber loss in this region. However, as seen, for standard single mode fiber the dispersion is not zero in this region. Therefore to improve the capacity of the fiber for DWDM transmission, fibers were developed with zero dispersion wavelength around 1550 nanometers.</a:t>
            </a:r>
          </a:p>
          <a:p>
            <a:pPr eaLnBrk="1" hangingPunct="1">
              <a:spcBef>
                <a:spcPct val="0"/>
              </a:spcBef>
            </a:pPr>
            <a:endParaRPr lang="en-GB" smtClean="0"/>
          </a:p>
          <a:p>
            <a:pPr eaLnBrk="1" hangingPunct="1">
              <a:spcBef>
                <a:spcPct val="0"/>
              </a:spcBef>
            </a:pPr>
            <a:r>
              <a:rPr lang="en-GB" smtClean="0"/>
              <a:t>Here, we see the various fiber types: Corning dispersion shifted fiber or DSF with zero dispersion at 1550, Corning LS with zero dispersion at 1560, and the Lucent Truewave and Corning Leaf fibers with zero dispersion lower than 1530.</a:t>
            </a:r>
          </a:p>
          <a:p>
            <a:pPr eaLnBrk="1" hangingPunct="1">
              <a:spcBef>
                <a:spcPct val="0"/>
              </a:spcBef>
            </a:pPr>
            <a:endParaRPr lang="en-GB" smtClean="0"/>
          </a:p>
          <a:p>
            <a:pPr eaLnBrk="1" hangingPunct="1">
              <a:spcBef>
                <a:spcPct val="0"/>
              </a:spcBef>
            </a:pPr>
            <a:r>
              <a:rPr lang="en-GB" smtClean="0"/>
              <a:t>Ideally, you do NOT want the zero dispersion wavelength to be in the middle of the DWDM transmission window as with Corning DSF, as this can impact the non-linear performance. And ideally the zero dispersion wavelength should be shorter than 1530 nanometers as in the case of TrueWave Plus and Corning Leaf non-zero dispersion shifted fibers.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2475F5-582C-48C2-8D52-25CF01B2646F}" type="slidenum">
              <a:rPr lang="en-US" smtClean="0"/>
              <a:pPr fontAlgn="base">
                <a:spcBef>
                  <a:spcPct val="0"/>
                </a:spcBef>
                <a:spcAft>
                  <a:spcPct val="0"/>
                </a:spcAft>
                <a:defRPr/>
              </a:pPr>
              <a:t>25</a:t>
            </a:fld>
            <a:endParaRPr lang="en-US" smtClean="0"/>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a:xfrm>
            <a:off x="395288" y="4378325"/>
            <a:ext cx="5989637" cy="4252913"/>
          </a:xfrm>
          <a:ln/>
        </p:spPr>
        <p:txBody>
          <a:bodyPr/>
          <a:lstStyle/>
          <a:p>
            <a:pPr marL="236538" indent="-236538" defTabSz="814388" fontAlgn="auto">
              <a:spcBef>
                <a:spcPct val="50000"/>
              </a:spcBef>
              <a:spcAft>
                <a:spcPct val="25000"/>
              </a:spcAft>
              <a:buClr>
                <a:srgbClr val="009999"/>
              </a:buClr>
              <a:buSzPct val="100000"/>
              <a:buFont typeface="Arial" pitchFamily="34" charset="0"/>
              <a:buNone/>
              <a:defRPr/>
            </a:pPr>
            <a:r>
              <a:rPr lang="en-US" dirty="0" smtClean="0">
                <a:solidFill>
                  <a:srgbClr val="546568"/>
                </a:solidFill>
              </a:rPr>
              <a:t>Dispersion limitation is defined by the dispersion tolerance of the transmitter and the receiver in the system. Total dispersion is calculated from the fiber dispersion characteristics and the fiber length for any channel or traffic path.</a:t>
            </a:r>
          </a:p>
          <a:p>
            <a:pPr marL="236538" indent="-236538" defTabSz="814388" fontAlgn="auto">
              <a:spcBef>
                <a:spcPct val="50000"/>
              </a:spcBef>
              <a:spcAft>
                <a:spcPct val="25000"/>
              </a:spcAft>
              <a:buClr>
                <a:srgbClr val="009999"/>
              </a:buClr>
              <a:buSzPct val="100000"/>
              <a:buFont typeface="Arial" pitchFamily="34" charset="0"/>
              <a:buNone/>
              <a:defRPr/>
            </a:pPr>
            <a:endParaRPr lang="en-US" dirty="0" smtClean="0">
              <a:solidFill>
                <a:srgbClr val="546568"/>
              </a:solidFill>
            </a:endParaRPr>
          </a:p>
          <a:p>
            <a:pPr marL="236538" indent="-236538" defTabSz="814388" fontAlgn="auto">
              <a:spcBef>
                <a:spcPct val="50000"/>
              </a:spcBef>
              <a:spcAft>
                <a:spcPct val="25000"/>
              </a:spcAft>
              <a:buClr>
                <a:srgbClr val="009999"/>
              </a:buClr>
              <a:buSzPct val="100000"/>
              <a:buFont typeface="Arial" pitchFamily="34" charset="0"/>
              <a:buNone/>
              <a:defRPr/>
            </a:pPr>
            <a:r>
              <a:rPr lang="en-US" dirty="0" smtClean="0">
                <a:solidFill>
                  <a:srgbClr val="546568"/>
                </a:solidFill>
              </a:rPr>
              <a:t>The effect of fiber dispersion should be taken into account in the power budget as the dispersion penalty budget. If any channel hits the dispersion limit, the dispersion should be compensated or the channel signal should be regenerated through optical to optical-to-electrical regeneration.  </a:t>
            </a:r>
          </a:p>
          <a:p>
            <a:pPr marL="236538" indent="-236538" defTabSz="814388" fontAlgn="auto">
              <a:spcBef>
                <a:spcPct val="50000"/>
              </a:spcBef>
              <a:spcAft>
                <a:spcPct val="25000"/>
              </a:spcAft>
              <a:buClr>
                <a:srgbClr val="009999"/>
              </a:buClr>
              <a:buSzPct val="100000"/>
              <a:buFont typeface="Arial" pitchFamily="34" charset="0"/>
              <a:buNone/>
              <a:defRPr/>
            </a:pPr>
            <a:r>
              <a:rPr lang="en-US" dirty="0" smtClean="0">
                <a:solidFill>
                  <a:srgbClr val="546568"/>
                </a:solidFill>
              </a:rPr>
              <a:t> </a:t>
            </a:r>
          </a:p>
          <a:p>
            <a:pPr marL="236538" indent="-236538" defTabSz="814388" fontAlgn="auto">
              <a:spcBef>
                <a:spcPct val="50000"/>
              </a:spcBef>
              <a:spcAft>
                <a:spcPct val="25000"/>
              </a:spcAft>
              <a:buClr>
                <a:srgbClr val="009999"/>
              </a:buClr>
              <a:buSzPct val="100000"/>
              <a:buFont typeface="Arial" pitchFamily="34" charset="0"/>
              <a:buNone/>
              <a:defRPr/>
            </a:pPr>
            <a:r>
              <a:rPr lang="en-GB" dirty="0" smtClean="0">
                <a:solidFill>
                  <a:srgbClr val="546568"/>
                </a:solidFill>
              </a:rPr>
              <a:t>Note that doubling of the bit rate results in an increase of dispersion penalty of up to four times.</a:t>
            </a:r>
            <a:endParaRPr lang="en-US" dirty="0" smtClean="0">
              <a:solidFill>
                <a:srgbClr val="546568"/>
              </a:solidFill>
            </a:endParaRPr>
          </a:p>
          <a:p>
            <a:pPr eaLnBrk="1" fontAlgn="auto" hangingPunct="1">
              <a:spcBef>
                <a:spcPts val="0"/>
              </a:spcBef>
              <a:spcAft>
                <a:spcPts val="0"/>
              </a:spcAft>
              <a:defRPr/>
            </a:pPr>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E528A8-BA07-477C-B51D-8A5845DF3D34}" type="slidenum">
              <a:rPr lang="en-US" smtClean="0"/>
              <a:pPr fontAlgn="base">
                <a:spcBef>
                  <a:spcPct val="0"/>
                </a:spcBef>
                <a:spcAft>
                  <a:spcPct val="0"/>
                </a:spcAft>
                <a:defRPr/>
              </a:pPr>
              <a:t>26</a:t>
            </a:fld>
            <a:endParaRPr lang="en-US" smtClean="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Looking at dispersion limited transmission distance, this transmission distance is determined by the dispersion tolerance of the transponder divided by the dispersion coefficient of the transmission fiber. </a:t>
            </a:r>
          </a:p>
          <a:p>
            <a:pPr eaLnBrk="1" hangingPunct="1">
              <a:spcBef>
                <a:spcPct val="0"/>
              </a:spcBef>
            </a:pPr>
            <a:endParaRPr lang="en-GB" smtClean="0"/>
          </a:p>
          <a:p>
            <a:pPr eaLnBrk="1" hangingPunct="1">
              <a:spcBef>
                <a:spcPct val="0"/>
              </a:spcBef>
            </a:pPr>
            <a:r>
              <a:rPr lang="en-GB" smtClean="0"/>
              <a:t>In a standard single-mode fiber, we have a dispersion of 17 </a:t>
            </a:r>
            <a:r>
              <a:rPr lang="en-GB" smtClean="0">
                <a:solidFill>
                  <a:srgbClr val="546568"/>
                </a:solidFill>
              </a:rPr>
              <a:t>picoseconds</a:t>
            </a:r>
            <a:r>
              <a:rPr lang="en-GB" smtClean="0"/>
              <a:t> per nanometer kilometer. We can see typical transmission distances are dependent on bit rate, and the type of modulation format used in the transmitter. </a:t>
            </a:r>
          </a:p>
          <a:p>
            <a:pPr eaLnBrk="1" hangingPunct="1">
              <a:spcBef>
                <a:spcPct val="0"/>
              </a:spcBef>
            </a:pPr>
            <a:endParaRPr lang="en-GB" smtClean="0"/>
          </a:p>
          <a:p>
            <a:pPr eaLnBrk="1" hangingPunct="1">
              <a:spcBef>
                <a:spcPct val="0"/>
              </a:spcBef>
            </a:pPr>
            <a:r>
              <a:rPr lang="en-GB" smtClean="0"/>
              <a:t>As an example, a transmitter at 2.5 gigabits per second, externally modulated, has a transmitter and receiver dispersion tolerance of 20,000 </a:t>
            </a:r>
            <a:r>
              <a:rPr lang="en-GB" smtClean="0">
                <a:solidFill>
                  <a:srgbClr val="546568"/>
                </a:solidFill>
              </a:rPr>
              <a:t>picoseconds</a:t>
            </a:r>
            <a:r>
              <a:rPr lang="en-GB" smtClean="0"/>
              <a:t> per nanometer kilometer and therefore a transmission distance of approximately 1,100 kilometers. </a:t>
            </a:r>
          </a:p>
          <a:p>
            <a:pPr eaLnBrk="1" hangingPunct="1">
              <a:spcBef>
                <a:spcPct val="0"/>
              </a:spcBef>
            </a:pPr>
            <a:endParaRPr lang="en-GB" smtClean="0"/>
          </a:p>
          <a:p>
            <a:pPr eaLnBrk="1" hangingPunct="1">
              <a:spcBef>
                <a:spcPct val="0"/>
              </a:spcBef>
            </a:pPr>
            <a:r>
              <a:rPr lang="en-GB" smtClean="0"/>
              <a:t>From the table we see that as we increase the bit rate, the transmission distance drops dramatically.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E46ABA-A389-4756-B29C-6C8C4B09CD39}" type="slidenum">
              <a:rPr lang="en-US" smtClean="0"/>
              <a:pPr fontAlgn="base">
                <a:spcBef>
                  <a:spcPct val="0"/>
                </a:spcBef>
                <a:spcAft>
                  <a:spcPct val="0"/>
                </a:spcAft>
                <a:defRPr/>
              </a:pPr>
              <a:t>27</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In the upper diagram we can see a transmitted bit sequence. These are the ones and zeros which make up the transmitted signal. If we superimpose these ones and zeros, we get an eye-diagram which shows the quality of the transmitted signal.</a:t>
            </a:r>
          </a:p>
          <a:p>
            <a:pPr eaLnBrk="1" hangingPunct="1">
              <a:spcBef>
                <a:spcPct val="0"/>
              </a:spcBef>
            </a:pPr>
            <a:endParaRPr lang="en-GB" smtClean="0"/>
          </a:p>
          <a:p>
            <a:pPr eaLnBrk="1" hangingPunct="1">
              <a:spcBef>
                <a:spcPct val="0"/>
              </a:spcBef>
            </a:pPr>
            <a:r>
              <a:rPr lang="en-GB" smtClean="0"/>
              <a:t>In the upper diagram the eye is very open. There is virtually  no dispersion in the system. </a:t>
            </a:r>
          </a:p>
          <a:p>
            <a:pPr eaLnBrk="1" hangingPunct="1">
              <a:spcBef>
                <a:spcPct val="0"/>
              </a:spcBef>
            </a:pPr>
            <a:endParaRPr lang="en-GB" smtClean="0"/>
          </a:p>
          <a:p>
            <a:pPr>
              <a:lnSpc>
                <a:spcPct val="95000"/>
              </a:lnSpc>
              <a:spcBef>
                <a:spcPct val="50000"/>
              </a:spcBef>
              <a:buClr>
                <a:srgbClr val="009999"/>
              </a:buClr>
            </a:pPr>
            <a:r>
              <a:rPr lang="en-GB" smtClean="0"/>
              <a:t>As we mentioned earlier, </a:t>
            </a:r>
            <a:r>
              <a:rPr lang="en-GB" smtClean="0">
                <a:solidFill>
                  <a:srgbClr val="546568"/>
                </a:solidFill>
              </a:rPr>
              <a:t>the different wvaelngth components of the signal propagate at different speeds down the fiber. The result is signal distortion and intersymbol interference and this is seen as a closure of the eye which results in a system penalty. This effect is shown in the lower diagram.</a:t>
            </a:r>
          </a:p>
          <a:p>
            <a:pPr>
              <a:lnSpc>
                <a:spcPct val="95000"/>
              </a:lnSpc>
              <a:spcBef>
                <a:spcPct val="50000"/>
              </a:spcBef>
              <a:buClr>
                <a:srgbClr val="009999"/>
              </a:buClr>
            </a:pPr>
            <a:endParaRPr lang="en-GB" smtClean="0">
              <a:solidFill>
                <a:srgbClr val="546568"/>
              </a:solidFill>
            </a:endParaRPr>
          </a:p>
          <a:p>
            <a:pPr>
              <a:lnSpc>
                <a:spcPct val="95000"/>
              </a:lnSpc>
              <a:spcBef>
                <a:spcPct val="50000"/>
              </a:spcBef>
              <a:buClr>
                <a:srgbClr val="009999"/>
              </a:buClr>
            </a:pPr>
            <a:r>
              <a:rPr lang="en-GB" smtClean="0">
                <a:solidFill>
                  <a:srgbClr val="546568"/>
                </a:solidFill>
              </a:rPr>
              <a:t>The eye closure and penalty can be compensated for by the use of Dispersion Compensation, which will have the effect of opening up the eye again. </a:t>
            </a:r>
            <a:endParaRPr lang="en-US" smtClean="0">
              <a:solidFill>
                <a:srgbClr val="546568"/>
              </a:solidFill>
            </a:endParaRPr>
          </a:p>
          <a:p>
            <a:pPr eaLnBrk="1" hangingPunct="1">
              <a:spcBef>
                <a:spcPct val="0"/>
              </a:spcBef>
            </a:pPr>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29AF73-543F-4F0A-A8F1-BDE5A2846F08}" type="slidenum">
              <a:rPr lang="en-US" smtClean="0"/>
              <a:pPr fontAlgn="base">
                <a:spcBef>
                  <a:spcPct val="0"/>
                </a:spcBef>
                <a:spcAft>
                  <a:spcPct val="0"/>
                </a:spcAft>
                <a:defRPr/>
              </a:pPr>
              <a:t>28</a:t>
            </a:fld>
            <a:endParaRPr lang="en-US" smtClean="0"/>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US" smtClean="0">
                <a:solidFill>
                  <a:srgbClr val="546568"/>
                </a:solidFill>
              </a:rPr>
              <a:t>Dispersion  is generally not an issue for transmission speeds lower than 10 Gigabits per second. </a:t>
            </a:r>
          </a:p>
          <a:p>
            <a:pPr eaLnBrk="1" hangingPunct="1">
              <a:spcBef>
                <a:spcPct val="0"/>
              </a:spcBef>
            </a:pPr>
            <a:endParaRPr lang="en-US" smtClean="0">
              <a:solidFill>
                <a:srgbClr val="546568"/>
              </a:solidFill>
            </a:endParaRPr>
          </a:p>
          <a:p>
            <a:pPr eaLnBrk="1" hangingPunct="1">
              <a:spcBef>
                <a:spcPct val="0"/>
              </a:spcBef>
            </a:pPr>
            <a:r>
              <a:rPr lang="en-US" smtClean="0">
                <a:solidFill>
                  <a:srgbClr val="546568"/>
                </a:solidFill>
              </a:rPr>
              <a:t>To overcome chromatic dispersion, narrow spectrum laser sources and low chirp laser sources can be used to reduce dispersion penalty. However, broadband sources can give increased penalty, as the different spectral components interact with the dispersions to give a broadening the pulse in time.</a:t>
            </a:r>
          </a:p>
          <a:p>
            <a:pPr eaLnBrk="1" hangingPunct="1">
              <a:spcBef>
                <a:spcPct val="0"/>
              </a:spcBef>
            </a:pPr>
            <a:endParaRPr lang="en-US" smtClean="0">
              <a:solidFill>
                <a:srgbClr val="546568"/>
              </a:solidFill>
            </a:endParaRPr>
          </a:p>
          <a:p>
            <a:pPr eaLnBrk="1" hangingPunct="1">
              <a:spcBef>
                <a:spcPct val="0"/>
              </a:spcBef>
            </a:pPr>
            <a:r>
              <a:rPr lang="en-US" smtClean="0">
                <a:solidFill>
                  <a:srgbClr val="546568"/>
                </a:solidFill>
              </a:rPr>
              <a:t>New fiber types, non-zero dispersion shifted fiber, for example, greatly reduce the effects of dispersion. </a:t>
            </a:r>
          </a:p>
          <a:p>
            <a:pPr eaLnBrk="1" hangingPunct="1">
              <a:spcBef>
                <a:spcPct val="0"/>
              </a:spcBef>
            </a:pPr>
            <a:endParaRPr lang="en-US" smtClean="0">
              <a:solidFill>
                <a:srgbClr val="546568"/>
              </a:solidFill>
            </a:endParaRPr>
          </a:p>
          <a:p>
            <a:pPr>
              <a:lnSpc>
                <a:spcPct val="95000"/>
              </a:lnSpc>
              <a:spcBef>
                <a:spcPct val="50000"/>
              </a:spcBef>
              <a:buClr>
                <a:srgbClr val="009999"/>
              </a:buClr>
            </a:pPr>
            <a:r>
              <a:rPr lang="en-US" smtClean="0">
                <a:solidFill>
                  <a:srgbClr val="546568"/>
                </a:solidFill>
              </a:rPr>
              <a:t>Some common d</a:t>
            </a:r>
            <a:r>
              <a:rPr lang="en-US" sz="2000" smtClean="0">
                <a:solidFill>
                  <a:srgbClr val="546568"/>
                </a:solidFill>
              </a:rPr>
              <a:t>ispersion compensation techniques include dispersion compensation fiber and dispersion compensating optical filters. Whichever dispersion compensation technique is used, the Dispersion Compensating Units (DCU) are generally placed in mid-stage access of the EDFA, to alleviate dispersion compensation insertion loss.</a:t>
            </a:r>
          </a:p>
          <a:p>
            <a:pPr eaLnBrk="1" hangingPunct="1">
              <a:spcBef>
                <a:spcPct val="0"/>
              </a:spcBef>
            </a:pPr>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44EC84-80DF-466D-A6B4-4B07AA1AF8FA}" type="slidenum">
              <a:rPr lang="en-US" smtClean="0"/>
              <a:pPr fontAlgn="base">
                <a:spcBef>
                  <a:spcPct val="0"/>
                </a:spcBef>
                <a:spcAft>
                  <a:spcPct val="0"/>
                </a:spcAft>
                <a:defRPr/>
              </a:pPr>
              <a:t>29</a:t>
            </a:fld>
            <a:endParaRPr lang="en-US" smtClean="0"/>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A DCU is a dispersion compensating unit. Looking at the signal transmission along the fiber, here we have the spectrum in time of our transmitted signal. The signal travels over a length of conventional fiber. At the output the dispersion has spread that pulse in time. Different wavelength components are shown by the different colors, leading to smearing of the pulse.</a:t>
            </a:r>
          </a:p>
          <a:p>
            <a:pPr eaLnBrk="1" hangingPunct="1">
              <a:spcBef>
                <a:spcPct val="0"/>
              </a:spcBef>
            </a:pPr>
            <a:endParaRPr lang="en-GB" smtClean="0"/>
          </a:p>
          <a:p>
            <a:pPr eaLnBrk="1" hangingPunct="1">
              <a:spcBef>
                <a:spcPct val="0"/>
              </a:spcBef>
            </a:pPr>
            <a:r>
              <a:rPr lang="en-GB" smtClean="0"/>
              <a:t>Feeding the pulse into a negative dispersion, dispersion compensating fiber, the pulse is recompressed and we can get back to the shape of the original transmitted pulse.</a:t>
            </a:r>
          </a:p>
          <a:p>
            <a:pPr eaLnBrk="1" hangingPunct="1">
              <a:spcBef>
                <a:spcPct val="0"/>
              </a:spcBef>
            </a:pPr>
            <a:endParaRPr lang="en-GB" smtClean="0"/>
          </a:p>
          <a:p>
            <a:pPr eaLnBrk="1" hangingPunct="1">
              <a:spcBef>
                <a:spcPct val="0"/>
              </a:spcBef>
            </a:pPr>
            <a:r>
              <a:rPr lang="en-GB" smtClean="0"/>
              <a:t>Also shown is the eye-diagram of the signal after being transmitted through the conventional fiber. There is eye closure and this will give a transmission penalty. In the eye diagram after the dispersion compensating fiber, the penalty is eliminated. </a:t>
            </a:r>
          </a:p>
          <a:p>
            <a:pPr eaLnBrk="1" hangingPunct="1">
              <a:spcBef>
                <a:spcPct val="0"/>
              </a:spcBef>
            </a:pPr>
            <a:endParaRPr lang="en-GB" sz="1800" smtClean="0">
              <a:solidFill>
                <a:srgbClr val="546568"/>
              </a:solidFill>
            </a:endParaRPr>
          </a:p>
          <a:p>
            <a:pPr eaLnBrk="1" hangingPunct="1">
              <a:spcBef>
                <a:spcPct val="0"/>
              </a:spcBef>
            </a:pPr>
            <a:r>
              <a:rPr lang="en-US" sz="1800" smtClean="0">
                <a:solidFill>
                  <a:srgbClr val="546568"/>
                </a:solidFill>
              </a:rPr>
              <a:t>DCUs use fiber with chromatic dispersion of opposite sign and slope and of suitable length to bring the average dispersion of the link close to zero. The compensating fiber can be several kilometers in length,  so the DCUs are typically inserted after each span.</a:t>
            </a:r>
          </a:p>
          <a:p>
            <a:pPr eaLnBrk="1" hangingPunct="1">
              <a:spcBef>
                <a:spcPct val="0"/>
              </a:spcBef>
            </a:pPr>
            <a:endParaRPr lang="en-GB" smtClean="0"/>
          </a:p>
          <a:p>
            <a:pPr eaLnBrk="1" hangingPunct="1">
              <a:spcBef>
                <a:spcPct val="0"/>
              </a:spcBef>
            </a:pPr>
            <a:r>
              <a:rPr lang="en-GB"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D7B0A57-0E61-4491-BFD6-6A7F694598CA}" type="slidenum">
              <a:rPr lang="en-US" smtClean="0"/>
              <a:pPr>
                <a:defRPr/>
              </a:pPr>
              <a:t>3</a:t>
            </a:fld>
            <a:endParaRPr lang="en-US"/>
          </a:p>
        </p:txBody>
      </p:sp>
    </p:spTree>
    <p:extLst>
      <p:ext uri="{BB962C8B-B14F-4D97-AF65-F5344CB8AC3E}">
        <p14:creationId xmlns:p14="http://schemas.microsoft.com/office/powerpoint/2010/main" val="3371710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D7B0A57-0E61-4491-BFD6-6A7F694598CA}" type="slidenum">
              <a:rPr lang="en-US" smtClean="0"/>
              <a:pPr>
                <a:defRPr/>
              </a:pPr>
              <a:t>30</a:t>
            </a:fld>
            <a:endParaRPr lang="en-US"/>
          </a:p>
        </p:txBody>
      </p:sp>
    </p:spTree>
    <p:extLst>
      <p:ext uri="{BB962C8B-B14F-4D97-AF65-F5344CB8AC3E}">
        <p14:creationId xmlns:p14="http://schemas.microsoft.com/office/powerpoint/2010/main" val="188259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7F018-605C-4C49-BDDE-59566828C926}" type="slidenum">
              <a:rPr lang="en-US" smtClean="0"/>
              <a:pPr fontAlgn="base">
                <a:spcBef>
                  <a:spcPct val="0"/>
                </a:spcBef>
                <a:spcAft>
                  <a:spcPct val="0"/>
                </a:spcAft>
                <a:defRPr/>
              </a:pPr>
              <a:t>31</a:t>
            </a:fld>
            <a:endParaRPr lang="en-US" dirty="0"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a:xfrm>
            <a:off x="395288" y="4378325"/>
            <a:ext cx="5989637" cy="4252913"/>
          </a:xfrm>
          <a:ln/>
        </p:spPr>
        <p:txBody>
          <a:bodyPr/>
          <a:lstStyle/>
          <a:p>
            <a:pPr eaLnBrk="1" hangingPunct="1">
              <a:spcBef>
                <a:spcPct val="0"/>
              </a:spcBef>
            </a:pPr>
            <a:r>
              <a:rPr lang="en-GB" dirty="0" smtClean="0"/>
              <a:t>Moving on, let’s look at </a:t>
            </a:r>
            <a:r>
              <a:rPr lang="en-US" dirty="0" smtClean="0"/>
              <a:t>dense wavelength division multiplexing: </a:t>
            </a:r>
            <a:r>
              <a:rPr lang="en-GB" dirty="0" err="1" smtClean="0"/>
              <a:t>DWDM</a:t>
            </a:r>
            <a:r>
              <a:rPr lang="en-GB" dirty="0" smtClean="0"/>
              <a:t> Technology.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269C30-B5C0-457D-8958-67E3B2C2267F}" type="slidenum">
              <a:rPr lang="en-US" smtClean="0"/>
              <a:pPr fontAlgn="base">
                <a:spcBef>
                  <a:spcPct val="0"/>
                </a:spcBef>
                <a:spcAft>
                  <a:spcPct val="0"/>
                </a:spcAft>
                <a:defRPr/>
              </a:pPr>
              <a:t>32</a:t>
            </a:fld>
            <a:endParaRPr lang="en-US" smtClean="0"/>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2"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dirty="0" smtClean="0"/>
              <a:t>Let us look at the building blocks of a DWDM system.</a:t>
            </a:r>
          </a:p>
          <a:p>
            <a:pPr eaLnBrk="1" hangingPunct="1">
              <a:spcBef>
                <a:spcPct val="0"/>
              </a:spcBef>
            </a:pPr>
            <a:endParaRPr lang="en-GB" dirty="0" smtClean="0"/>
          </a:p>
          <a:p>
            <a:pPr eaLnBrk="1" hangingPunct="1">
              <a:spcBef>
                <a:spcPct val="0"/>
              </a:spcBef>
            </a:pPr>
            <a:r>
              <a:rPr lang="en-GB" dirty="0" smtClean="0"/>
              <a:t>We have an ITU line card that transmits the client signal, that is a line card whose wavelength matches the ITU grid, so it can be directly carried over the DWDM system.</a:t>
            </a:r>
          </a:p>
          <a:p>
            <a:pPr eaLnBrk="1" hangingPunct="1">
              <a:spcBef>
                <a:spcPct val="0"/>
              </a:spcBef>
            </a:pPr>
            <a:endParaRPr lang="en-GB" dirty="0" smtClean="0"/>
          </a:p>
          <a:p>
            <a:pPr eaLnBrk="1" hangingPunct="1">
              <a:spcBef>
                <a:spcPct val="0"/>
              </a:spcBef>
            </a:pPr>
            <a:r>
              <a:rPr lang="en-GB" dirty="0" smtClean="0"/>
              <a:t>For grey line cards, i.e. line cards whose wavelength does not lie on the ITU grid, a transponder, an optical-to-electrical-to-optical convertor is used to convert the signal to a wavelength that matches the ITU grid. </a:t>
            </a:r>
          </a:p>
          <a:p>
            <a:pPr eaLnBrk="1" hangingPunct="1">
              <a:spcBef>
                <a:spcPct val="0"/>
              </a:spcBef>
            </a:pPr>
            <a:endParaRPr lang="en-GB" dirty="0" smtClean="0"/>
          </a:p>
          <a:p>
            <a:pPr eaLnBrk="1" hangingPunct="1">
              <a:spcBef>
                <a:spcPct val="0"/>
              </a:spcBef>
            </a:pPr>
            <a:r>
              <a:rPr lang="en-GB" dirty="0" smtClean="0"/>
              <a:t>These multiple wavelengths are then multiplexed together using a DWDM multiplexer and transmitted over the </a:t>
            </a:r>
            <a:r>
              <a:rPr lang="en-GB" dirty="0" err="1" smtClean="0"/>
              <a:t>fiber</a:t>
            </a:r>
            <a:r>
              <a:rPr lang="en-GB" dirty="0" smtClean="0"/>
              <a:t> line. </a:t>
            </a:r>
          </a:p>
          <a:p>
            <a:pPr eaLnBrk="1" hangingPunct="1">
              <a:spcBef>
                <a:spcPct val="0"/>
              </a:spcBef>
            </a:pPr>
            <a:endParaRPr lang="en-GB" dirty="0" smtClean="0"/>
          </a:p>
          <a:p>
            <a:pPr eaLnBrk="1" hangingPunct="1">
              <a:spcBef>
                <a:spcPct val="0"/>
              </a:spcBef>
            </a:pPr>
            <a:r>
              <a:rPr lang="en-GB" dirty="0" smtClean="0"/>
              <a:t>Typical components in the </a:t>
            </a:r>
            <a:r>
              <a:rPr lang="en-GB" dirty="0" err="1" smtClean="0"/>
              <a:t>fiber</a:t>
            </a:r>
            <a:r>
              <a:rPr lang="en-GB" dirty="0" smtClean="0"/>
              <a:t> line include optical amplifiers, or EDFAs. An optical add/drop unit, or OADM card, which can add or drop individual or multiple channels. </a:t>
            </a:r>
          </a:p>
          <a:p>
            <a:pPr eaLnBrk="1" hangingPunct="1">
              <a:spcBef>
                <a:spcPct val="0"/>
              </a:spcBef>
            </a:pPr>
            <a:endParaRPr lang="en-GB" dirty="0" smtClean="0"/>
          </a:p>
          <a:p>
            <a:pPr eaLnBrk="1" hangingPunct="1">
              <a:spcBef>
                <a:spcPct val="0"/>
              </a:spcBef>
            </a:pPr>
            <a:r>
              <a:rPr lang="en-GB" dirty="0" smtClean="0"/>
              <a:t>At the far end there is the </a:t>
            </a:r>
            <a:r>
              <a:rPr lang="en-GB" dirty="0" err="1" smtClean="0"/>
              <a:t>demultiplexer</a:t>
            </a:r>
            <a:r>
              <a:rPr lang="en-GB" dirty="0" smtClean="0"/>
              <a:t> which breaks apart the multiple signals into individual signals which are then forwarded to the receive line cards, either directly or via a transponder.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76CB07-E234-424D-8F03-FF8D46F6F9D2}" type="slidenum">
              <a:rPr lang="en-US" smtClean="0"/>
              <a:pPr fontAlgn="base">
                <a:spcBef>
                  <a:spcPct val="0"/>
                </a:spcBef>
                <a:spcAft>
                  <a:spcPct val="0"/>
                </a:spcAft>
                <a:defRPr/>
              </a:pPr>
              <a:t>33</a:t>
            </a:fld>
            <a:endParaRPr lang="en-US" smtClean="0"/>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a:xfrm>
            <a:off x="395288" y="4378325"/>
            <a:ext cx="5989637" cy="4252913"/>
          </a:xfrm>
          <a:ln/>
        </p:spPr>
        <p:txBody>
          <a:bodyPr/>
          <a:lstStyle/>
          <a:p>
            <a:pPr marL="236538" indent="-236538" defTabSz="814388" fontAlgn="auto">
              <a:spcBef>
                <a:spcPct val="40000"/>
              </a:spcBef>
              <a:spcAft>
                <a:spcPts val="0"/>
              </a:spcAft>
              <a:buClr>
                <a:srgbClr val="009999"/>
              </a:buClr>
              <a:buSzPct val="100000"/>
              <a:buFont typeface="Arial" pitchFamily="34" charset="0"/>
              <a:buNone/>
              <a:defRPr/>
            </a:pPr>
            <a:r>
              <a:rPr lang="en-GB" dirty="0" smtClean="0"/>
              <a:t>A Transponder OEO convertor </a:t>
            </a:r>
            <a:r>
              <a:rPr lang="en-US" dirty="0" smtClean="0">
                <a:solidFill>
                  <a:srgbClr val="546568"/>
                </a:solidFill>
              </a:rPr>
              <a:t>converts the broad spectrum client laser input into a DWDM ITU compliant channel optimized for long distance transmission. At the receive side it also converts the DWDM channel into a client compliant output signal. </a:t>
            </a:r>
          </a:p>
          <a:p>
            <a:pPr marL="236538" indent="-236538" defTabSz="814388" fontAlgn="auto">
              <a:spcBef>
                <a:spcPct val="40000"/>
              </a:spcBef>
              <a:spcAft>
                <a:spcPts val="0"/>
              </a:spcAft>
              <a:buClr>
                <a:srgbClr val="009999"/>
              </a:buClr>
              <a:buSzPct val="100000"/>
              <a:buFont typeface="Arial" pitchFamily="34" charset="0"/>
              <a:buNone/>
              <a:defRPr/>
            </a:pPr>
            <a:endParaRPr lang="en-US" dirty="0" smtClean="0">
              <a:solidFill>
                <a:srgbClr val="546568"/>
              </a:solidFill>
            </a:endParaRPr>
          </a:p>
          <a:p>
            <a:pPr marL="236538" indent="-236538" defTabSz="814388" fontAlgn="auto">
              <a:spcBef>
                <a:spcPct val="40000"/>
              </a:spcBef>
              <a:spcAft>
                <a:spcPts val="0"/>
              </a:spcAft>
              <a:buClr>
                <a:srgbClr val="009999"/>
              </a:buClr>
              <a:buSzPct val="100000"/>
              <a:buFont typeface="Arial" pitchFamily="34" charset="0"/>
              <a:buNone/>
              <a:defRPr/>
            </a:pPr>
            <a:r>
              <a:rPr lang="en-US" dirty="0" smtClean="0">
                <a:solidFill>
                  <a:srgbClr val="546568"/>
                </a:solidFill>
              </a:rPr>
              <a:t>The down side of using a transponder is that they add significant cost to the system.</a:t>
            </a:r>
          </a:p>
          <a:p>
            <a:pPr eaLnBrk="1" fontAlgn="auto" hangingPunct="1">
              <a:spcBef>
                <a:spcPts val="0"/>
              </a:spcBef>
              <a:spcAft>
                <a:spcPts val="0"/>
              </a:spcAft>
              <a:defRPr/>
            </a:pPr>
            <a:endParaRPr lang="en-GB"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685694-5641-4E82-85F5-0CF3D90BE723}" type="slidenum">
              <a:rPr lang="en-US" smtClean="0"/>
              <a:pPr fontAlgn="base">
                <a:spcBef>
                  <a:spcPct val="0"/>
                </a:spcBef>
                <a:spcAft>
                  <a:spcPct val="0"/>
                </a:spcAft>
                <a:defRPr/>
              </a:pPr>
              <a:t>34</a:t>
            </a:fld>
            <a:endParaRPr lang="en-US" smtClean="0"/>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4"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There are two DWDM filter elements, the multiplexer at the ingress to the DWDM system and a demultiplexer at the egress of the DWDM system.</a:t>
            </a:r>
          </a:p>
          <a:p>
            <a:pPr eaLnBrk="1" hangingPunct="1">
              <a:spcBef>
                <a:spcPct val="0"/>
              </a:spcBef>
            </a:pPr>
            <a:endParaRPr lang="en-GB" smtClean="0"/>
          </a:p>
          <a:p>
            <a:pPr eaLnBrk="1" hangingPunct="1">
              <a:spcBef>
                <a:spcPct val="0"/>
              </a:spcBef>
            </a:pPr>
            <a:r>
              <a:rPr lang="en-US" smtClean="0">
                <a:solidFill>
                  <a:srgbClr val="546568"/>
                </a:solidFill>
              </a:rPr>
              <a:t>The DWDM multiplexer combines multiple transponder or wavelength channels onto a single fiber. The Demultiplexer separates the multiple channels at the output into individual wavelengths for passing to the appropriate receiver. </a:t>
            </a:r>
          </a:p>
          <a:p>
            <a:pPr eaLnBrk="1" hangingPunct="1">
              <a:spcBef>
                <a:spcPct val="0"/>
              </a:spcBef>
            </a:pPr>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12A1E3-1576-4F5B-A2C9-9F43B2504D6D}" type="slidenum">
              <a:rPr lang="en-US" smtClean="0"/>
              <a:pPr fontAlgn="base">
                <a:spcBef>
                  <a:spcPct val="0"/>
                </a:spcBef>
                <a:spcAft>
                  <a:spcPct val="0"/>
                </a:spcAft>
                <a:defRPr/>
              </a:pPr>
              <a:t>35</a:t>
            </a:fld>
            <a:endParaRPr lang="en-US" smtClean="0"/>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8"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defTabSz="814388">
              <a:lnSpc>
                <a:spcPct val="95000"/>
              </a:lnSpc>
              <a:spcBef>
                <a:spcPct val="50000"/>
              </a:spcBef>
              <a:buClr>
                <a:srgbClr val="009999"/>
              </a:buClr>
            </a:pPr>
            <a:r>
              <a:rPr lang="en-GB" smtClean="0"/>
              <a:t>Optical add-drop multiplexer units, or OADMs, allow the </a:t>
            </a:r>
            <a:r>
              <a:rPr lang="en-US" smtClean="0">
                <a:solidFill>
                  <a:srgbClr val="546568"/>
                </a:solidFill>
              </a:rPr>
              <a:t>Add and Drop of specific channels at a DWDM system node. In the diagram we are dropping the blue channel and reinserting or adding a new blue channel back into the multiplexed signal stream. </a:t>
            </a:r>
          </a:p>
          <a:p>
            <a:pPr defTabSz="814388">
              <a:lnSpc>
                <a:spcPct val="95000"/>
              </a:lnSpc>
              <a:spcBef>
                <a:spcPct val="50000"/>
              </a:spcBef>
              <a:buClr>
                <a:srgbClr val="009999"/>
              </a:buClr>
            </a:pPr>
            <a:endParaRPr lang="en-US" smtClean="0">
              <a:solidFill>
                <a:srgbClr val="546568"/>
              </a:solidFill>
            </a:endParaRPr>
          </a:p>
          <a:p>
            <a:pPr defTabSz="814388">
              <a:lnSpc>
                <a:spcPct val="95000"/>
              </a:lnSpc>
              <a:spcBef>
                <a:spcPct val="50000"/>
              </a:spcBef>
              <a:buClr>
                <a:srgbClr val="009999"/>
              </a:buClr>
            </a:pPr>
            <a:r>
              <a:rPr lang="en-US" smtClean="0">
                <a:solidFill>
                  <a:srgbClr val="546568"/>
                </a:solidFill>
              </a:rPr>
              <a:t>However, using fixed wavelength OADM units for adding and dropping channels requires careful channel planning, management and forecasting. Also multiple part numbers require multiple spares, as the OADM units are wavelength specific. </a:t>
            </a:r>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BDB207-54A7-40E0-AA1A-9F249112C2B3}" type="slidenum">
              <a:rPr lang="en-US" smtClean="0"/>
              <a:pPr fontAlgn="base">
                <a:spcBef>
                  <a:spcPct val="0"/>
                </a:spcBef>
                <a:spcAft>
                  <a:spcPct val="0"/>
                </a:spcAft>
                <a:defRPr/>
              </a:pPr>
              <a:t>36</a:t>
            </a:fld>
            <a:endParaRPr lang="en-US" smtClean="0"/>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2"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Reconfigurable Optical Add-Drop Multiplexers, eliminate the need for careful network planning and forecasting.</a:t>
            </a:r>
          </a:p>
          <a:p>
            <a:pPr eaLnBrk="1" hangingPunct="1">
              <a:spcBef>
                <a:spcPct val="0"/>
              </a:spcBef>
            </a:pPr>
            <a:endParaRPr lang="en-GB" smtClean="0"/>
          </a:p>
          <a:p>
            <a:pPr eaLnBrk="1" hangingPunct="1">
              <a:spcBef>
                <a:spcPct val="0"/>
              </a:spcBef>
            </a:pPr>
            <a:r>
              <a:rPr lang="en-GB" smtClean="0"/>
              <a:t>ROADMs provide operational simplicity. They are remotely configurable add drop units. Each wavelength is individually provisioned and managed. </a:t>
            </a:r>
          </a:p>
          <a:p>
            <a:pPr eaLnBrk="1" hangingPunct="1">
              <a:spcBef>
                <a:spcPct val="0"/>
              </a:spcBef>
            </a:pPr>
            <a:endParaRPr lang="en-GB" smtClean="0"/>
          </a:p>
          <a:p>
            <a:pPr eaLnBrk="1" hangingPunct="1">
              <a:spcBef>
                <a:spcPct val="0"/>
              </a:spcBef>
            </a:pPr>
            <a:r>
              <a:rPr lang="en-GB" smtClean="0"/>
              <a:t>ROADMs also have simpler cabling, and faster deployment, with no re-engineering needed when the capacity is exceeded. </a:t>
            </a:r>
          </a:p>
          <a:p>
            <a:pPr eaLnBrk="1" hangingPunct="1">
              <a:spcBef>
                <a:spcPct val="0"/>
              </a:spcBef>
            </a:pPr>
            <a:endParaRPr lang="en-GB" smtClean="0"/>
          </a:p>
          <a:p>
            <a:pPr eaLnBrk="1" hangingPunct="1">
              <a:spcBef>
                <a:spcPct val="0"/>
              </a:spcBef>
            </a:pPr>
            <a:r>
              <a:rPr lang="en-GB" smtClean="0"/>
              <a:t>ROADMs also deliver increased reliability, because the network requires fewer manual touches, and software configuration reduces erroneous cabling errors.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7F018-605C-4C49-BDDE-59566828C926}" type="slidenum">
              <a:rPr lang="en-US" smtClean="0"/>
              <a:pPr fontAlgn="base">
                <a:spcBef>
                  <a:spcPct val="0"/>
                </a:spcBef>
                <a:spcAft>
                  <a:spcPct val="0"/>
                </a:spcAft>
                <a:defRPr/>
              </a:pPr>
              <a:t>37</a:t>
            </a:fld>
            <a:endParaRPr lang="en-US" dirty="0"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a:xfrm>
            <a:off x="395288" y="4378325"/>
            <a:ext cx="5989637" cy="4252913"/>
          </a:xfrm>
          <a:ln/>
        </p:spPr>
        <p:txBody>
          <a:bodyPr/>
          <a:lstStyle/>
          <a:p>
            <a:pPr eaLnBrk="1" hangingPunct="1">
              <a:spcBef>
                <a:spcPct val="0"/>
              </a:spcBef>
            </a:pPr>
            <a:r>
              <a:rPr lang="en-GB" dirty="0" smtClean="0"/>
              <a:t>Looking at </a:t>
            </a:r>
            <a:r>
              <a:rPr lang="en-GB" dirty="0" err="1" smtClean="0"/>
              <a:t>DWDM</a:t>
            </a:r>
            <a:r>
              <a:rPr lang="en-GB" dirty="0" smtClean="0"/>
              <a:t> network topologies and optical protection...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168C9A-5899-49FD-8D6B-E291F3D80EDF}" type="slidenum">
              <a:rPr lang="en-US" smtClean="0"/>
              <a:pPr fontAlgn="base">
                <a:spcBef>
                  <a:spcPct val="0"/>
                </a:spcBef>
                <a:spcAft>
                  <a:spcPct val="0"/>
                </a:spcAft>
                <a:defRPr/>
              </a:pPr>
              <a:t>38</a:t>
            </a:fld>
            <a:endParaRPr lang="en-US" smtClean="0"/>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4"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marL="236538" indent="-236538" defTabSz="814388" eaLnBrk="1" hangingPunct="1">
              <a:buClr>
                <a:srgbClr val="009999"/>
              </a:buClr>
            </a:pPr>
            <a:r>
              <a:rPr lang="en-US" sz="1800" dirty="0" smtClean="0">
                <a:solidFill>
                  <a:srgbClr val="546568"/>
                </a:solidFill>
              </a:rPr>
              <a:t>The </a:t>
            </a:r>
            <a:r>
              <a:rPr lang="en-US" sz="1800" dirty="0" err="1" smtClean="0">
                <a:solidFill>
                  <a:srgbClr val="546568"/>
                </a:solidFill>
              </a:rPr>
              <a:t>ROADM</a:t>
            </a:r>
            <a:r>
              <a:rPr lang="en-US" sz="1800" dirty="0" smtClean="0">
                <a:solidFill>
                  <a:srgbClr val="546568"/>
                </a:solidFill>
              </a:rPr>
              <a:t> based architecture is more efficient than a fixed </a:t>
            </a:r>
            <a:r>
              <a:rPr lang="en-US" sz="1800" dirty="0" err="1" smtClean="0">
                <a:solidFill>
                  <a:srgbClr val="546568"/>
                </a:solidFill>
              </a:rPr>
              <a:t>OADM</a:t>
            </a:r>
            <a:r>
              <a:rPr lang="en-US" sz="1800" dirty="0" smtClean="0">
                <a:solidFill>
                  <a:srgbClr val="546568"/>
                </a:solidFill>
              </a:rPr>
              <a:t>.</a:t>
            </a:r>
          </a:p>
          <a:p>
            <a:pPr marL="236538" indent="-236538" defTabSz="814388" eaLnBrk="1" hangingPunct="1">
              <a:buClr>
                <a:srgbClr val="009999"/>
              </a:buClr>
            </a:pPr>
            <a:endParaRPr lang="en-US" sz="1800" dirty="0" smtClean="0">
              <a:solidFill>
                <a:srgbClr val="546568"/>
              </a:solidFill>
            </a:endParaRPr>
          </a:p>
          <a:p>
            <a:pPr marL="236538" indent="-236538" defTabSz="814388" eaLnBrk="1" hangingPunct="1">
              <a:buClr>
                <a:srgbClr val="009999"/>
              </a:buClr>
            </a:pPr>
            <a:r>
              <a:rPr lang="en-US" sz="1800" dirty="0" smtClean="0">
                <a:solidFill>
                  <a:srgbClr val="546568"/>
                </a:solidFill>
              </a:rPr>
              <a:t>A Fixed </a:t>
            </a:r>
            <a:r>
              <a:rPr lang="en-US" sz="1800" dirty="0" err="1" smtClean="0">
                <a:solidFill>
                  <a:srgbClr val="546568"/>
                </a:solidFill>
              </a:rPr>
              <a:t>OADM</a:t>
            </a:r>
            <a:r>
              <a:rPr lang="en-US" sz="1800" dirty="0" smtClean="0">
                <a:solidFill>
                  <a:srgbClr val="546568"/>
                </a:solidFill>
              </a:rPr>
              <a:t> Based Architecture is o</a:t>
            </a:r>
            <a:r>
              <a:rPr lang="en-US" sz="1600" dirty="0" smtClean="0">
                <a:solidFill>
                  <a:srgbClr val="546568"/>
                </a:solidFill>
              </a:rPr>
              <a:t>perationally inefficient because the network must be re-planed every time a new service is added. This is because of its fixed traffic pattern. Certain sites can only communicate with certain other sites. </a:t>
            </a:r>
            <a:r>
              <a:rPr lang="en-US" sz="1600" dirty="0" err="1" smtClean="0">
                <a:solidFill>
                  <a:srgbClr val="546568"/>
                </a:solidFill>
              </a:rPr>
              <a:t>CAPEX</a:t>
            </a:r>
            <a:r>
              <a:rPr lang="en-US" sz="1600" dirty="0" smtClean="0">
                <a:solidFill>
                  <a:srgbClr val="546568"/>
                </a:solidFill>
              </a:rPr>
              <a:t> and </a:t>
            </a:r>
            <a:r>
              <a:rPr lang="en-US" sz="1600" dirty="0" err="1" smtClean="0">
                <a:solidFill>
                  <a:srgbClr val="546568"/>
                </a:solidFill>
              </a:rPr>
              <a:t>OPEX</a:t>
            </a:r>
            <a:r>
              <a:rPr lang="en-US" sz="1600" dirty="0" smtClean="0">
                <a:solidFill>
                  <a:srgbClr val="546568"/>
                </a:solidFill>
              </a:rPr>
              <a:t> expenses are painful, due to the extensive man hours needed to re-tune the network.</a:t>
            </a:r>
          </a:p>
          <a:p>
            <a:pPr marL="236538" indent="-236538" defTabSz="814388" eaLnBrk="1" hangingPunct="1">
              <a:buClr>
                <a:srgbClr val="009999"/>
              </a:buClr>
            </a:pPr>
            <a:endParaRPr lang="en-US" sz="1600" dirty="0" smtClean="0">
              <a:solidFill>
                <a:srgbClr val="546568"/>
              </a:solidFill>
            </a:endParaRPr>
          </a:p>
          <a:p>
            <a:pPr marL="236538" indent="-236538" defTabSz="814388" eaLnBrk="1" hangingPunct="1">
              <a:buClr>
                <a:srgbClr val="009999"/>
              </a:buClr>
            </a:pPr>
            <a:r>
              <a:rPr lang="en-US" sz="1600" dirty="0" smtClean="0">
                <a:solidFill>
                  <a:srgbClr val="546568"/>
                </a:solidFill>
              </a:rPr>
              <a:t>With a </a:t>
            </a:r>
            <a:r>
              <a:rPr lang="en-US" sz="1800" dirty="0" err="1" smtClean="0">
                <a:solidFill>
                  <a:srgbClr val="546568"/>
                </a:solidFill>
              </a:rPr>
              <a:t>ROADM</a:t>
            </a:r>
            <a:r>
              <a:rPr lang="en-US" sz="1800" dirty="0" smtClean="0">
                <a:solidFill>
                  <a:srgbClr val="546568"/>
                </a:solidFill>
              </a:rPr>
              <a:t> Based Architecture, the network is planned just once. </a:t>
            </a:r>
            <a:r>
              <a:rPr lang="en-US" sz="1800" dirty="0" err="1" smtClean="0">
                <a:solidFill>
                  <a:srgbClr val="546568"/>
                </a:solidFill>
              </a:rPr>
              <a:t>ROADMs</a:t>
            </a:r>
            <a:r>
              <a:rPr lang="en-US" sz="1800" dirty="0" smtClean="0">
                <a:solidFill>
                  <a:srgbClr val="546568"/>
                </a:solidFill>
              </a:rPr>
              <a:t> allow for a d</a:t>
            </a:r>
            <a:r>
              <a:rPr lang="en-US" sz="1600" dirty="0" smtClean="0">
                <a:solidFill>
                  <a:srgbClr val="546568"/>
                </a:solidFill>
              </a:rPr>
              <a:t>ynamic traffic pattern, so all nodes can talk to all other nodes from day one. Operating and capital expenses are significantly reduced – and network performance and reliability is improved.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FB346A-D80F-41B5-B307-3118345BD75A}" type="slidenum">
              <a:rPr lang="en-US" smtClean="0"/>
              <a:pPr fontAlgn="base">
                <a:spcBef>
                  <a:spcPct val="0"/>
                </a:spcBef>
                <a:spcAft>
                  <a:spcPct val="0"/>
                </a:spcAft>
                <a:defRPr/>
              </a:pPr>
              <a:t>39</a:t>
            </a:fld>
            <a:endParaRPr lang="en-US" smtClean="0"/>
          </a:p>
        </p:txBody>
      </p:sp>
      <p:sp>
        <p:nvSpPr>
          <p:cNvPr id="190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a:xfrm>
            <a:off x="395288" y="4378325"/>
            <a:ext cx="5989637" cy="4252913"/>
          </a:xfrm>
          <a:ln/>
        </p:spPr>
        <p:txBody>
          <a:bodyPr/>
          <a:lstStyle/>
          <a:p>
            <a:pPr marL="236538" indent="-236538" defTabSz="814388" fontAlgn="auto">
              <a:lnSpc>
                <a:spcPct val="75000"/>
              </a:lnSpc>
              <a:spcBef>
                <a:spcPct val="50000"/>
              </a:spcBef>
              <a:spcAft>
                <a:spcPts val="0"/>
              </a:spcAft>
              <a:buClr>
                <a:srgbClr val="009999"/>
              </a:buClr>
              <a:buSzPct val="100000"/>
              <a:buFont typeface="Wingdings" pitchFamily="2" charset="2"/>
              <a:buNone/>
              <a:defRPr/>
            </a:pPr>
            <a:r>
              <a:rPr lang="en-GB" sz="1800" dirty="0" smtClean="0"/>
              <a:t>A ROADM is an optical Network Element able to Add, Drop or Pass through any wavelength. </a:t>
            </a:r>
            <a:r>
              <a:rPr lang="en-GB" sz="1600" dirty="0" smtClean="0"/>
              <a:t>A ROADM is typically composed of 2 </a:t>
            </a:r>
            <a:r>
              <a:rPr lang="en-GB" sz="1600" dirty="0" err="1" smtClean="0"/>
              <a:t>fiber</a:t>
            </a:r>
            <a:r>
              <a:rPr lang="en-GB" sz="1600" dirty="0" smtClean="0"/>
              <a:t> line interfaces, one connected to the west direction and one to the east direction. Additionally there are 2 Add/Drop interfaces, one associated to the west direction and one to the east. So the ROADM is direction dependant.</a:t>
            </a:r>
          </a:p>
          <a:p>
            <a:pPr marL="236538" indent="-236538" defTabSz="814388" fontAlgn="auto">
              <a:lnSpc>
                <a:spcPct val="75000"/>
              </a:lnSpc>
              <a:spcBef>
                <a:spcPct val="50000"/>
              </a:spcBef>
              <a:spcAft>
                <a:spcPts val="0"/>
              </a:spcAft>
              <a:buClr>
                <a:srgbClr val="009999"/>
              </a:buClr>
              <a:buSzPct val="100000"/>
              <a:buFont typeface="Wingdings" pitchFamily="2" charset="2"/>
              <a:buNone/>
              <a:defRPr/>
            </a:pPr>
            <a:endParaRPr lang="en-GB" sz="1600" dirty="0" smtClean="0"/>
          </a:p>
          <a:p>
            <a:pPr marL="236538" indent="-236538" defTabSz="814388" fontAlgn="auto">
              <a:lnSpc>
                <a:spcPct val="75000"/>
              </a:lnSpc>
              <a:spcBef>
                <a:spcPct val="50000"/>
              </a:spcBef>
              <a:spcAft>
                <a:spcPts val="0"/>
              </a:spcAft>
              <a:buClr>
                <a:srgbClr val="009999"/>
              </a:buClr>
              <a:buSzPct val="100000"/>
              <a:buFont typeface="Wingdings" pitchFamily="2" charset="2"/>
              <a:buNone/>
              <a:defRPr/>
            </a:pPr>
            <a:r>
              <a:rPr lang="en-GB" sz="1800" dirty="0" smtClean="0"/>
              <a:t>As stated a typical ROADM implementation has Add/Drop interfaces that are dedicated to a direction. For example, in the case of a ROADM </a:t>
            </a:r>
            <a:r>
              <a:rPr lang="en-GB" sz="1600" dirty="0" smtClean="0"/>
              <a:t>dropping a wavelength on the west side. If you instead wanted to drop that same channel from the east side, you would need to physically re-cable that port and any client equipment connected to it.</a:t>
            </a:r>
          </a:p>
          <a:p>
            <a:pPr eaLnBrk="1" fontAlgn="auto" hangingPunct="1">
              <a:spcBef>
                <a:spcPts val="0"/>
              </a:spcBef>
              <a:spcAft>
                <a:spcPts val="0"/>
              </a:spcAft>
              <a:defRPr/>
            </a:pPr>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F4A687FE-BCDA-0247-8A07-E5EBF30AACC3}" type="slidenum">
              <a:rPr lang="en-US"/>
              <a:pPr/>
              <a:t>4</a:t>
            </a:fld>
            <a:endParaRPr lang="en-US"/>
          </a:p>
        </p:txBody>
      </p:sp>
      <p:sp>
        <p:nvSpPr>
          <p:cNvPr id="20483" name="AutoShap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lnSpc>
                <a:spcPct val="100000"/>
              </a:lnSpc>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5CC306-05F0-440A-9B9B-E45B8822F733}" type="slidenum">
              <a:rPr lang="en-US" smtClean="0"/>
              <a:pPr fontAlgn="base">
                <a:spcBef>
                  <a:spcPct val="0"/>
                </a:spcBef>
                <a:spcAft>
                  <a:spcPct val="0"/>
                </a:spcAft>
                <a:defRPr/>
              </a:pPr>
              <a:t>40</a:t>
            </a:fld>
            <a:endParaRPr lang="en-US" smtClean="0"/>
          </a:p>
        </p:txBody>
      </p:sp>
      <p:sp>
        <p:nvSpPr>
          <p:cNvPr id="192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a:xfrm>
            <a:off x="395288" y="4378325"/>
            <a:ext cx="5989637" cy="4252913"/>
          </a:xfrm>
          <a:ln/>
        </p:spPr>
        <p:txBody>
          <a:bodyPr/>
          <a:lstStyle/>
          <a:p>
            <a:pPr marL="457200" indent="-457200" defTabSz="814388" fontAlgn="auto">
              <a:lnSpc>
                <a:spcPts val="2400"/>
              </a:lnSpc>
              <a:spcBef>
                <a:spcPts val="0"/>
              </a:spcBef>
              <a:spcAft>
                <a:spcPts val="600"/>
              </a:spcAft>
              <a:buClr>
                <a:srgbClr val="009999"/>
              </a:buClr>
              <a:buSzPct val="100000"/>
              <a:buFont typeface="Arial" pitchFamily="34" charset="0"/>
              <a:buNone/>
              <a:defRPr/>
            </a:pPr>
            <a:r>
              <a:rPr lang="en-US" dirty="0" err="1" smtClean="0">
                <a:solidFill>
                  <a:srgbClr val="546568"/>
                </a:solidFill>
              </a:rPr>
              <a:t>ROADMs</a:t>
            </a:r>
            <a:r>
              <a:rPr lang="en-US" dirty="0" smtClean="0">
                <a:solidFill>
                  <a:srgbClr val="546568"/>
                </a:solidFill>
              </a:rPr>
              <a:t> are not limited to 2 degree. They can be extended to multi-degrees for mesh applications.</a:t>
            </a:r>
          </a:p>
          <a:p>
            <a:pPr marL="457200" indent="-457200" defTabSz="814388" fontAlgn="auto">
              <a:lnSpc>
                <a:spcPts val="2400"/>
              </a:lnSpc>
              <a:spcBef>
                <a:spcPts val="0"/>
              </a:spcBef>
              <a:spcAft>
                <a:spcPts val="600"/>
              </a:spcAft>
              <a:buClr>
                <a:srgbClr val="009999"/>
              </a:buClr>
              <a:buSzPct val="100000"/>
              <a:buFont typeface="Arial" pitchFamily="34" charset="0"/>
              <a:buNone/>
              <a:defRPr/>
            </a:pPr>
            <a:endParaRPr lang="en-US" dirty="0" smtClean="0">
              <a:solidFill>
                <a:srgbClr val="546568"/>
              </a:solidFill>
            </a:endParaRPr>
          </a:p>
          <a:p>
            <a:pPr marL="457200" indent="-457200" defTabSz="814388" fontAlgn="auto">
              <a:lnSpc>
                <a:spcPts val="2400"/>
              </a:lnSpc>
              <a:spcBef>
                <a:spcPts val="0"/>
              </a:spcBef>
              <a:spcAft>
                <a:spcPts val="600"/>
              </a:spcAft>
              <a:buClr>
                <a:srgbClr val="009999"/>
              </a:buClr>
              <a:buSzPct val="100000"/>
              <a:buFont typeface="Arial" pitchFamily="34" charset="0"/>
              <a:buNone/>
              <a:defRPr/>
            </a:pPr>
            <a:r>
              <a:rPr lang="en-US" dirty="0" smtClean="0">
                <a:solidFill>
                  <a:srgbClr val="546568"/>
                </a:solidFill>
              </a:rPr>
              <a:t>Here is an example of an  8 degree ROADM node using wavelength cross connects to give us 8 directions.</a:t>
            </a:r>
          </a:p>
          <a:p>
            <a:pPr eaLnBrk="1" fontAlgn="auto" hangingPunct="1">
              <a:spcBef>
                <a:spcPts val="0"/>
              </a:spcBef>
              <a:spcAft>
                <a:spcPts val="0"/>
              </a:spcAft>
              <a:defRPr/>
            </a:pP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E00EA8-589C-4CD3-B91A-9E227AEF8496}" type="slidenum">
              <a:rPr lang="en-US" smtClean="0"/>
              <a:pPr fontAlgn="base">
                <a:spcBef>
                  <a:spcPct val="0"/>
                </a:spcBef>
                <a:spcAft>
                  <a:spcPct val="0"/>
                </a:spcAft>
                <a:defRPr/>
              </a:pPr>
              <a:t>5</a:t>
            </a:fld>
            <a:endParaRPr lang="en-US" smtClean="0"/>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6"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In the traditional time division multiplexed model, an STM 16 transmission channel would be transmitted over a single fiber. So we have a 2.5 gigabit transmitter, and a 2.5 gigabit receiver at each end of a single fiber. The return channel also goes over a single fiber. So a single channel takes two fibers. If we wanted 40 channels, we would need 80 fibers. </a:t>
            </a:r>
          </a:p>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85C05A-F377-4A22-AB5A-546215010492}" type="slidenum">
              <a:rPr lang="en-US" smtClean="0"/>
              <a:pPr fontAlgn="base">
                <a:spcBef>
                  <a:spcPct val="0"/>
                </a:spcBef>
                <a:spcAft>
                  <a:spcPct val="0"/>
                </a:spcAft>
                <a:defRPr/>
              </a:pPr>
              <a:t>6</a:t>
            </a:fld>
            <a:endParaRPr lang="en-US" smtClean="0"/>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80"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smtClean="0"/>
              <a:t>Using Dense Wavelength Division Multiplexing – DWDM - we can reduce the fiber requirement. </a:t>
            </a:r>
          </a:p>
          <a:p>
            <a:pPr eaLnBrk="1" hangingPunct="1">
              <a:spcBef>
                <a:spcPct val="0"/>
              </a:spcBef>
            </a:pPr>
            <a:endParaRPr lang="en-GB" smtClean="0"/>
          </a:p>
          <a:p>
            <a:pPr eaLnBrk="1" hangingPunct="1">
              <a:spcBef>
                <a:spcPct val="0"/>
              </a:spcBef>
            </a:pPr>
            <a:r>
              <a:rPr lang="en-GB" smtClean="0">
                <a:solidFill>
                  <a:srgbClr val="546568"/>
                </a:solidFill>
              </a:rPr>
              <a:t>Each channel can be transmitted on a different wavelength over a single fiber. So we have our 40 2.5 gigabit channels, each being transmitted as a different wavelength, that is, a different color. They are multiplexed together and transmitted over a single fiber and at the far end demultiplexed. </a:t>
            </a:r>
            <a:r>
              <a:rPr lang="en-GB" smtClean="0"/>
              <a:t>The multiplexer and demultilexer </a:t>
            </a:r>
            <a:r>
              <a:rPr lang="en-GB" smtClean="0">
                <a:solidFill>
                  <a:srgbClr val="546568"/>
                </a:solidFill>
              </a:rPr>
              <a:t>prevent channel interference and allows channels to be separated at the receiving end.</a:t>
            </a:r>
          </a:p>
          <a:p>
            <a:pPr eaLnBrk="1" hangingPunct="1">
              <a:spcBef>
                <a:spcPct val="0"/>
              </a:spcBef>
            </a:pPr>
            <a:endParaRPr lang="en-GB" smtClean="0">
              <a:solidFill>
                <a:srgbClr val="546568"/>
              </a:solidFill>
            </a:endParaRPr>
          </a:p>
          <a:p>
            <a:pPr eaLnBrk="1" hangingPunct="1">
              <a:spcBef>
                <a:spcPct val="0"/>
              </a:spcBef>
            </a:pPr>
            <a:r>
              <a:rPr lang="en-GB" smtClean="0">
                <a:solidFill>
                  <a:srgbClr val="546568"/>
                </a:solidFill>
              </a:rPr>
              <a:t>One fiber is needed for the west-east direction, and another for the east-west. So instead of using 80 fibers we use only 2 fibers.</a:t>
            </a:r>
          </a:p>
          <a:p>
            <a:pPr eaLnBrk="1" hangingPunct="1">
              <a:spcBef>
                <a:spcPct val="0"/>
              </a:spcBef>
            </a:pPr>
            <a:endParaRPr lang="en-GB" smtClean="0">
              <a:solidFill>
                <a:srgbClr val="546568"/>
              </a:solidFill>
            </a:endParaRPr>
          </a:p>
          <a:p>
            <a:pPr eaLnBrk="1" hangingPunct="1">
              <a:spcBef>
                <a:spcPct val="0"/>
              </a:spcBef>
            </a:pPr>
            <a:endParaRPr lang="en-GB" smtClean="0">
              <a:solidFill>
                <a:srgbClr val="546568"/>
              </a:solidFill>
            </a:endParaRPr>
          </a:p>
          <a:p>
            <a:pPr eaLnBrk="1" hangingPunct="1">
              <a:spcBef>
                <a:spcPct val="0"/>
              </a:spcBef>
            </a:pPr>
            <a:endParaRPr lang="en-GB" smtClean="0">
              <a:solidFill>
                <a:srgbClr val="546568"/>
              </a:solidFill>
            </a:endParaRPr>
          </a:p>
          <a:p>
            <a:pPr eaLnBrk="1" hangingPunct="1">
              <a:spcBef>
                <a:spcPct val="0"/>
              </a:spcBef>
            </a:pPr>
            <a:endParaRPr lang="en-GB" smtClean="0">
              <a:solidFill>
                <a:srgbClr val="546568"/>
              </a:solidFill>
            </a:endParaRPr>
          </a:p>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B50C40-45B2-4B5D-83F9-3B5CDE81152F}" type="slidenum">
              <a:rPr lang="en-US" smtClean="0"/>
              <a:pPr fontAlgn="base">
                <a:spcBef>
                  <a:spcPct val="0"/>
                </a:spcBef>
                <a:spcAft>
                  <a:spcPct val="0"/>
                </a:spcAft>
                <a:defRPr/>
              </a:pPr>
              <a:t>7</a:t>
            </a:fld>
            <a:endParaRPr lang="en-US" smtClean="0"/>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4"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eaLnBrk="1" hangingPunct="1">
              <a:spcBef>
                <a:spcPct val="0"/>
              </a:spcBef>
            </a:pPr>
            <a:r>
              <a:rPr lang="en-GB" dirty="0" smtClean="0"/>
              <a:t>There are two ITU Standardized wavelength grid spacing's. </a:t>
            </a:r>
          </a:p>
          <a:p>
            <a:pPr eaLnBrk="1" hangingPunct="1">
              <a:spcBef>
                <a:spcPct val="0"/>
              </a:spcBef>
            </a:pPr>
            <a:endParaRPr lang="en-GB" dirty="0" smtClean="0"/>
          </a:p>
          <a:p>
            <a:pPr eaLnBrk="1" hangingPunct="1">
              <a:spcBef>
                <a:spcPct val="0"/>
              </a:spcBef>
            </a:pPr>
            <a:r>
              <a:rPr lang="en-GB" dirty="0" smtClean="0"/>
              <a:t>On the 100 gigahertz grid, or approximately 0.8 </a:t>
            </a:r>
            <a:r>
              <a:rPr lang="en-GB" dirty="0" err="1" smtClean="0"/>
              <a:t>nanometer</a:t>
            </a:r>
            <a:r>
              <a:rPr lang="en-GB" dirty="0" smtClean="0"/>
              <a:t> channel spacing, we get about 40 channels within in the erbium doped </a:t>
            </a:r>
            <a:r>
              <a:rPr lang="en-GB" dirty="0" err="1" smtClean="0"/>
              <a:t>fiber</a:t>
            </a:r>
            <a:r>
              <a:rPr lang="en-GB" dirty="0" smtClean="0"/>
              <a:t> bandwidth. </a:t>
            </a:r>
          </a:p>
          <a:p>
            <a:pPr eaLnBrk="1" hangingPunct="1">
              <a:spcBef>
                <a:spcPct val="0"/>
              </a:spcBef>
            </a:pPr>
            <a:endParaRPr lang="en-GB" dirty="0" smtClean="0"/>
          </a:p>
          <a:p>
            <a:pPr eaLnBrk="1" hangingPunct="1">
              <a:spcBef>
                <a:spcPct val="0"/>
              </a:spcBef>
            </a:pPr>
            <a:r>
              <a:rPr lang="en-GB" dirty="0" smtClean="0"/>
              <a:t>With a 50 gigahertz grid, or approximately 0.4 </a:t>
            </a:r>
            <a:r>
              <a:rPr lang="en-GB" dirty="0" err="1" smtClean="0"/>
              <a:t>nanometer</a:t>
            </a:r>
            <a:r>
              <a:rPr lang="en-GB" dirty="0" smtClean="0"/>
              <a:t> channel spacing, up to 80 channels can be transmitted.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7CD599-86A4-49D6-8F41-39910B975AC8}" type="slidenum">
              <a:rPr lang="en-US" smtClean="0"/>
              <a:pPr fontAlgn="base">
                <a:spcBef>
                  <a:spcPct val="0"/>
                </a:spcBef>
                <a:spcAft>
                  <a:spcPct val="0"/>
                </a:spcAft>
                <a:defRPr/>
              </a:pPr>
              <a:t>8</a:t>
            </a:fld>
            <a:endParaRPr lang="en-US" smtClean="0"/>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8" name="Rectangle 3"/>
          <p:cNvSpPr>
            <a:spLocks noGrp="1" noChangeArrowheads="1"/>
          </p:cNvSpPr>
          <p:nvPr>
            <p:ph type="body" idx="1"/>
          </p:nvPr>
        </p:nvSpPr>
        <p:spPr bwMode="auto">
          <a:xfrm>
            <a:off x="395288" y="4378325"/>
            <a:ext cx="5989637" cy="4252913"/>
          </a:xfrm>
          <a:noFill/>
        </p:spPr>
        <p:txBody>
          <a:bodyPr wrap="square" numCol="1" anchor="t" anchorCtr="0" compatLnSpc="1">
            <a:prstTxWarp prst="textNoShape">
              <a:avLst/>
            </a:prstTxWarp>
          </a:bodyPr>
          <a:lstStyle/>
          <a:p>
            <a:pPr marL="288925" indent="-288925" defTabSz="814388">
              <a:lnSpc>
                <a:spcPts val="1700"/>
              </a:lnSpc>
              <a:spcBef>
                <a:spcPct val="0"/>
              </a:spcBef>
              <a:spcAft>
                <a:spcPts val="600"/>
              </a:spcAft>
              <a:buClr>
                <a:srgbClr val="009999"/>
              </a:buClr>
            </a:pPr>
            <a:r>
              <a:rPr lang="en-GB" smtClean="0"/>
              <a:t>In Time Division Multiplexing, TDM, </a:t>
            </a:r>
            <a:r>
              <a:rPr lang="en-US" smtClean="0">
                <a:solidFill>
                  <a:srgbClr val="546568"/>
                </a:solidFill>
              </a:rPr>
              <a:t>synchronous or asynchronous signals are multiplexed to a single higher optical bit rate.</a:t>
            </a:r>
          </a:p>
          <a:p>
            <a:pPr marL="288925" indent="-288925" defTabSz="814388">
              <a:lnSpc>
                <a:spcPts val="1700"/>
              </a:lnSpc>
              <a:spcBef>
                <a:spcPct val="0"/>
              </a:spcBef>
              <a:spcAft>
                <a:spcPts val="600"/>
              </a:spcAft>
              <a:buClr>
                <a:srgbClr val="009999"/>
              </a:buClr>
            </a:pPr>
            <a:endParaRPr lang="en-US" smtClean="0">
              <a:solidFill>
                <a:srgbClr val="546568"/>
              </a:solidFill>
            </a:endParaRPr>
          </a:p>
          <a:p>
            <a:pPr marL="288925" indent="-288925" defTabSz="814388">
              <a:lnSpc>
                <a:spcPts val="1700"/>
              </a:lnSpc>
              <a:spcBef>
                <a:spcPct val="0"/>
              </a:spcBef>
              <a:spcAft>
                <a:spcPts val="600"/>
              </a:spcAft>
              <a:buClr>
                <a:srgbClr val="009999"/>
              </a:buClr>
            </a:pPr>
            <a:r>
              <a:rPr lang="en-US" smtClean="0">
                <a:solidFill>
                  <a:srgbClr val="546568"/>
                </a:solidFill>
              </a:rPr>
              <a:t>In Dense Wavelength Division Multiplexing, DWDM, multiple optical channels are multiplexed onto a single fiber. In some cases a transponder is required at the ingress of the system for wavelength conversion of the incoming signal to convert it to a wavelength on the ITU standardized grid.</a:t>
            </a:r>
          </a:p>
          <a:p>
            <a:pPr marL="288925" indent="-288925" defTabSz="814388">
              <a:lnSpc>
                <a:spcPts val="1700"/>
              </a:lnSpc>
              <a:spcBef>
                <a:spcPct val="0"/>
              </a:spcBef>
              <a:spcAft>
                <a:spcPts val="600"/>
              </a:spcAft>
              <a:buClr>
                <a:srgbClr val="009999"/>
              </a:buClr>
            </a:pPr>
            <a:endParaRPr lang="en-US" smtClean="0">
              <a:solidFill>
                <a:srgbClr val="546568"/>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D7B0A57-0E61-4491-BFD6-6A7F694598CA}" type="slidenum">
              <a:rPr lang="en-US" smtClean="0"/>
              <a:pPr>
                <a:defRPr/>
              </a:pPr>
              <a:t>9</a:t>
            </a:fld>
            <a:endParaRPr lang="en-US"/>
          </a:p>
        </p:txBody>
      </p:sp>
    </p:spTree>
    <p:extLst>
      <p:ext uri="{BB962C8B-B14F-4D97-AF65-F5344CB8AC3E}">
        <p14:creationId xmlns:p14="http://schemas.microsoft.com/office/powerpoint/2010/main" val="20284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6" name="Picture 7" descr="bottom bar.jpg"/>
          <p:cNvPicPr>
            <a:picLocks noChangeAspect="1"/>
          </p:cNvPicPr>
          <p:nvPr userDrawn="1"/>
        </p:nvPicPr>
        <p:blipFill>
          <a:blip r:embed="rId2" cstate="print"/>
          <a:srcRect/>
          <a:stretch>
            <a:fillRect/>
          </a:stretch>
        </p:blipFill>
        <p:spPr bwMode="auto">
          <a:xfrm>
            <a:off x="333375" y="6378575"/>
            <a:ext cx="8477250" cy="161925"/>
          </a:xfrm>
          <a:prstGeom prst="rect">
            <a:avLst/>
          </a:prstGeom>
          <a:noFill/>
          <a:ln w="9525">
            <a:noFill/>
            <a:miter lim="800000"/>
            <a:headEnd/>
            <a:tailEnd/>
          </a:ln>
        </p:spPr>
      </p:pic>
      <p:sp>
        <p:nvSpPr>
          <p:cNvPr id="7" name="Rectangle 6"/>
          <p:cNvSpPr/>
          <p:nvPr userDrawn="1"/>
        </p:nvSpPr>
        <p:spPr>
          <a:xfrm>
            <a:off x="3405188" y="5948363"/>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8" name="Rectangle 7"/>
          <p:cNvSpPr/>
          <p:nvPr userDrawn="1"/>
        </p:nvSpPr>
        <p:spPr>
          <a:xfrm>
            <a:off x="1460500" y="5948363"/>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9" name="Rectangle 8"/>
          <p:cNvSpPr/>
          <p:nvPr userDrawn="1"/>
        </p:nvSpPr>
        <p:spPr>
          <a:xfrm>
            <a:off x="4772025" y="5948363"/>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0" name="Rounded Rectangle 9"/>
          <p:cNvSpPr/>
          <p:nvPr userDrawn="1"/>
        </p:nvSpPr>
        <p:spPr>
          <a:xfrm rot="10800000" flipH="1">
            <a:off x="2855913"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1" name="Rounded Rectangle 10"/>
          <p:cNvSpPr/>
          <p:nvPr userDrawn="1"/>
        </p:nvSpPr>
        <p:spPr>
          <a:xfrm rot="10800000" flipH="1">
            <a:off x="822325" y="4716463"/>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2" name="Rounded Rectangle 11"/>
          <p:cNvSpPr/>
          <p:nvPr userDrawn="1"/>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3" name="Rounded Rectangle 12"/>
          <p:cNvSpPr/>
          <p:nvPr userDrawn="1"/>
        </p:nvSpPr>
        <p:spPr>
          <a:xfrm rot="10800000" flipH="1">
            <a:off x="5870575" y="6613525"/>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4" name="Rounded Rectangle 13"/>
          <p:cNvSpPr/>
          <p:nvPr userDrawn="1"/>
        </p:nvSpPr>
        <p:spPr>
          <a:xfrm rot="10800000" flipH="1">
            <a:off x="6932613" y="6613525"/>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5" name="Rounded Rectangle 14"/>
          <p:cNvSpPr/>
          <p:nvPr userDrawn="1"/>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6" name="Rounded Rectangle 15"/>
          <p:cNvSpPr/>
          <p:nvPr userDrawn="1"/>
        </p:nvSpPr>
        <p:spPr>
          <a:xfrm rot="10800000" flipH="1">
            <a:off x="2794000" y="6669088"/>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7" name="Rounded Rectangle 16"/>
          <p:cNvSpPr/>
          <p:nvPr userDrawn="1"/>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8" name="Rounded Rectangle 17"/>
          <p:cNvSpPr/>
          <p:nvPr userDrawn="1"/>
        </p:nvSpPr>
        <p:spPr>
          <a:xfrm rot="10800000" flipH="1">
            <a:off x="5391150" y="1731963"/>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9" name="Rounded Rectangle 18"/>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0" name="Rounded Rectangle 19"/>
          <p:cNvSpPr/>
          <p:nvPr userDrawn="1"/>
        </p:nvSpPr>
        <p:spPr>
          <a:xfrm rot="10800000" flipH="1">
            <a:off x="8037513" y="8318500"/>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1" name="Rounded Rectangle 20"/>
          <p:cNvSpPr/>
          <p:nvPr userDrawn="1"/>
        </p:nvSpPr>
        <p:spPr>
          <a:xfrm rot="10800000" flipH="1">
            <a:off x="8162925" y="1731963"/>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2" name="Rounded Rectangle 21"/>
          <p:cNvSpPr/>
          <p:nvPr userDrawn="1"/>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3" name="Rectangle 22"/>
          <p:cNvSpPr/>
          <p:nvPr userDrawn="1"/>
        </p:nvSpPr>
        <p:spPr>
          <a:xfrm>
            <a:off x="0" y="0"/>
            <a:ext cx="9129713" cy="6378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nvGrpSpPr>
          <p:cNvPr id="24"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25" name="Rectangle 24"/>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a:latin typeface="+mj-lt"/>
                <a:cs typeface="+mn-cs"/>
              </a:endParaRPr>
            </a:p>
          </p:txBody>
        </p:sp>
        <p:sp>
          <p:nvSpPr>
            <p:cNvPr id="26" name="Freeform 25"/>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27" name="Freeform 26"/>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28" name="Freeform 27"/>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29" name="Freeform 28"/>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30" name="Freeform 29"/>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31" name="Freeform 30"/>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32" name="Freeform 31"/>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33" name="Freeform 32"/>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34" name="Freeform 33"/>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35" name="Freeform 34"/>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36" name="Freeform 35"/>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37" name="Freeform 36"/>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38" name="Freeform 37"/>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grpSp>
      <p:sp>
        <p:nvSpPr>
          <p:cNvPr id="39" name="Rectangle 38"/>
          <p:cNvSpPr/>
          <p:nvPr userDrawn="1"/>
        </p:nvSpPr>
        <p:spPr>
          <a:xfrm>
            <a:off x="0" y="6542088"/>
            <a:ext cx="9129713" cy="315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40" name="Rectangle 4"/>
          <p:cNvSpPr>
            <a:spLocks noChangeArrowheads="1"/>
          </p:cNvSpPr>
          <p:nvPr userDrawn="1"/>
        </p:nvSpPr>
        <p:spPr bwMode="ltGray">
          <a:xfrm>
            <a:off x="250825" y="6586538"/>
            <a:ext cx="1955800" cy="174625"/>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600" dirty="0">
                <a:solidFill>
                  <a:srgbClr val="C0C0C0"/>
                </a:solidFill>
                <a:latin typeface="+mj-lt"/>
                <a:cs typeface="+mn-cs"/>
              </a:rPr>
              <a:t>© 2010 Cisco and/or its affiliates. All rights reserved.</a:t>
            </a:r>
          </a:p>
        </p:txBody>
      </p:sp>
      <p:sp>
        <p:nvSpPr>
          <p:cNvPr id="42" name="Rectangle 5"/>
          <p:cNvSpPr>
            <a:spLocks noChangeArrowheads="1"/>
          </p:cNvSpPr>
          <p:nvPr userDrawn="1"/>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rgbClr val="C0C0C0"/>
                </a:solidFill>
                <a:latin typeface="+mj-lt"/>
                <a:cs typeface="+mn-cs"/>
              </a:rPr>
              <a:t>Cisco Confidential</a:t>
            </a:r>
          </a:p>
        </p:txBody>
      </p:sp>
      <p:sp>
        <p:nvSpPr>
          <p:cNvPr id="43"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A16EB754-C540-4F1A-92F9-4B2FB8B4DB2D}" type="slidenum">
              <a:rPr lang="en-US" sz="600">
                <a:solidFill>
                  <a:srgbClr val="C0C0C0"/>
                </a:solidFill>
                <a:latin typeface="+mj-lt"/>
                <a:cs typeface="+mn-cs"/>
              </a:rPr>
              <a:pPr algn="r" defTabSz="814388" fontAlgn="auto">
                <a:spcBef>
                  <a:spcPts val="0"/>
                </a:spcBef>
                <a:spcAft>
                  <a:spcPts val="0"/>
                </a:spcAft>
                <a:defRPr/>
              </a:pPr>
              <a:t>‹#›</a:t>
            </a:fld>
            <a:endParaRPr lang="en-US" sz="600" dirty="0">
              <a:solidFill>
                <a:srgbClr val="C0C0C0"/>
              </a:solidFill>
              <a:latin typeface="+mj-lt"/>
              <a:cs typeface="+mn-cs"/>
            </a:endParaRPr>
          </a:p>
        </p:txBody>
      </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1"/>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2"/>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3"/>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4"/>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10"/>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5"/>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6"/>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7"/>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8"/>
                                        </p:tgtEl>
                                        <p:attrNameLst>
                                          <p:attrName>ppt_x</p:attrName>
                                          <p:attrName>ppt_y</p:attrName>
                                        </p:attrNameLst>
                                      </p:cBhvr>
                                      <p:rCtr x="0" y="497"/>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9"/>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20"/>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9"/>
                                        </p:tgtEl>
                                        <p:attrNameLst>
                                          <p:attrName>style.color</p:attrName>
                                        </p:attrNameLst>
                                      </p:cBhvr>
                                      <p:to>
                                        <a:srgbClr val="60CCCC"/>
                                      </p:to>
                                    </p:animClr>
                                    <p:animClr clrSpc="rgb" dir="cw">
                                      <p:cBhvr>
                                        <p:cTn id="33" dur="6650" autoRev="1" fill="hold"/>
                                        <p:tgtEl>
                                          <p:spTgt spid="9"/>
                                        </p:tgtEl>
                                        <p:attrNameLst>
                                          <p:attrName>fillcolor</p:attrName>
                                        </p:attrNameLst>
                                      </p:cBhvr>
                                      <p:to>
                                        <a:srgbClr val="60CCCC"/>
                                      </p:to>
                                    </p:animClr>
                                    <p:set>
                                      <p:cBhvr>
                                        <p:cTn id="34" dur="6650" autoRev="1" fill="hold"/>
                                        <p:tgtEl>
                                          <p:spTgt spid="9"/>
                                        </p:tgtEl>
                                        <p:attrNameLst>
                                          <p:attrName>fill.type</p:attrName>
                                        </p:attrNameLst>
                                      </p:cBhvr>
                                      <p:to>
                                        <p:strVal val="solid"/>
                                      </p:to>
                                    </p:set>
                                    <p:set>
                                      <p:cBhvr>
                                        <p:cTn id="35" dur="6650" autoRev="1" fill="hold"/>
                                        <p:tgtEl>
                                          <p:spTgt spid="9"/>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8"/>
                                        </p:tgtEl>
                                        <p:attrNameLst>
                                          <p:attrName>style.color</p:attrName>
                                        </p:attrNameLst>
                                      </p:cBhvr>
                                      <p:to>
                                        <a:srgbClr val="60CCCC"/>
                                      </p:to>
                                    </p:animClr>
                                    <p:animClr clrSpc="rgb" dir="cw">
                                      <p:cBhvr>
                                        <p:cTn id="38" dur="5350" autoRev="1" fill="hold"/>
                                        <p:tgtEl>
                                          <p:spTgt spid="8"/>
                                        </p:tgtEl>
                                        <p:attrNameLst>
                                          <p:attrName>fillcolor</p:attrName>
                                        </p:attrNameLst>
                                      </p:cBhvr>
                                      <p:to>
                                        <a:srgbClr val="60CCCC"/>
                                      </p:to>
                                    </p:animClr>
                                    <p:set>
                                      <p:cBhvr>
                                        <p:cTn id="39" dur="5350" autoRev="1" fill="hold"/>
                                        <p:tgtEl>
                                          <p:spTgt spid="8"/>
                                        </p:tgtEl>
                                        <p:attrNameLst>
                                          <p:attrName>fill.type</p:attrName>
                                        </p:attrNameLst>
                                      </p:cBhvr>
                                      <p:to>
                                        <p:strVal val="solid"/>
                                      </p:to>
                                    </p:set>
                                    <p:set>
                                      <p:cBhvr>
                                        <p:cTn id="40" dur="5350" autoRev="1" fill="hold"/>
                                        <p:tgtEl>
                                          <p:spTgt spid="8"/>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7"/>
                                        </p:tgtEl>
                                        <p:attrNameLst>
                                          <p:attrName>style.color</p:attrName>
                                        </p:attrNameLst>
                                      </p:cBhvr>
                                      <p:to>
                                        <a:srgbClr val="60CCCC"/>
                                      </p:to>
                                    </p:animClr>
                                    <p:animClr clrSpc="rgb" dir="cw">
                                      <p:cBhvr>
                                        <p:cTn id="43" dur="6650" autoRev="1" fill="hold"/>
                                        <p:tgtEl>
                                          <p:spTgt spid="7"/>
                                        </p:tgtEl>
                                        <p:attrNameLst>
                                          <p:attrName>fillcolor</p:attrName>
                                        </p:attrNameLst>
                                      </p:cBhvr>
                                      <p:to>
                                        <a:srgbClr val="60CCCC"/>
                                      </p:to>
                                    </p:animClr>
                                    <p:set>
                                      <p:cBhvr>
                                        <p:cTn id="44" dur="6650" autoRev="1" fill="hold"/>
                                        <p:tgtEl>
                                          <p:spTgt spid="7"/>
                                        </p:tgtEl>
                                        <p:attrNameLst>
                                          <p:attrName>fill.type</p:attrName>
                                        </p:attrNameLst>
                                      </p:cBhvr>
                                      <p:to>
                                        <p:strVal val="solid"/>
                                      </p:to>
                                    </p:set>
                                    <p:set>
                                      <p:cBhvr>
                                        <p:cTn id="45" dur="6650" autoRev="1"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6" name="Rectangle 5"/>
          <p:cNvSpPr>
            <a:spLocks noChangeArrowheads="1"/>
          </p:cNvSpPr>
          <p:nvPr/>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rgbClr val="C0C0C0"/>
                </a:solidFill>
                <a:latin typeface="+mj-lt"/>
                <a:cs typeface="+mn-cs"/>
              </a:rPr>
              <a:t>Cisco Confidential</a:t>
            </a:r>
          </a:p>
        </p:txBody>
      </p:sp>
      <p:sp>
        <p:nvSpPr>
          <p:cNvPr id="7" name="Rectangle 4"/>
          <p:cNvSpPr>
            <a:spLocks noChangeArrowheads="1"/>
          </p:cNvSpPr>
          <p:nvPr userDrawn="1"/>
        </p:nvSpPr>
        <p:spPr bwMode="ltGray">
          <a:xfrm>
            <a:off x="250825" y="6586538"/>
            <a:ext cx="2568575" cy="174625"/>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600" dirty="0">
                <a:solidFill>
                  <a:srgbClr val="C0C0C0"/>
                </a:solidFill>
                <a:latin typeface="+mj-lt"/>
                <a:cs typeface="+mn-cs"/>
              </a:rPr>
              <a:t>© 2010 Cisco and/or its affiliates. All rights reserved.</a:t>
            </a:r>
          </a:p>
        </p:txBody>
      </p:sp>
      <p:sp>
        <p:nvSpPr>
          <p:cNvPr id="8"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13F7671E-8783-4DEC-9B2D-823AF2A90555}" type="slidenum">
              <a:rPr lang="en-US" sz="600">
                <a:solidFill>
                  <a:srgbClr val="C0C0C0"/>
                </a:solidFill>
                <a:latin typeface="+mj-lt"/>
                <a:cs typeface="+mn-cs"/>
              </a:rPr>
              <a:pPr algn="r" defTabSz="814388" fontAlgn="auto">
                <a:spcBef>
                  <a:spcPts val="0"/>
                </a:spcBef>
                <a:spcAft>
                  <a:spcPts val="0"/>
                </a:spcAft>
                <a:defRPr/>
              </a:pPr>
              <a:t>‹#›</a:t>
            </a:fld>
            <a:endParaRPr lang="en-US" sz="600" dirty="0">
              <a:solidFill>
                <a:srgbClr val="C0C0C0"/>
              </a:solidFill>
              <a:latin typeface="+mj-lt"/>
              <a:cs typeface="+mn-cs"/>
            </a:endParaRPr>
          </a:p>
        </p:txBody>
      </p:sp>
      <p:pic>
        <p:nvPicPr>
          <p:cNvPr id="10" name="Picture 14" descr="bottom bar.jpg"/>
          <p:cNvPicPr>
            <a:picLocks noChangeAspect="1"/>
          </p:cNvPicPr>
          <p:nvPr userDrawn="1"/>
        </p:nvPicPr>
        <p:blipFill>
          <a:blip r:embed="rId2" cstate="print"/>
          <a:srcRect/>
          <a:stretch>
            <a:fillRect/>
          </a:stretch>
        </p:blipFill>
        <p:spPr bwMode="auto">
          <a:xfrm>
            <a:off x="333375" y="6378575"/>
            <a:ext cx="8477250" cy="161925"/>
          </a:xfrm>
          <a:prstGeom prst="rect">
            <a:avLst/>
          </a:prstGeom>
          <a:noFill/>
          <a:ln w="9525">
            <a:noFill/>
            <a:miter lim="800000"/>
            <a:headEnd/>
            <a:tailEnd/>
          </a:ln>
        </p:spPr>
      </p:pic>
      <p:sp>
        <p:nvSpPr>
          <p:cNvPr id="2" name="Title 1"/>
          <p:cNvSpPr>
            <a:spLocks noGrp="1"/>
          </p:cNvSpPr>
          <p:nvPr>
            <p:ph type="title"/>
          </p:nvPr>
        </p:nvSpPr>
        <p:spPr>
          <a:xfrm>
            <a:off x="229702" y="295275"/>
            <a:ext cx="4123944" cy="838200"/>
          </a:xfrm>
        </p:spPr>
        <p:txBody>
          <a:bodyPr anchor="t"/>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3"/>
          </p:nvPr>
        </p:nvSpPr>
        <p:spPr>
          <a:xfrm>
            <a:off x="4830903" y="295275"/>
            <a:ext cx="4132262" cy="838200"/>
          </a:xfrm>
        </p:spPr>
        <p:txBody>
          <a:bodyPr lIns="82296" rIns="82296"/>
          <a:lstStyle>
            <a:lvl1pPr marL="0" indent="0" algn="l" defTabSz="914400"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lang="en-US" noProof="0" smtClean="0"/>
              <a:t>Click to edit Master text styles</a:t>
            </a:r>
          </a:p>
        </p:txBody>
      </p:sp>
    </p:spTree>
  </p:cSld>
  <p:clrMapOvr>
    <a:masterClrMapping/>
  </p:clrMapOvr>
  <p:transition>
    <p:wipe dir="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Autofit/>
          </a:bodyPr>
          <a:lstStyle>
            <a:lvl1pPr>
              <a:buNone/>
              <a:defRPr>
                <a:latin typeface="+mj-lt"/>
              </a:defRPr>
            </a:lvl1pPr>
          </a:lstStyle>
          <a:p>
            <a:pPr lvl="0"/>
            <a:r>
              <a:rPr lang="en-US" noProof="0" smtClean="0"/>
              <a:t>Click icon to add chart</a:t>
            </a:r>
            <a:endParaRPr lang="en-US" noProof="0" dirty="0"/>
          </a:p>
        </p:txBody>
      </p:sp>
      <p:sp>
        <p:nvSpPr>
          <p:cNvPr id="4" name="Text Placeholder 9"/>
          <p:cNvSpPr>
            <a:spLocks noGrp="1"/>
          </p:cNvSpPr>
          <p:nvPr>
            <p:ph type="body" sz="quarter" idx="11"/>
          </p:nvPr>
        </p:nvSpPr>
        <p:spPr>
          <a:xfrm>
            <a:off x="249466" y="6062114"/>
            <a:ext cx="7461250" cy="276999"/>
          </a:xfrm>
        </p:spPr>
        <p:txBody>
          <a:bodyPr anchor="b">
            <a:no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Autofit/>
          </a:bodyPr>
          <a:lstStyle>
            <a:lvl1pPr algn="ctr">
              <a:buFontTx/>
              <a:buNone/>
              <a:defRPr>
                <a:latin typeface="+mj-lt"/>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j-lt"/>
              <a:cs typeface="+mn-cs"/>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j-lt"/>
              <a:cs typeface="+mn-cs"/>
            </a:endParaRPr>
          </a:p>
        </p:txBody>
      </p:sp>
      <p:sp>
        <p:nvSpPr>
          <p:cNvPr id="3" name="Subtitle 2"/>
          <p:cNvSpPr>
            <a:spLocks noGrp="1"/>
          </p:cNvSpPr>
          <p:nvPr>
            <p:ph type="subTitle" idx="1"/>
          </p:nvPr>
        </p:nvSpPr>
        <p:spPr>
          <a:xfrm>
            <a:off x="465201" y="5842635"/>
            <a:ext cx="8112126" cy="384175"/>
          </a:xfrm>
        </p:spPr>
        <p:txBody>
          <a:bodyPr anchor="b">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5" name="Rectangle 4"/>
          <p:cNvSpPr/>
          <p:nvPr/>
        </p:nvSpPr>
        <p:spPr>
          <a:xfrm flipV="1">
            <a:off x="217488"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6" name="Picture 5" descr="verticalbar.png"/>
          <p:cNvPicPr>
            <a:picLocks noChangeAspect="1"/>
          </p:cNvPicPr>
          <p:nvPr userDrawn="1"/>
        </p:nvPicPr>
        <p:blipFill>
          <a:blip r:embed="rId2" cstate="print"/>
          <a:srcRect/>
          <a:stretch>
            <a:fillRect/>
          </a:stretch>
        </p:blipFill>
        <p:spPr bwMode="auto">
          <a:xfrm>
            <a:off x="4441825" y="777875"/>
            <a:ext cx="88900" cy="5287963"/>
          </a:xfrm>
          <a:prstGeom prst="rect">
            <a:avLst/>
          </a:prstGeom>
          <a:noFill/>
          <a:ln w="9525">
            <a:noFill/>
            <a:miter lim="800000"/>
            <a:headEnd/>
            <a:tailEnd/>
          </a:ln>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3"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latin typeface="+mj-lt"/>
                <a:cs typeface="+mn-cs"/>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grpSp>
      <p:sp>
        <p:nvSpPr>
          <p:cNvPr id="20"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j-lt"/>
              <a:cs typeface="+mn-cs"/>
            </a:endParaRPr>
          </a:p>
        </p:txBody>
      </p:sp>
      <p:sp>
        <p:nvSpPr>
          <p:cNvPr id="21"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j-lt"/>
              <a:cs typeface="+mn-cs"/>
            </a:endParaRPr>
          </a:p>
        </p:txBody>
      </p:sp>
      <p:sp>
        <p:nvSpPr>
          <p:cNvPr id="3" name="Subtitle 2"/>
          <p:cNvSpPr>
            <a:spLocks noGrp="1"/>
          </p:cNvSpPr>
          <p:nvPr>
            <p:ph type="subTitle" idx="1"/>
          </p:nvPr>
        </p:nvSpPr>
        <p:spPr>
          <a:xfrm>
            <a:off x="236383" y="4279392"/>
            <a:ext cx="4684867" cy="384175"/>
          </a:xfrm>
        </p:spPr>
        <p:txBody>
          <a:bodyPr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3"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5" y="1917700"/>
            <a:ext cx="2676525" cy="2889250"/>
          </a:xfrm>
        </p:spPr>
        <p:txBody>
          <a:bodyPr rtlCol="0" anchor="ctr" anchorCtr="1">
            <a:noAutofit/>
          </a:bodyPr>
          <a:lstStyle>
            <a:lvl1pPr algn="ctr">
              <a:defRPr>
                <a:latin typeface="+mj-lt"/>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White">
    <p:spTree>
      <p:nvGrpSpPr>
        <p:cNvPr id="1" name=""/>
        <p:cNvGrpSpPr/>
        <p:nvPr/>
      </p:nvGrpSpPr>
      <p:grpSpPr>
        <a:xfrm>
          <a:off x="0" y="0"/>
          <a:ext cx="0" cy="0"/>
          <a:chOff x="0" y="0"/>
          <a:chExt cx="0" cy="0"/>
        </a:xfrm>
      </p:grpSpPr>
      <p:pic>
        <p:nvPicPr>
          <p:cNvPr id="6" name="Picture 7" descr="bottom bar.jpg"/>
          <p:cNvPicPr>
            <a:picLocks noChangeAspect="1"/>
          </p:cNvPicPr>
          <p:nvPr userDrawn="1"/>
        </p:nvPicPr>
        <p:blipFill>
          <a:blip r:embed="rId2" cstate="print"/>
          <a:srcRect/>
          <a:stretch>
            <a:fillRect/>
          </a:stretch>
        </p:blipFill>
        <p:spPr bwMode="auto">
          <a:xfrm>
            <a:off x="333375" y="6378575"/>
            <a:ext cx="8477250" cy="161925"/>
          </a:xfrm>
          <a:prstGeom prst="rect">
            <a:avLst/>
          </a:prstGeom>
          <a:noFill/>
          <a:ln w="9525">
            <a:noFill/>
            <a:miter lim="800000"/>
            <a:headEnd/>
            <a:tailEnd/>
          </a:ln>
        </p:spPr>
      </p:pic>
      <p:sp>
        <p:nvSpPr>
          <p:cNvPr id="7" name="Rectangle 6"/>
          <p:cNvSpPr/>
          <p:nvPr userDrawn="1"/>
        </p:nvSpPr>
        <p:spPr>
          <a:xfrm>
            <a:off x="0" y="0"/>
            <a:ext cx="9129713" cy="6378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nvGrpSpPr>
          <p:cNvPr id="8"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9" name="Rectangle 8"/>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a:latin typeface="+mj-lt"/>
                <a:cs typeface="+mn-cs"/>
              </a:endParaRPr>
            </a:p>
          </p:txBody>
        </p:sp>
        <p:sp>
          <p:nvSpPr>
            <p:cNvPr id="10" name="Freeform 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11" name="Freeform 1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12" name="Freeform 1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13" name="Freeform 1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14" name="Freeform 1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15" name="Freeform 1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16" name="Freeform 1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17" name="Freeform 1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18" name="Freeform 1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19" name="Freeform 1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20" name="Freeform 1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21" name="Freeform 2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sp>
          <p:nvSpPr>
            <p:cNvPr id="22" name="Freeform 2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latin typeface="+mj-lt"/>
                <a:cs typeface="+mn-cs"/>
              </a:endParaRPr>
            </a:p>
          </p:txBody>
        </p:sp>
      </p:grpSp>
      <p:sp>
        <p:nvSpPr>
          <p:cNvPr id="23" name="Rectangle 22"/>
          <p:cNvSpPr/>
          <p:nvPr userDrawn="1"/>
        </p:nvSpPr>
        <p:spPr>
          <a:xfrm>
            <a:off x="0" y="6542088"/>
            <a:ext cx="9129713" cy="315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4" name="Rectangle 4"/>
          <p:cNvSpPr>
            <a:spLocks noChangeArrowheads="1"/>
          </p:cNvSpPr>
          <p:nvPr userDrawn="1"/>
        </p:nvSpPr>
        <p:spPr bwMode="ltGray">
          <a:xfrm>
            <a:off x="250825" y="6586538"/>
            <a:ext cx="1955800" cy="174625"/>
          </a:xfrm>
          <a:prstGeom prst="rect">
            <a:avLst/>
          </a:prstGeom>
          <a:noFill/>
          <a:ln w="9525">
            <a:noFill/>
            <a:miter lim="800000"/>
            <a:headEnd/>
            <a:tailEnd/>
          </a:ln>
          <a:effectLst/>
        </p:spPr>
        <p:txBody>
          <a:bodyPr wrap="none" lIns="82124" tIns="41061" rIns="82124" bIns="41061" anchor="b" anchorCtr="1">
            <a:spAutoFit/>
          </a:bodyPr>
          <a:lstStyle/>
          <a:p>
            <a:pPr defTabSz="814388" fontAlgn="auto">
              <a:spcBef>
                <a:spcPts val="0"/>
              </a:spcBef>
              <a:spcAft>
                <a:spcPts val="0"/>
              </a:spcAft>
              <a:defRPr/>
            </a:pPr>
            <a:r>
              <a:rPr lang="en-US" sz="600" dirty="0">
                <a:solidFill>
                  <a:srgbClr val="C0C0C0"/>
                </a:solidFill>
                <a:latin typeface="+mj-lt"/>
                <a:cs typeface="+mn-cs"/>
              </a:rPr>
              <a:t>© 2010 Cisco and/or its affiliates. All rights reserved.</a:t>
            </a:r>
          </a:p>
        </p:txBody>
      </p:sp>
      <p:sp>
        <p:nvSpPr>
          <p:cNvPr id="25" name="Rectangle 5"/>
          <p:cNvSpPr>
            <a:spLocks noChangeArrowheads="1"/>
          </p:cNvSpPr>
          <p:nvPr userDrawn="1"/>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rgbClr val="C0C0C0"/>
                </a:solidFill>
                <a:latin typeface="+mj-lt"/>
                <a:cs typeface="+mn-cs"/>
              </a:rPr>
              <a:t>Cisco Confidential</a:t>
            </a:r>
          </a:p>
        </p:txBody>
      </p:sp>
      <p:sp>
        <p:nvSpPr>
          <p:cNvPr id="26"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1804234C-88C9-48A5-A4FB-FB6E72C22217}" type="slidenum">
              <a:rPr lang="en-US" sz="600">
                <a:solidFill>
                  <a:srgbClr val="C0C0C0"/>
                </a:solidFill>
                <a:latin typeface="+mj-lt"/>
                <a:cs typeface="+mn-cs"/>
              </a:rPr>
              <a:pPr algn="r" defTabSz="814388" fontAlgn="auto">
                <a:spcBef>
                  <a:spcPts val="0"/>
                </a:spcBef>
                <a:spcAft>
                  <a:spcPts val="0"/>
                </a:spcAft>
                <a:defRPr/>
              </a:pPr>
              <a:t>‹#›</a:t>
            </a:fld>
            <a:endParaRPr lang="en-US" sz="600" dirty="0">
              <a:solidFill>
                <a:srgbClr val="C0C0C0"/>
              </a:solidFill>
              <a:latin typeface="+mj-lt"/>
              <a:cs typeface="+mn-cs"/>
            </a:endParaRPr>
          </a:p>
        </p:txBody>
      </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4" name="Rectangle 3"/>
          <p:cNvSpPr/>
          <p:nvPr/>
        </p:nvSpPr>
        <p:spPr>
          <a:xfrm>
            <a:off x="-12700" y="6142038"/>
            <a:ext cx="9156700" cy="7159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6" name="Rounded Rectangle 5"/>
          <p:cNvSpPr/>
          <p:nvPr userDrawn="1"/>
        </p:nvSpPr>
        <p:spPr>
          <a:xfrm>
            <a:off x="1824038"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8" name="Rounded Rectangle 7"/>
          <p:cNvSpPr/>
          <p:nvPr userDrawn="1"/>
        </p:nvSpPr>
        <p:spPr>
          <a:xfrm>
            <a:off x="0"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9" name="Rounded Rectangle 8"/>
          <p:cNvSpPr/>
          <p:nvPr userDrawn="1"/>
        </p:nvSpPr>
        <p:spPr>
          <a:xfrm rot="10800000">
            <a:off x="1014413"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0" name="Rounded Rectangle 9"/>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1" name="Rounded Rectangle 10"/>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2" name="Rounded Rectangle 11"/>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3" name="Rectangle 5"/>
          <p:cNvSpPr>
            <a:spLocks noChangeArrowheads="1"/>
          </p:cNvSpPr>
          <p:nvPr/>
        </p:nvSpPr>
        <p:spPr bwMode="ltGray">
          <a:xfrm>
            <a:off x="7762875" y="6584950"/>
            <a:ext cx="812800" cy="174625"/>
          </a:xfrm>
          <a:prstGeom prst="rect">
            <a:avLst/>
          </a:prstGeom>
          <a:noFill/>
          <a:ln w="9525">
            <a:noFill/>
            <a:miter lim="800000"/>
            <a:headEnd/>
            <a:tailEnd/>
          </a:ln>
          <a:effectLst/>
        </p:spPr>
        <p:txBody>
          <a:bodyPr lIns="82124" tIns="41061" rIns="82124" bIns="41061" anchor="b">
            <a:spAutoFit/>
          </a:bodyPr>
          <a:lstStyle/>
          <a:p>
            <a:pPr algn="r" defTabSz="814388" fontAlgn="auto">
              <a:spcBef>
                <a:spcPts val="0"/>
              </a:spcBef>
              <a:spcAft>
                <a:spcPts val="0"/>
              </a:spcAft>
              <a:defRPr/>
            </a:pPr>
            <a:r>
              <a:rPr lang="en-US" sz="600" dirty="0">
                <a:solidFill>
                  <a:schemeClr val="bg1"/>
                </a:solidFill>
                <a:latin typeface="+mj-lt"/>
                <a:cs typeface="+mn-cs"/>
              </a:rPr>
              <a:t>Cisco Confidential</a:t>
            </a:r>
          </a:p>
        </p:txBody>
      </p:sp>
      <p:sp>
        <p:nvSpPr>
          <p:cNvPr id="14" name="Rectangle 5"/>
          <p:cNvSpPr>
            <a:spLocks noChangeArrowheads="1"/>
          </p:cNvSpPr>
          <p:nvPr userDrawn="1"/>
        </p:nvSpPr>
        <p:spPr bwMode="ltGray">
          <a:xfrm>
            <a:off x="7762875" y="6584950"/>
            <a:ext cx="812800" cy="174625"/>
          </a:xfrm>
          <a:prstGeom prst="rect">
            <a:avLst/>
          </a:prstGeom>
          <a:noFill/>
          <a:ln w="9525">
            <a:noFill/>
            <a:miter lim="800000"/>
            <a:headEnd/>
            <a:tailEnd/>
          </a:ln>
          <a:effectLst/>
        </p:spPr>
        <p:txBody>
          <a:bodyPr lIns="82124" tIns="41061" rIns="82124" bIns="41061" anchor="b">
            <a:spAutoFit/>
          </a:bodyPr>
          <a:lstStyle/>
          <a:p>
            <a:pPr algn="r" defTabSz="814388" fontAlgn="auto">
              <a:spcBef>
                <a:spcPts val="0"/>
              </a:spcBef>
              <a:spcAft>
                <a:spcPts val="0"/>
              </a:spcAft>
              <a:defRPr/>
            </a:pPr>
            <a:r>
              <a:rPr lang="en-US" sz="600" dirty="0">
                <a:solidFill>
                  <a:schemeClr val="bg1"/>
                </a:solidFill>
                <a:latin typeface="+mj-lt"/>
                <a:cs typeface="+mn-cs"/>
              </a:rPr>
              <a:t>Cisco Confidential</a:t>
            </a:r>
          </a:p>
        </p:txBody>
      </p:sp>
      <p:sp>
        <p:nvSpPr>
          <p:cNvPr id="15" name="Rectangle 4"/>
          <p:cNvSpPr>
            <a:spLocks noChangeArrowheads="1"/>
          </p:cNvSpPr>
          <p:nvPr userDrawn="1"/>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600" dirty="0">
                <a:solidFill>
                  <a:srgbClr val="FFFFFF"/>
                </a:solidFill>
                <a:latin typeface="+mj-lt"/>
                <a:cs typeface="+mn-cs"/>
              </a:rPr>
              <a:t>© 2010 Cisco and/or its affiliates. All rights reserved.</a:t>
            </a:r>
          </a:p>
        </p:txBody>
      </p:sp>
      <p:sp>
        <p:nvSpPr>
          <p:cNvPr id="16"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84EEC9BB-4628-4236-88AE-4E1890A63444}" type="slidenum">
              <a:rPr lang="en-US" sz="600">
                <a:solidFill>
                  <a:schemeClr val="bg1"/>
                </a:solidFill>
                <a:latin typeface="+mj-lt"/>
                <a:cs typeface="+mn-cs"/>
              </a:rPr>
              <a:pPr algn="r" defTabSz="814388" fontAlgn="auto">
                <a:spcBef>
                  <a:spcPts val="0"/>
                </a:spcBef>
                <a:spcAft>
                  <a:spcPts val="0"/>
                </a:spcAft>
                <a:defRPr/>
              </a:pPr>
              <a:t>‹#›</a:t>
            </a:fld>
            <a:endParaRPr lang="en-US" sz="600" dirty="0">
              <a:solidFill>
                <a:schemeClr val="bg1"/>
              </a:solidFill>
              <a:latin typeface="+mj-lt"/>
              <a:cs typeface="+mn-cs"/>
            </a:endParaRPr>
          </a:p>
        </p:txBody>
      </p:sp>
      <p:sp>
        <p:nvSpPr>
          <p:cNvPr id="2" name="Title 1"/>
          <p:cNvSpPr>
            <a:spLocks noGrp="1"/>
          </p:cNvSpPr>
          <p:nvPr>
            <p:ph type="title"/>
          </p:nvPr>
        </p:nvSpPr>
        <p:spPr>
          <a:xfrm>
            <a:off x="237744" y="484632"/>
            <a:ext cx="8755128" cy="4372131"/>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8"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100" fill="hold"/>
                                        <p:tgtEl>
                                          <p:spTgt spid="11"/>
                                        </p:tgtEl>
                                        <p:attrNameLst>
                                          <p:attrName>ppt_x</p:attrName>
                                        </p:attrNameLst>
                                      </p:cBhvr>
                                      <p:tavLst>
                                        <p:tav tm="0">
                                          <p:val>
                                            <p:strVal val="#ppt_x"/>
                                          </p:val>
                                        </p:tav>
                                        <p:tav tm="100000">
                                          <p:val>
                                            <p:strVal val="#ppt_x"/>
                                          </p:val>
                                        </p:tav>
                                      </p:tavLst>
                                    </p:anim>
                                    <p:anim calcmode="lin" valueType="num">
                                      <p:cBhvr additive="base">
                                        <p:cTn id="28" dur="1100" fill="hold"/>
                                        <p:tgtEl>
                                          <p:spTgt spid="11"/>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6" name="Rectangle 5"/>
          <p:cNvSpPr/>
          <p:nvPr userDrawn="1"/>
        </p:nvSpPr>
        <p:spPr>
          <a:xfrm>
            <a:off x="1892300" y="4794250"/>
            <a:ext cx="5346700" cy="996950"/>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5" name="Rectangle 4"/>
          <p:cNvSpPr/>
          <p:nvPr/>
        </p:nvSpPr>
        <p:spPr>
          <a:xfrm>
            <a:off x="338138"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728972"/>
            <a:ext cx="4349918" cy="1089529"/>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1" name="Rectangle 10"/>
          <p:cNvSpPr/>
          <p:nvPr/>
        </p:nvSpPr>
        <p:spPr>
          <a:xfrm>
            <a:off x="334963" y="311150"/>
            <a:ext cx="3259137"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2" name="Rectangle 11"/>
          <p:cNvSpPr/>
          <p:nvPr/>
        </p:nvSpPr>
        <p:spPr>
          <a:xfrm>
            <a:off x="7011988" y="311150"/>
            <a:ext cx="180657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3" name="Rectangle 12"/>
          <p:cNvSpPr/>
          <p:nvPr/>
        </p:nvSpPr>
        <p:spPr>
          <a:xfrm>
            <a:off x="334963" y="3028950"/>
            <a:ext cx="2501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4" name="Rectangle 13"/>
          <p:cNvSpPr/>
          <p:nvPr/>
        </p:nvSpPr>
        <p:spPr>
          <a:xfrm>
            <a:off x="2911475" y="3028950"/>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5" name="Rectangle 14"/>
          <p:cNvSpPr/>
          <p:nvPr/>
        </p:nvSpPr>
        <p:spPr>
          <a:xfrm>
            <a:off x="7011988" y="1684338"/>
            <a:ext cx="180657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6" name="Rectangle 15"/>
          <p:cNvSpPr/>
          <p:nvPr/>
        </p:nvSpPr>
        <p:spPr>
          <a:xfrm>
            <a:off x="7011988" y="5183188"/>
            <a:ext cx="180657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49" name="Picture Placeholder 25"/>
          <p:cNvSpPr>
            <a:spLocks noGrp="1"/>
          </p:cNvSpPr>
          <p:nvPr>
            <p:ph type="pic" sz="quarter" idx="1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0"/>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1" descr="bottom bar.jpg"/>
          <p:cNvPicPr>
            <a:picLocks noChangeAspect="1"/>
          </p:cNvPicPr>
          <p:nvPr userDrawn="1"/>
        </p:nvPicPr>
        <p:blipFill>
          <a:blip r:embed="rId2" cstate="print"/>
          <a:srcRect/>
          <a:stretch>
            <a:fillRect/>
          </a:stretch>
        </p:blipFill>
        <p:spPr bwMode="auto">
          <a:xfrm>
            <a:off x="333375" y="6375400"/>
            <a:ext cx="8477250" cy="171450"/>
          </a:xfrm>
          <a:prstGeom prst="rect">
            <a:avLst/>
          </a:prstGeom>
          <a:noFill/>
          <a:ln w="9525">
            <a:noFill/>
            <a:miter lim="800000"/>
            <a:headEnd/>
            <a:tailEnd/>
          </a:ln>
        </p:spPr>
      </p:pic>
      <p:sp>
        <p:nvSpPr>
          <p:cNvPr id="6" name="Rectangle 5"/>
          <p:cNvSpPr>
            <a:spLocks noChangeArrowheads="1"/>
          </p:cNvSpPr>
          <p:nvPr userDrawn="1"/>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rgbClr val="C0C0C0"/>
                </a:solidFill>
                <a:latin typeface="+mj-lt"/>
                <a:cs typeface="+mn-cs"/>
              </a:rPr>
              <a:t>Cisco Confidential</a:t>
            </a:r>
          </a:p>
        </p:txBody>
      </p:sp>
      <p:sp>
        <p:nvSpPr>
          <p:cNvPr id="7" name="Rectangle 4"/>
          <p:cNvSpPr>
            <a:spLocks noChangeArrowheads="1"/>
          </p:cNvSpPr>
          <p:nvPr userDrawn="1"/>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600" dirty="0">
                <a:solidFill>
                  <a:srgbClr val="C0C0C0"/>
                </a:solidFill>
                <a:latin typeface="+mj-lt"/>
                <a:cs typeface="+mn-cs"/>
              </a:rPr>
              <a:t>© 2010 Cisco and/or its affiliates. All rights reserved.</a:t>
            </a:r>
          </a:p>
        </p:txBody>
      </p:sp>
      <p:sp>
        <p:nvSpPr>
          <p:cNvPr id="8"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773C33D0-D7C5-43AA-809E-C9DF0B45E98D}" type="slidenum">
              <a:rPr lang="en-US" sz="600">
                <a:solidFill>
                  <a:srgbClr val="C0C0C0"/>
                </a:solidFill>
                <a:latin typeface="+mj-lt"/>
                <a:cs typeface="+mn-cs"/>
              </a:rPr>
              <a:pPr algn="r" defTabSz="814388" fontAlgn="auto">
                <a:spcBef>
                  <a:spcPts val="0"/>
                </a:spcBef>
                <a:spcAft>
                  <a:spcPts val="0"/>
                </a:spcAft>
                <a:defRPr/>
              </a:pPr>
              <a:t>‹#›</a:t>
            </a:fld>
            <a:endParaRPr lang="en-US" sz="600" dirty="0">
              <a:solidFill>
                <a:srgbClr val="C0C0C0"/>
              </a:solidFill>
              <a:latin typeface="+mj-lt"/>
              <a:cs typeface="+mn-cs"/>
            </a:endParaRPr>
          </a:p>
        </p:txBody>
      </p:sp>
      <p:sp>
        <p:nvSpPr>
          <p:cNvPr id="5" name="Picture Placeholder 4"/>
          <p:cNvSpPr>
            <a:spLocks noGrp="1"/>
          </p:cNvSpPr>
          <p:nvPr>
            <p:ph type="pic" sz="quarter" idx="10"/>
          </p:nvPr>
        </p:nvSpPr>
        <p:spPr>
          <a:xfrm>
            <a:off x="333375" y="310896"/>
            <a:ext cx="8474869" cy="6054185"/>
          </a:xfrm>
          <a:ln>
            <a:solidFill>
              <a:schemeClr val="bg2"/>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rtlCol="0" anchor="ctr" anchorCtr="1">
            <a:noAutofit/>
          </a:bodyPr>
          <a:lstStyle>
            <a:lvl1pPr algn="ctr">
              <a:buNone/>
              <a:defRPr>
                <a:latin typeface="+mj-lt"/>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4" name="Rectangle 3"/>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grpSp>
        <p:nvGrpSpPr>
          <p:cNvPr id="5" name="Group 3"/>
          <p:cNvGrpSpPr/>
          <p:nvPr userDrawn="1"/>
        </p:nvGrpSpPr>
        <p:grpSpPr>
          <a:xfrm>
            <a:off x="341314" y="6124575"/>
            <a:ext cx="787133" cy="416134"/>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latin typeface="+mj-lt"/>
                <a:cs typeface="+mn-cs"/>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grpSp>
      <p:sp>
        <p:nvSpPr>
          <p:cNvPr id="21" name="Media Placeholder 20"/>
          <p:cNvSpPr>
            <a:spLocks noGrp="1"/>
          </p:cNvSpPr>
          <p:nvPr>
            <p:ph type="media" sz="quarter" idx="10"/>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smtClean="0"/>
              <a:t>Click icon to add media</a:t>
            </a:r>
            <a:endParaRPr lang="en-US" noProof="0" dirty="0"/>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rgbClr val="C0C0C0"/>
                </a:solidFill>
                <a:latin typeface="+mj-lt"/>
                <a:cs typeface="+mn-cs"/>
              </a:rPr>
              <a:t>Cisco Confidential</a:t>
            </a:r>
          </a:p>
        </p:txBody>
      </p:sp>
      <p:sp>
        <p:nvSpPr>
          <p:cNvPr id="3" name="Rectangle 2"/>
          <p:cNvSpPr>
            <a:spLocks noChangeArrowheads="1"/>
          </p:cNvSpPr>
          <p:nvPr userDrawn="1"/>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600" dirty="0">
                <a:solidFill>
                  <a:srgbClr val="C0C0C0"/>
                </a:solidFill>
                <a:latin typeface="+mj-lt"/>
                <a:cs typeface="+mn-cs"/>
              </a:rPr>
              <a:t>© 2010 Cisco and/or its affiliates. All rights reserved.</a:t>
            </a:r>
          </a:p>
        </p:txBody>
      </p:sp>
      <p:sp>
        <p:nvSpPr>
          <p:cNvPr id="4"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9C62EF0B-C9F2-48D5-B13B-5E531AD2E4FF}" type="slidenum">
              <a:rPr lang="en-US" sz="600">
                <a:solidFill>
                  <a:srgbClr val="C0C0C0"/>
                </a:solidFill>
                <a:latin typeface="+mj-lt"/>
                <a:cs typeface="+mn-cs"/>
              </a:rPr>
              <a:pPr algn="r" defTabSz="814388" fontAlgn="auto">
                <a:spcBef>
                  <a:spcPts val="0"/>
                </a:spcBef>
                <a:spcAft>
                  <a:spcPts val="0"/>
                </a:spcAft>
                <a:defRPr/>
              </a:pPr>
              <a:t>‹#›</a:t>
            </a:fld>
            <a:endParaRPr lang="en-US" sz="600" dirty="0">
              <a:solidFill>
                <a:srgbClr val="C0C0C0"/>
              </a:solidFill>
              <a:latin typeface="+mj-lt"/>
              <a:cs typeface="+mn-cs"/>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7" name="Rounded Rectangle 6"/>
          <p:cNvSpPr/>
          <p:nvPr userDrawn="1"/>
        </p:nvSpPr>
        <p:spPr>
          <a:xfrm>
            <a:off x="1824038"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8" name="Rounded Rectangle 7"/>
          <p:cNvSpPr/>
          <p:nvPr userDrawn="1"/>
        </p:nvSpPr>
        <p:spPr>
          <a:xfrm>
            <a:off x="0"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9" name="Rounded Rectangle 8"/>
          <p:cNvSpPr/>
          <p:nvPr userDrawn="1"/>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0" name="Rounded Rectangle 9"/>
          <p:cNvSpPr/>
          <p:nvPr userDrawn="1"/>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1" name="Rounded Rectangle 10"/>
          <p:cNvSpPr/>
          <p:nvPr userDrawn="1"/>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2" name="Rounded Rectangle 11"/>
          <p:cNvSpPr/>
          <p:nvPr userDrawn="1"/>
        </p:nvSpPr>
        <p:spPr>
          <a:xfrm rot="10800000">
            <a:off x="3035300" y="1516063"/>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3" name="Rectangle 5"/>
          <p:cNvSpPr>
            <a:spLocks noChangeArrowheads="1"/>
          </p:cNvSpPr>
          <p:nvPr userDrawn="1"/>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chemeClr val="bg2"/>
                </a:solidFill>
                <a:latin typeface="+mj-lt"/>
                <a:cs typeface="+mn-cs"/>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600" dirty="0">
                <a:solidFill>
                  <a:srgbClr val="FFFFFF"/>
                </a:solidFill>
                <a:latin typeface="+mj-lt"/>
                <a:cs typeface="+mn-cs"/>
              </a:rPr>
              <a:t>© 2010 Cisco and/or its affiliates. All rights reserved.</a:t>
            </a:r>
          </a:p>
        </p:txBody>
      </p:sp>
      <p:sp>
        <p:nvSpPr>
          <p:cNvPr id="15"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77FC5B72-0467-43A9-9E75-63FCB64DBF2F}" type="slidenum">
              <a:rPr lang="en-US" sz="600">
                <a:solidFill>
                  <a:schemeClr val="bg1"/>
                </a:solidFill>
                <a:latin typeface="+mj-lt"/>
                <a:cs typeface="+mn-cs"/>
              </a:rPr>
              <a:pPr algn="r" defTabSz="814388" fontAlgn="auto">
                <a:spcBef>
                  <a:spcPts val="0"/>
                </a:spcBef>
                <a:spcAft>
                  <a:spcPts val="0"/>
                </a:spcAft>
                <a:defRPr/>
              </a:pPr>
              <a:t>‹#›</a:t>
            </a:fld>
            <a:endParaRPr lang="en-US" sz="600" dirty="0">
              <a:solidFill>
                <a:schemeClr val="bg1"/>
              </a:solidFill>
              <a:latin typeface="+mj-lt"/>
              <a:cs typeface="+mn-cs"/>
            </a:endParaRPr>
          </a:p>
        </p:txBody>
      </p:sp>
      <p:grpSp>
        <p:nvGrpSpPr>
          <p:cNvPr id="16" name="Group 38"/>
          <p:cNvGrpSpPr/>
          <p:nvPr userDrawn="1"/>
        </p:nvGrpSpPr>
        <p:grpSpPr>
          <a:xfrm>
            <a:off x="341314" y="311151"/>
            <a:ext cx="829170" cy="438358"/>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latin typeface="+mj-lt"/>
                <a:cs typeface="+mn-cs"/>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3" name="Rectangle 2"/>
          <p:cNvSpPr>
            <a:spLocks noChangeArrowheads="1"/>
          </p:cNvSpPr>
          <p:nvPr/>
        </p:nvSpPr>
        <p:spPr bwMode="black">
          <a:xfrm>
            <a:off x="4373563" y="5845175"/>
            <a:ext cx="41275" cy="157163"/>
          </a:xfrm>
          <a:prstGeom prst="rect">
            <a:avLst/>
          </a:prstGeom>
          <a:solidFill>
            <a:schemeClr val="bg1"/>
          </a:solidFill>
          <a:ln w="9525">
            <a:noFill/>
            <a:miter lim="800000"/>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4" name="Freeform 3"/>
          <p:cNvSpPr>
            <a:spLocks/>
          </p:cNvSpPr>
          <p:nvPr/>
        </p:nvSpPr>
        <p:spPr bwMode="black">
          <a:xfrm>
            <a:off x="4614863" y="5840413"/>
            <a:ext cx="120650" cy="16510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5" name="Freeform 4"/>
          <p:cNvSpPr>
            <a:spLocks/>
          </p:cNvSpPr>
          <p:nvPr/>
        </p:nvSpPr>
        <p:spPr bwMode="black">
          <a:xfrm>
            <a:off x="4200525" y="5840413"/>
            <a:ext cx="119063" cy="16510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6" name="Freeform 5"/>
          <p:cNvSpPr>
            <a:spLocks noEditPoints="1"/>
          </p:cNvSpPr>
          <p:nvPr userDrawn="1"/>
        </p:nvSpPr>
        <p:spPr bwMode="black">
          <a:xfrm>
            <a:off x="4778375" y="5840413"/>
            <a:ext cx="165100" cy="16510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7" name="Freeform 6"/>
          <p:cNvSpPr>
            <a:spLocks/>
          </p:cNvSpPr>
          <p:nvPr/>
        </p:nvSpPr>
        <p:spPr bwMode="black">
          <a:xfrm>
            <a:off x="4468813" y="5840413"/>
            <a:ext cx="107950" cy="16510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8" name="Freeform 7"/>
          <p:cNvSpPr>
            <a:spLocks/>
          </p:cNvSpPr>
          <p:nvPr/>
        </p:nvSpPr>
        <p:spPr bwMode="black">
          <a:xfrm>
            <a:off x="4117975" y="5654675"/>
            <a:ext cx="38100" cy="8096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9" name="Freeform 8"/>
          <p:cNvSpPr>
            <a:spLocks/>
          </p:cNvSpPr>
          <p:nvPr/>
        </p:nvSpPr>
        <p:spPr bwMode="black">
          <a:xfrm>
            <a:off x="4227513" y="5600700"/>
            <a:ext cx="38100"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0" name="Freeform 9"/>
          <p:cNvSpPr>
            <a:spLocks/>
          </p:cNvSpPr>
          <p:nvPr/>
        </p:nvSpPr>
        <p:spPr bwMode="black">
          <a:xfrm>
            <a:off x="4335463" y="5526088"/>
            <a:ext cx="38100" cy="24765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1" name="Freeform 10"/>
          <p:cNvSpPr>
            <a:spLocks/>
          </p:cNvSpPr>
          <p:nvPr/>
        </p:nvSpPr>
        <p:spPr bwMode="black">
          <a:xfrm>
            <a:off x="4443413" y="5600700"/>
            <a:ext cx="39687"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2" name="Freeform 11"/>
          <p:cNvSpPr>
            <a:spLocks/>
          </p:cNvSpPr>
          <p:nvPr/>
        </p:nvSpPr>
        <p:spPr bwMode="black">
          <a:xfrm>
            <a:off x="4551363" y="5654675"/>
            <a:ext cx="41275" cy="8096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3" name="Freeform 12"/>
          <p:cNvSpPr>
            <a:spLocks/>
          </p:cNvSpPr>
          <p:nvPr/>
        </p:nvSpPr>
        <p:spPr bwMode="black">
          <a:xfrm>
            <a:off x="4660900" y="5600700"/>
            <a:ext cx="39688"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4" name="Freeform 13"/>
          <p:cNvSpPr>
            <a:spLocks/>
          </p:cNvSpPr>
          <p:nvPr/>
        </p:nvSpPr>
        <p:spPr bwMode="black">
          <a:xfrm>
            <a:off x="4770438" y="5526088"/>
            <a:ext cx="39687" cy="24765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5" name="Freeform 14"/>
          <p:cNvSpPr>
            <a:spLocks/>
          </p:cNvSpPr>
          <p:nvPr/>
        </p:nvSpPr>
        <p:spPr bwMode="black">
          <a:xfrm>
            <a:off x="4876800" y="5600700"/>
            <a:ext cx="39688"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6" name="Freeform 15"/>
          <p:cNvSpPr>
            <a:spLocks/>
          </p:cNvSpPr>
          <p:nvPr/>
        </p:nvSpPr>
        <p:spPr bwMode="black">
          <a:xfrm>
            <a:off x="4986338" y="5654675"/>
            <a:ext cx="39687" cy="8096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3" name="Rectangle 2"/>
          <p:cNvSpPr>
            <a:spLocks noChangeArrowheads="1"/>
          </p:cNvSpPr>
          <p:nvPr userDrawn="1"/>
        </p:nvSpPr>
        <p:spPr bwMode="black">
          <a:xfrm>
            <a:off x="6313488" y="3708400"/>
            <a:ext cx="115887" cy="441325"/>
          </a:xfrm>
          <a:prstGeom prst="rect">
            <a:avLst/>
          </a:prstGeom>
          <a:solidFill>
            <a:schemeClr val="bg1"/>
          </a:solidFill>
          <a:ln w="9525">
            <a:noFill/>
            <a:miter lim="800000"/>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4" name="Freeform 3"/>
          <p:cNvSpPr>
            <a:spLocks/>
          </p:cNvSpPr>
          <p:nvPr/>
        </p:nvSpPr>
        <p:spPr bwMode="black">
          <a:xfrm>
            <a:off x="6992938" y="3697288"/>
            <a:ext cx="336550" cy="466725"/>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5" name="Freeform 4"/>
          <p:cNvSpPr>
            <a:spLocks/>
          </p:cNvSpPr>
          <p:nvPr/>
        </p:nvSpPr>
        <p:spPr bwMode="black">
          <a:xfrm>
            <a:off x="5824538" y="3697288"/>
            <a:ext cx="338137" cy="466725"/>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6" name="Freeform 5"/>
          <p:cNvSpPr>
            <a:spLocks noEditPoints="1"/>
          </p:cNvSpPr>
          <p:nvPr/>
        </p:nvSpPr>
        <p:spPr bwMode="black">
          <a:xfrm>
            <a:off x="7451725" y="3697288"/>
            <a:ext cx="463550" cy="466725"/>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7" name="Freeform 6"/>
          <p:cNvSpPr>
            <a:spLocks/>
          </p:cNvSpPr>
          <p:nvPr/>
        </p:nvSpPr>
        <p:spPr bwMode="black">
          <a:xfrm>
            <a:off x="6580188" y="3697288"/>
            <a:ext cx="301625" cy="466725"/>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8" name="Freeform 7"/>
          <p:cNvSpPr>
            <a:spLocks/>
          </p:cNvSpPr>
          <p:nvPr/>
        </p:nvSpPr>
        <p:spPr bwMode="black">
          <a:xfrm>
            <a:off x="5592763" y="3082925"/>
            <a:ext cx="109537" cy="22701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9" name="Freeform 8"/>
          <p:cNvSpPr>
            <a:spLocks/>
          </p:cNvSpPr>
          <p:nvPr/>
        </p:nvSpPr>
        <p:spPr bwMode="black">
          <a:xfrm>
            <a:off x="5900738" y="2930525"/>
            <a:ext cx="109537"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0" name="Freeform 9"/>
          <p:cNvSpPr>
            <a:spLocks/>
          </p:cNvSpPr>
          <p:nvPr/>
        </p:nvSpPr>
        <p:spPr bwMode="black">
          <a:xfrm>
            <a:off x="6202363" y="2720975"/>
            <a:ext cx="111125" cy="69850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1" name="Freeform 10"/>
          <p:cNvSpPr>
            <a:spLocks/>
          </p:cNvSpPr>
          <p:nvPr/>
        </p:nvSpPr>
        <p:spPr bwMode="black">
          <a:xfrm>
            <a:off x="6510338" y="2930525"/>
            <a:ext cx="111125"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2" name="Freeform 11"/>
          <p:cNvSpPr>
            <a:spLocks/>
          </p:cNvSpPr>
          <p:nvPr/>
        </p:nvSpPr>
        <p:spPr bwMode="black">
          <a:xfrm>
            <a:off x="6811963" y="3082925"/>
            <a:ext cx="115887" cy="22701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3" name="Freeform 12"/>
          <p:cNvSpPr>
            <a:spLocks/>
          </p:cNvSpPr>
          <p:nvPr/>
        </p:nvSpPr>
        <p:spPr bwMode="black">
          <a:xfrm>
            <a:off x="7119938" y="2930525"/>
            <a:ext cx="11112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4" name="Freeform 13"/>
          <p:cNvSpPr>
            <a:spLocks/>
          </p:cNvSpPr>
          <p:nvPr/>
        </p:nvSpPr>
        <p:spPr bwMode="black">
          <a:xfrm>
            <a:off x="7427913" y="2720975"/>
            <a:ext cx="111125" cy="69850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5" name="Freeform 14"/>
          <p:cNvSpPr>
            <a:spLocks/>
          </p:cNvSpPr>
          <p:nvPr/>
        </p:nvSpPr>
        <p:spPr bwMode="black">
          <a:xfrm>
            <a:off x="7729538" y="2930525"/>
            <a:ext cx="11112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6" name="Freeform 15"/>
          <p:cNvSpPr>
            <a:spLocks/>
          </p:cNvSpPr>
          <p:nvPr/>
        </p:nvSpPr>
        <p:spPr bwMode="black">
          <a:xfrm>
            <a:off x="8037513" y="3082925"/>
            <a:ext cx="111125" cy="22701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7" name="TextBox 16"/>
          <p:cNvSpPr txBox="1"/>
          <p:nvPr userDrawn="1"/>
        </p:nvSpPr>
        <p:spPr>
          <a:xfrm>
            <a:off x="644525" y="3060700"/>
            <a:ext cx="2436813" cy="646113"/>
          </a:xfrm>
          <a:prstGeom prst="rect">
            <a:avLst/>
          </a:prstGeom>
          <a:noFill/>
        </p:spPr>
        <p:txBody>
          <a:bodyPr wrap="none">
            <a:spAutoFit/>
          </a:bodyPr>
          <a:lstStyle/>
          <a:p>
            <a:pPr fontAlgn="auto">
              <a:spcBef>
                <a:spcPts val="0"/>
              </a:spcBef>
              <a:spcAft>
                <a:spcPts val="0"/>
              </a:spcAft>
              <a:defRPr/>
            </a:pPr>
            <a:r>
              <a:rPr lang="en-US" sz="3600" dirty="0">
                <a:solidFill>
                  <a:srgbClr val="FFFFFF"/>
                </a:solidFill>
                <a:latin typeface="+mj-lt"/>
                <a:cs typeface="+mn-cs"/>
              </a:rPr>
              <a:t>Thank you.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00"/>
                                        <p:tgtEl>
                                          <p:spTgt spid="8"/>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00"/>
                                        <p:tgtEl>
                                          <p:spTgt spid="9"/>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00"/>
                                        <p:tgtEl>
                                          <p:spTgt spid="10"/>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00"/>
                                        <p:tgtEl>
                                          <p:spTgt spid="11"/>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00"/>
                                        <p:tgtEl>
                                          <p:spTgt spid="12"/>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700"/>
                                        <p:tgtEl>
                                          <p:spTgt spid="13"/>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700"/>
                                        <p:tgtEl>
                                          <p:spTgt spid="14"/>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700"/>
                                        <p:tgtEl>
                                          <p:spTgt spid="15"/>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700"/>
                                        <p:tgtEl>
                                          <p:spTgt spid="16"/>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8"/>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10"/>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12"/>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14"/>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16"/>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9"/>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11"/>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13"/>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15"/>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700"/>
                                        <p:tgtEl>
                                          <p:spTgt spid="5"/>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700"/>
                                        <p:tgtEl>
                                          <p:spTgt spid="3"/>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700"/>
                                        <p:tgtEl>
                                          <p:spTgt spid="7"/>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700"/>
                                        <p:tgtEl>
                                          <p:spTgt spid="4"/>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 name="Picture 1" descr="Complex_Gradient7.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Rectangle 2"/>
          <p:cNvSpPr>
            <a:spLocks noChangeArrowheads="1"/>
          </p:cNvSpPr>
          <p:nvPr/>
        </p:nvSpPr>
        <p:spPr bwMode="black">
          <a:xfrm>
            <a:off x="4373563" y="5845175"/>
            <a:ext cx="41275" cy="157163"/>
          </a:xfrm>
          <a:prstGeom prst="rect">
            <a:avLst/>
          </a:prstGeom>
          <a:solidFill>
            <a:schemeClr val="bg1"/>
          </a:solidFill>
          <a:ln w="9525">
            <a:noFill/>
            <a:miter lim="800000"/>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4" name="Freeform 3"/>
          <p:cNvSpPr>
            <a:spLocks/>
          </p:cNvSpPr>
          <p:nvPr/>
        </p:nvSpPr>
        <p:spPr bwMode="black">
          <a:xfrm>
            <a:off x="4614863" y="5840413"/>
            <a:ext cx="120650" cy="16510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5" name="Freeform 4"/>
          <p:cNvSpPr>
            <a:spLocks/>
          </p:cNvSpPr>
          <p:nvPr/>
        </p:nvSpPr>
        <p:spPr bwMode="black">
          <a:xfrm>
            <a:off x="4200525" y="5840413"/>
            <a:ext cx="119063" cy="16510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6" name="Freeform 5"/>
          <p:cNvSpPr>
            <a:spLocks noEditPoints="1"/>
          </p:cNvSpPr>
          <p:nvPr userDrawn="1"/>
        </p:nvSpPr>
        <p:spPr bwMode="black">
          <a:xfrm>
            <a:off x="4778375" y="5840413"/>
            <a:ext cx="165100" cy="16510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7" name="Freeform 6"/>
          <p:cNvSpPr>
            <a:spLocks/>
          </p:cNvSpPr>
          <p:nvPr/>
        </p:nvSpPr>
        <p:spPr bwMode="black">
          <a:xfrm>
            <a:off x="4468813" y="5840413"/>
            <a:ext cx="107950" cy="16510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8" name="Freeform 7"/>
          <p:cNvSpPr>
            <a:spLocks/>
          </p:cNvSpPr>
          <p:nvPr/>
        </p:nvSpPr>
        <p:spPr bwMode="black">
          <a:xfrm>
            <a:off x="4117975" y="5654675"/>
            <a:ext cx="38100" cy="8096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9" name="Freeform 8"/>
          <p:cNvSpPr>
            <a:spLocks/>
          </p:cNvSpPr>
          <p:nvPr/>
        </p:nvSpPr>
        <p:spPr bwMode="black">
          <a:xfrm>
            <a:off x="4227513" y="5600700"/>
            <a:ext cx="38100"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0" name="Freeform 9"/>
          <p:cNvSpPr>
            <a:spLocks/>
          </p:cNvSpPr>
          <p:nvPr/>
        </p:nvSpPr>
        <p:spPr bwMode="black">
          <a:xfrm>
            <a:off x="4335463" y="5526088"/>
            <a:ext cx="38100" cy="24765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1" name="Freeform 10"/>
          <p:cNvSpPr>
            <a:spLocks/>
          </p:cNvSpPr>
          <p:nvPr/>
        </p:nvSpPr>
        <p:spPr bwMode="black">
          <a:xfrm>
            <a:off x="4443413" y="5600700"/>
            <a:ext cx="39687"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2" name="Freeform 11"/>
          <p:cNvSpPr>
            <a:spLocks/>
          </p:cNvSpPr>
          <p:nvPr/>
        </p:nvSpPr>
        <p:spPr bwMode="black">
          <a:xfrm>
            <a:off x="4551363" y="5654675"/>
            <a:ext cx="41275" cy="8096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3" name="Freeform 12"/>
          <p:cNvSpPr>
            <a:spLocks/>
          </p:cNvSpPr>
          <p:nvPr/>
        </p:nvSpPr>
        <p:spPr bwMode="black">
          <a:xfrm>
            <a:off x="4660900" y="5600700"/>
            <a:ext cx="39688"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4" name="Freeform 13"/>
          <p:cNvSpPr>
            <a:spLocks/>
          </p:cNvSpPr>
          <p:nvPr/>
        </p:nvSpPr>
        <p:spPr bwMode="black">
          <a:xfrm>
            <a:off x="4770438" y="5526088"/>
            <a:ext cx="39687" cy="24765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5" name="Freeform 14"/>
          <p:cNvSpPr>
            <a:spLocks/>
          </p:cNvSpPr>
          <p:nvPr/>
        </p:nvSpPr>
        <p:spPr bwMode="black">
          <a:xfrm>
            <a:off x="4876800" y="5600700"/>
            <a:ext cx="39688"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6" name="Freeform 15"/>
          <p:cNvSpPr>
            <a:spLocks/>
          </p:cNvSpPr>
          <p:nvPr/>
        </p:nvSpPr>
        <p:spPr bwMode="black">
          <a:xfrm>
            <a:off x="4986338" y="5654675"/>
            <a:ext cx="39687" cy="8096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 name="Picture 1" descr="Complex_Gradient7.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userDrawn="1"/>
        </p:nvSpPr>
        <p:spPr>
          <a:xfrm>
            <a:off x="644525" y="3060700"/>
            <a:ext cx="2436813" cy="646113"/>
          </a:xfrm>
          <a:prstGeom prst="rect">
            <a:avLst/>
          </a:prstGeom>
          <a:noFill/>
        </p:spPr>
        <p:txBody>
          <a:bodyPr wrap="none">
            <a:spAutoFit/>
          </a:bodyPr>
          <a:lstStyle/>
          <a:p>
            <a:pPr fontAlgn="auto">
              <a:spcBef>
                <a:spcPts val="0"/>
              </a:spcBef>
              <a:spcAft>
                <a:spcPts val="0"/>
              </a:spcAft>
              <a:defRPr/>
            </a:pPr>
            <a:r>
              <a:rPr lang="en-US" sz="3600" dirty="0">
                <a:solidFill>
                  <a:srgbClr val="FFFFFF"/>
                </a:solidFill>
                <a:latin typeface="+mj-lt"/>
                <a:cs typeface="+mn-cs"/>
              </a:rPr>
              <a:t>Thank you.</a:t>
            </a:r>
          </a:p>
        </p:txBody>
      </p:sp>
      <p:sp>
        <p:nvSpPr>
          <p:cNvPr id="4" name="Rectangle 3"/>
          <p:cNvSpPr>
            <a:spLocks noChangeArrowheads="1"/>
          </p:cNvSpPr>
          <p:nvPr/>
        </p:nvSpPr>
        <p:spPr bwMode="black">
          <a:xfrm>
            <a:off x="6313488" y="3708400"/>
            <a:ext cx="115887" cy="441325"/>
          </a:xfrm>
          <a:prstGeom prst="rect">
            <a:avLst/>
          </a:prstGeom>
          <a:solidFill>
            <a:schemeClr val="bg1"/>
          </a:solidFill>
          <a:ln w="9525">
            <a:noFill/>
            <a:miter lim="800000"/>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5" name="Freeform 4"/>
          <p:cNvSpPr>
            <a:spLocks/>
          </p:cNvSpPr>
          <p:nvPr/>
        </p:nvSpPr>
        <p:spPr bwMode="black">
          <a:xfrm>
            <a:off x="6992938" y="3697288"/>
            <a:ext cx="336550" cy="466725"/>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6" name="Freeform 5"/>
          <p:cNvSpPr>
            <a:spLocks/>
          </p:cNvSpPr>
          <p:nvPr userDrawn="1"/>
        </p:nvSpPr>
        <p:spPr bwMode="black">
          <a:xfrm>
            <a:off x="5824538" y="3697288"/>
            <a:ext cx="338137" cy="466725"/>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7" name="Freeform 6"/>
          <p:cNvSpPr>
            <a:spLocks noEditPoints="1"/>
          </p:cNvSpPr>
          <p:nvPr/>
        </p:nvSpPr>
        <p:spPr bwMode="black">
          <a:xfrm>
            <a:off x="7451725" y="3697288"/>
            <a:ext cx="463550" cy="466725"/>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8" name="Freeform 7"/>
          <p:cNvSpPr>
            <a:spLocks/>
          </p:cNvSpPr>
          <p:nvPr/>
        </p:nvSpPr>
        <p:spPr bwMode="black">
          <a:xfrm>
            <a:off x="6580188" y="3697288"/>
            <a:ext cx="301625" cy="466725"/>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9" name="Freeform 8"/>
          <p:cNvSpPr>
            <a:spLocks/>
          </p:cNvSpPr>
          <p:nvPr/>
        </p:nvSpPr>
        <p:spPr bwMode="black">
          <a:xfrm>
            <a:off x="5592763" y="3082925"/>
            <a:ext cx="109537" cy="22701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0" name="Freeform 9"/>
          <p:cNvSpPr>
            <a:spLocks/>
          </p:cNvSpPr>
          <p:nvPr/>
        </p:nvSpPr>
        <p:spPr bwMode="black">
          <a:xfrm>
            <a:off x="5900738" y="2930525"/>
            <a:ext cx="109537"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1" name="Freeform 10"/>
          <p:cNvSpPr>
            <a:spLocks/>
          </p:cNvSpPr>
          <p:nvPr/>
        </p:nvSpPr>
        <p:spPr bwMode="black">
          <a:xfrm>
            <a:off x="6202363" y="2720975"/>
            <a:ext cx="111125" cy="69850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2" name="Freeform 11"/>
          <p:cNvSpPr>
            <a:spLocks/>
          </p:cNvSpPr>
          <p:nvPr/>
        </p:nvSpPr>
        <p:spPr bwMode="black">
          <a:xfrm>
            <a:off x="6510338" y="2930525"/>
            <a:ext cx="111125"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3" name="Freeform 12"/>
          <p:cNvSpPr>
            <a:spLocks/>
          </p:cNvSpPr>
          <p:nvPr/>
        </p:nvSpPr>
        <p:spPr bwMode="black">
          <a:xfrm>
            <a:off x="6811963" y="3082925"/>
            <a:ext cx="115887" cy="22701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4" name="Freeform 13"/>
          <p:cNvSpPr>
            <a:spLocks/>
          </p:cNvSpPr>
          <p:nvPr/>
        </p:nvSpPr>
        <p:spPr bwMode="black">
          <a:xfrm>
            <a:off x="7119938" y="2930525"/>
            <a:ext cx="11112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5" name="Freeform 14"/>
          <p:cNvSpPr>
            <a:spLocks/>
          </p:cNvSpPr>
          <p:nvPr/>
        </p:nvSpPr>
        <p:spPr bwMode="black">
          <a:xfrm>
            <a:off x="7427913" y="2720975"/>
            <a:ext cx="111125" cy="69850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6" name="Freeform 15"/>
          <p:cNvSpPr>
            <a:spLocks/>
          </p:cNvSpPr>
          <p:nvPr/>
        </p:nvSpPr>
        <p:spPr bwMode="black">
          <a:xfrm>
            <a:off x="7729538" y="2930525"/>
            <a:ext cx="11112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7" name="Freeform 16"/>
          <p:cNvSpPr>
            <a:spLocks/>
          </p:cNvSpPr>
          <p:nvPr/>
        </p:nvSpPr>
        <p:spPr bwMode="black">
          <a:xfrm>
            <a:off x="8037513" y="3082925"/>
            <a:ext cx="111125" cy="22701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grpSp>
        <p:nvGrpSpPr>
          <p:cNvPr id="3" name="Group 17"/>
          <p:cNvGrpSpPr>
            <a:grpSpLocks/>
          </p:cNvGrpSpPr>
          <p:nvPr userDrawn="1"/>
        </p:nvGrpSpPr>
        <p:grpSpPr bwMode="auto">
          <a:xfrm>
            <a:off x="0" y="0"/>
            <a:ext cx="9144000" cy="6858000"/>
            <a:chOff x="0" y="0"/>
            <a:chExt cx="9144000" cy="6858000"/>
          </a:xfrm>
        </p:grpSpPr>
        <p:sp>
          <p:nvSpPr>
            <p:cNvPr id="4" name="Rectangle 3"/>
            <p:cNvSpPr/>
            <p:nvPr userDrawn="1"/>
          </p:nvSpPr>
          <p:spPr>
            <a:xfrm flipH="1">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4"/>
            <p:cNvSpPr/>
            <p:nvPr userDrawn="1"/>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userDrawn="1"/>
          </p:nvSpPr>
          <p:spPr>
            <a:xfrm>
              <a:off x="5219700" y="3694176"/>
              <a:ext cx="3924300" cy="3163823"/>
            </a:xfrm>
            <a:prstGeom prst="rect">
              <a:avLst/>
            </a:prstGeom>
            <a:gradFill flip="none" rotWithShape="1">
              <a:gsLst>
                <a:gs pos="20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pic>
        <p:nvPicPr>
          <p:cNvPr id="7" name="Picture 2"/>
          <p:cNvPicPr>
            <a:picLocks noChangeAspect="1" noChangeArrowheads="1"/>
          </p:cNvPicPr>
          <p:nvPr userDrawn="1"/>
        </p:nvPicPr>
        <p:blipFill>
          <a:blip r:embed="rId2" cstate="print"/>
          <a:srcRect/>
          <a:stretch>
            <a:fillRect/>
          </a:stretch>
        </p:blipFill>
        <p:spPr bwMode="auto">
          <a:xfrm>
            <a:off x="-546100" y="4730750"/>
            <a:ext cx="9856788" cy="3562350"/>
          </a:xfrm>
          <a:prstGeom prst="rect">
            <a:avLst/>
          </a:prstGeom>
          <a:noFill/>
          <a:ln w="9525">
            <a:noFill/>
            <a:miter lim="800000"/>
            <a:headEnd/>
            <a:tailEnd/>
          </a:ln>
          <a:effectLst>
            <a:outerShdw dist="25401" dir="2700000" algn="tl" rotWithShape="0">
              <a:srgbClr val="808080">
                <a:alpha val="25000"/>
              </a:srgbClr>
            </a:outerShdw>
          </a:effectLst>
        </p:spPr>
      </p:pic>
      <p:sp>
        <p:nvSpPr>
          <p:cNvPr id="8" name="Rectangle 7"/>
          <p:cNvSpPr/>
          <p:nvPr userDrawn="1"/>
        </p:nvSpPr>
        <p:spPr>
          <a:xfrm>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userDrawn="1"/>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10" name="Picture 21" descr="C:\Documents and Settings\alamers\Desktop\Cisco Live 2010\Supplied Artwork\Vendor Art &amp; Guidebook\Logos\CL11 Theme Logo\CL11 Theme Logo\PNG RGB Transparent\CL11_Theme_G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173913" y="546100"/>
            <a:ext cx="18208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5219700" y="3694177"/>
            <a:ext cx="3924300" cy="3163823"/>
          </a:xfrm>
          <a:prstGeom prst="rect">
            <a:avLst/>
          </a:prstGeom>
          <a:gradFill flip="none" rotWithShape="1">
            <a:gsLst>
              <a:gs pos="45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1"/>
          <p:cNvSpPr>
            <a:spLocks noGrp="1"/>
          </p:cNvSpPr>
          <p:nvPr>
            <p:ph type="title"/>
          </p:nvPr>
        </p:nvSpPr>
        <p:spPr>
          <a:xfrm>
            <a:off x="596900" y="2672718"/>
            <a:ext cx="7772400" cy="1362075"/>
          </a:xfrm>
        </p:spPr>
        <p:txBody>
          <a:bodyPr/>
          <a:lstStyle>
            <a:lvl1pPr algn="l">
              <a:defRPr sz="4000" b="1" cap="none"/>
            </a:lvl1pPr>
          </a:lstStyle>
          <a:p>
            <a:r>
              <a:rPr lang="en-US" smtClean="0"/>
              <a:t>Click to edit Master title style</a:t>
            </a:r>
            <a:endParaRPr lang="en-US" dirty="0"/>
          </a:p>
        </p:txBody>
      </p:sp>
      <p:sp>
        <p:nvSpPr>
          <p:cNvPr id="12" name="Slide Number Placeholder 5"/>
          <p:cNvSpPr>
            <a:spLocks noGrp="1"/>
          </p:cNvSpPr>
          <p:nvPr>
            <p:ph type="sldNum" sz="quarter" idx="10"/>
          </p:nvPr>
        </p:nvSpPr>
        <p:spPr>
          <a:xfrm>
            <a:off x="8585200" y="6556375"/>
            <a:ext cx="331788" cy="276225"/>
          </a:xfrm>
          <a:prstGeom prst="rect">
            <a:avLst/>
          </a:prstGeom>
        </p:spPr>
        <p:txBody>
          <a:bodyPr/>
          <a:lstStyle>
            <a:lvl1pPr>
              <a:defRPr/>
            </a:lvl1pPr>
          </a:lstStyle>
          <a:p>
            <a:fld id="{9CE76FF0-3638-BD4F-96C0-BD1786818DE7}" type="slidenum">
              <a:rPr lang="en-US"/>
              <a:pPr/>
              <a:t>‹#›</a:t>
            </a:fld>
            <a:endParaRPr lang="en-US"/>
          </a:p>
        </p:txBody>
      </p:sp>
    </p:spTree>
    <p:extLst>
      <p:ext uri="{BB962C8B-B14F-4D97-AF65-F5344CB8AC3E}">
        <p14:creationId xmlns:p14="http://schemas.microsoft.com/office/powerpoint/2010/main" val="136170088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cstate="screen">
            <a:extLst>
              <a:ext uri="{28A0092B-C50C-407E-A947-70E740481C1C}">
                <a14:useLocalDpi xmlns:a14="http://schemas.microsoft.com/office/drawing/2010/main"/>
              </a:ext>
            </a:extLst>
          </a:blip>
          <a:srcRect l="9564" t="22044" r="1051"/>
          <a:stretch>
            <a:fillRect/>
          </a:stretch>
        </p:blipFill>
        <p:spPr bwMode="auto">
          <a:xfrm>
            <a:off x="0" y="0"/>
            <a:ext cx="914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172200" y="1993900"/>
            <a:ext cx="2971800" cy="4864100"/>
          </a:xfrm>
          <a:prstGeom prst="rect">
            <a:avLst/>
          </a:prstGeom>
          <a:gradFill flip="none" rotWithShape="1">
            <a:gsLst>
              <a:gs pos="20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16200000">
            <a:off x="3767137" y="-3767137"/>
            <a:ext cx="1609725" cy="9144000"/>
          </a:xfrm>
          <a:prstGeom prst="rect">
            <a:avLst/>
          </a:prstGeom>
          <a:gradFill flip="none" rotWithShape="1">
            <a:gsLst>
              <a:gs pos="0">
                <a:schemeClr val="bg1"/>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457200" y="1193800"/>
            <a:ext cx="8229600" cy="1588"/>
          </a:xfrm>
          <a:prstGeom prst="line">
            <a:avLst/>
          </a:prstGeom>
          <a:ln w="3175">
            <a:solidFill>
              <a:srgbClr val="BCBDBC"/>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465727"/>
            <a:ext cx="8229600" cy="4525963"/>
          </a:xfrm>
        </p:spPr>
        <p:txBody>
          <a:bodyPr/>
          <a:lstStyle>
            <a:lvl1pPr>
              <a:spcBef>
                <a:spcPts val="1200"/>
              </a:spcBef>
              <a:defRPr sz="2000"/>
            </a:lvl1pPr>
            <a:lvl2pPr>
              <a:spcBef>
                <a:spcPts val="1200"/>
              </a:spcBef>
              <a:defRPr sz="1600"/>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4828619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9" name="Rounded Rectangle 38"/>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40" name="Rounded Rectangle 39"/>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Rounded Rectangle 40"/>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5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mj-lt"/>
              </a:rPr>
              <a:pPr algn="r" defTabSz="814388">
                <a:lnSpc>
                  <a:spcPct val="100000"/>
                </a:lnSpc>
              </a:pPr>
              <a:t>‹#›</a:t>
            </a:fld>
            <a:endParaRPr lang="en-US" sz="600" dirty="0">
              <a:solidFill>
                <a:schemeClr val="bg2"/>
              </a:solidFill>
              <a:latin typeface="+mj-lt"/>
            </a:endParaRPr>
          </a:p>
        </p:txBody>
      </p:sp>
      <p:sp>
        <p:nvSpPr>
          <p:cNvPr id="3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Tree>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Horizontal 1">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95950" y="0"/>
            <a:ext cx="3448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381000"/>
            <a:ext cx="901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Documents and Settings\alamers\Desktop\Cisco Live 2010\Supplied Artwork\Vendor Art &amp; Guidebook\Logos\CL11 General Logo\CL11 General Logo\CL11 Logo with date\PNG RGB Transparent\CL11_Logodate_G2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12000" y="311150"/>
            <a:ext cx="16446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219700" y="3694176"/>
            <a:ext cx="3924300" cy="3163823"/>
          </a:xfrm>
          <a:prstGeom prst="rect">
            <a:avLst/>
          </a:prstGeom>
          <a:gradFill flip="none" rotWithShape="1">
            <a:gsLst>
              <a:gs pos="20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609600" y="3883025"/>
            <a:ext cx="3768726" cy="384175"/>
          </a:xfrm>
        </p:spPr>
        <p:txBody>
          <a:bodyPr>
            <a:normAutofit/>
          </a:bodyPr>
          <a:lstStyle>
            <a:lvl1pPr marL="0" indent="0" algn="l">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9600" y="2514600"/>
            <a:ext cx="8112125" cy="1022350"/>
          </a:xfrm>
        </p:spPr>
        <p:txBody>
          <a:bodyPr/>
          <a:lstStyle>
            <a:lvl1pPr>
              <a:defRPr sz="3600" b="0">
                <a:solidFill>
                  <a:schemeClr val="tx1">
                    <a:lumMod val="75000"/>
                    <a:lumOff val="2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49473413"/>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Title Slide Horizontal 1">
    <p:spTree>
      <p:nvGrpSpPr>
        <p:cNvPr id="1" name=""/>
        <p:cNvGrpSpPr/>
        <p:nvPr/>
      </p:nvGrpSpPr>
      <p:grpSpPr>
        <a:xfrm>
          <a:off x="0" y="0"/>
          <a:ext cx="0" cy="0"/>
          <a:chOff x="0" y="0"/>
          <a:chExt cx="0" cy="0"/>
        </a:xfrm>
      </p:grpSpPr>
      <p:sp>
        <p:nvSpPr>
          <p:cNvPr id="4" name="Rectangle 3"/>
          <p:cNvSpPr/>
          <p:nvPr/>
        </p:nvSpPr>
        <p:spPr>
          <a:xfrm>
            <a:off x="0" y="9525"/>
            <a:ext cx="9144000"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2813" y="152400"/>
            <a:ext cx="4421187"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381000"/>
            <a:ext cx="901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alamers\Desktop\Cisco Live 2010\Supplied Artwork\Vendor Art &amp; Guidebook\Logos\CL11 General Logo\CL11 General Logo\CL11 Logo with date\PNG RGB Transparent\CL11_Logodate_G2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12000" y="311150"/>
            <a:ext cx="16446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09600" y="3883025"/>
            <a:ext cx="3768726" cy="384175"/>
          </a:xfrm>
        </p:spPr>
        <p:txBody>
          <a:bodyPr>
            <a:normAutofit/>
          </a:bodyPr>
          <a:lstStyle>
            <a:lvl1pPr marL="0" indent="0" algn="l">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9600" y="2514600"/>
            <a:ext cx="8112125" cy="1022350"/>
          </a:xfrm>
        </p:spPr>
        <p:txBody>
          <a:bodyPr/>
          <a:lstStyle>
            <a:lvl1pPr>
              <a:defRPr lang="en-US" sz="3600" b="0" kern="1200" smtClean="0">
                <a:solidFill>
                  <a:schemeClr val="tx1">
                    <a:lumMod val="75000"/>
                    <a:lumOff val="25000"/>
                  </a:schemeClr>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05484498"/>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2_Title Slide Horizontal 1">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622800"/>
            <a:ext cx="9144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52788" y="8334375"/>
            <a:ext cx="185737" cy="369888"/>
          </a:xfrm>
          <a:prstGeom prst="rect">
            <a:avLst/>
          </a:prstGeom>
          <a:noFill/>
        </p:spPr>
        <p:txBody>
          <a:bodyPr wrap="none">
            <a:spAutoFit/>
          </a:bodyPr>
          <a:lstStyle/>
          <a:p>
            <a:pPr>
              <a:defRPr/>
            </a:pPr>
            <a:endParaRPr lang="en-US" dirty="0">
              <a:ea typeface="Arial" charset="0"/>
            </a:endParaRPr>
          </a:p>
        </p:txBody>
      </p:sp>
      <p:sp>
        <p:nvSpPr>
          <p:cNvPr id="5" name="Rectangle 4"/>
          <p:cNvSpPr/>
          <p:nvPr/>
        </p:nvSpPr>
        <p:spPr>
          <a:xfrm>
            <a:off x="5219700" y="3694177"/>
            <a:ext cx="3924300" cy="3163823"/>
          </a:xfrm>
          <a:prstGeom prst="rect">
            <a:avLst/>
          </a:prstGeom>
          <a:gradFill flip="none" rotWithShape="1">
            <a:gsLst>
              <a:gs pos="45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1" descr="C:\Documents and Settings\alamers\Desktop\Cisco Live 2010\Supplied Artwork\Vendor Art &amp; Guidebook\Logos\CL11 Theme Logo\CL11 Theme Logo\PNG RGB Transparent\CL11_Theme_G2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73913" y="546100"/>
            <a:ext cx="18208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0874" y="2819400"/>
            <a:ext cx="8112125" cy="1022350"/>
          </a:xfrm>
        </p:spPr>
        <p:txBody>
          <a:bodyPr/>
          <a:lstStyle>
            <a:lvl1pPr>
              <a:defRPr sz="4000" b="0">
                <a:solidFill>
                  <a:schemeClr val="tx1">
                    <a:lumMod val="75000"/>
                    <a:lumOff val="2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6604374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12700" y="-2055813"/>
            <a:ext cx="9847263" cy="19378613"/>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grpSp>
      <p:sp>
        <p:nvSpPr>
          <p:cNvPr id="14" name="Rectangle 5"/>
          <p:cNvSpPr>
            <a:spLocks noChangeArrowheads="1"/>
          </p:cNvSpPr>
          <p:nvPr userDrawn="1"/>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chemeClr val="bg2"/>
                </a:solidFill>
                <a:latin typeface="+mj-lt"/>
                <a:cs typeface="+mn-cs"/>
              </a:rPr>
              <a:t>Cisco Confidential</a:t>
            </a:r>
          </a:p>
        </p:txBody>
      </p:sp>
      <p:sp>
        <p:nvSpPr>
          <p:cNvPr id="15" name="Rectangle 4"/>
          <p:cNvSpPr>
            <a:spLocks noChangeArrowheads="1"/>
          </p:cNvSpPr>
          <p:nvPr userDrawn="1"/>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600" dirty="0">
                <a:solidFill>
                  <a:srgbClr val="FFFFFF"/>
                </a:solidFill>
                <a:latin typeface="+mj-lt"/>
                <a:cs typeface="+mn-cs"/>
              </a:rPr>
              <a:t>© 2010 Cisco and/or its affiliates. All rights reserved.</a:t>
            </a:r>
          </a:p>
        </p:txBody>
      </p:sp>
      <p:sp>
        <p:nvSpPr>
          <p:cNvPr id="16"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4B0332B1-A7BA-41D0-B9D2-0FC9874217A2}" type="slidenum">
              <a:rPr lang="en-US" sz="600">
                <a:solidFill>
                  <a:schemeClr val="bg1"/>
                </a:solidFill>
                <a:latin typeface="+mj-lt"/>
                <a:cs typeface="+mn-cs"/>
              </a:rPr>
              <a:pPr algn="r" defTabSz="814388" fontAlgn="auto">
                <a:spcBef>
                  <a:spcPts val="0"/>
                </a:spcBef>
                <a:spcAft>
                  <a:spcPts val="0"/>
                </a:spcAft>
                <a:defRPr/>
              </a:pPr>
              <a:t>‹#›</a:t>
            </a:fld>
            <a:endParaRPr lang="en-US" sz="600" dirty="0">
              <a:solidFill>
                <a:schemeClr val="bg1"/>
              </a:solidFill>
              <a:latin typeface="+mj-lt"/>
              <a:cs typeface="+mn-cs"/>
            </a:endParaRPr>
          </a:p>
        </p:txBody>
      </p:sp>
      <p:grpSp>
        <p:nvGrpSpPr>
          <p:cNvPr id="17" name="Group 38"/>
          <p:cNvGrpSpPr/>
          <p:nvPr userDrawn="1"/>
        </p:nvGrpSpPr>
        <p:grpSpPr>
          <a:xfrm>
            <a:off x="341314" y="311151"/>
            <a:ext cx="829170" cy="438358"/>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latin typeface="+mj-lt"/>
                <a:cs typeface="+mn-cs"/>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1518600530"/>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93750"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9951"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9"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1152837051"/>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37612072"/>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rgbClr val="C0C0C0"/>
                </a:solidFill>
                <a:latin typeface="+mj-lt"/>
                <a:cs typeface="+mn-cs"/>
              </a:rPr>
              <a:t>Cisco Confidential</a:t>
            </a:r>
          </a:p>
        </p:txBody>
      </p:sp>
      <p:sp>
        <p:nvSpPr>
          <p:cNvPr id="3" name="Rectangle 2"/>
          <p:cNvSpPr>
            <a:spLocks noChangeArrowheads="1"/>
          </p:cNvSpPr>
          <p:nvPr userDrawn="1"/>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600" dirty="0">
                <a:solidFill>
                  <a:srgbClr val="C0C0C0"/>
                </a:solidFill>
                <a:latin typeface="+mj-lt"/>
                <a:cs typeface="+mn-cs"/>
              </a:rPr>
              <a:t>© 2010 Cisco and/or its affiliates. All rights reserved.</a:t>
            </a:r>
          </a:p>
        </p:txBody>
      </p:sp>
      <p:sp>
        <p:nvSpPr>
          <p:cNvPr id="4"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9C62EF0B-C9F2-48D5-B13B-5E531AD2E4FF}" type="slidenum">
              <a:rPr lang="en-US" sz="600">
                <a:solidFill>
                  <a:srgbClr val="C0C0C0"/>
                </a:solidFill>
                <a:latin typeface="+mj-lt"/>
                <a:cs typeface="+mn-cs"/>
              </a:rPr>
              <a:pPr algn="r" defTabSz="814388" fontAlgn="auto">
                <a:spcBef>
                  <a:spcPts val="0"/>
                </a:spcBef>
                <a:spcAft>
                  <a:spcPts val="0"/>
                </a:spcAft>
                <a:defRPr/>
              </a:pPr>
              <a:t>‹#›</a:t>
            </a:fld>
            <a:endParaRPr lang="en-US" sz="600" dirty="0">
              <a:solidFill>
                <a:srgbClr val="C0C0C0"/>
              </a:solidFill>
              <a:latin typeface="+mj-lt"/>
              <a:cs typeface="+mn-cs"/>
            </a:endParaRPr>
          </a:p>
        </p:txBody>
      </p:sp>
    </p:spTree>
    <p:extLst>
      <p:ext uri="{BB962C8B-B14F-4D97-AF65-F5344CB8AC3E}">
        <p14:creationId xmlns:p14="http://schemas.microsoft.com/office/powerpoint/2010/main" val="431018892"/>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arge Photo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8763" y="1142999"/>
            <a:ext cx="8631237" cy="5455921"/>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39" name="Title 1"/>
          <p:cNvSpPr>
            <a:spLocks noGrp="1"/>
          </p:cNvSpPr>
          <p:nvPr>
            <p:ph type="title"/>
          </p:nvPr>
        </p:nvSpPr>
        <p:spPr>
          <a:xfrm>
            <a:off x="793751" y="304800"/>
            <a:ext cx="7435849" cy="838200"/>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834495736"/>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ef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454400" y="1600200"/>
            <a:ext cx="4775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Picture Placeholder 43"/>
          <p:cNvSpPr>
            <a:spLocks noGrp="1"/>
          </p:cNvSpPr>
          <p:nvPr>
            <p:ph type="pic" sz="quarter" idx="11"/>
          </p:nvPr>
        </p:nvSpPr>
        <p:spPr>
          <a:xfrm>
            <a:off x="0" y="1143000"/>
            <a:ext cx="3048000" cy="5715000"/>
          </a:xfrm>
        </p:spPr>
        <p:txBody>
          <a:bodyPr rtlCol="0" anchor="ctr" anchorCtr="1">
            <a:normAutofit/>
          </a:bodyPr>
          <a:lstStyle>
            <a:lvl1pPr>
              <a:buNone/>
              <a:defRPr baseline="0"/>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3816394328"/>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Middle Third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0" y="1143000"/>
            <a:ext cx="3048000" cy="5718174"/>
          </a:xfrm>
        </p:spPr>
        <p:txBody>
          <a:bodyPr rtlCol="0" anchor="ctr">
            <a:normAutofit/>
          </a:bodyPr>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39" name="Title 1"/>
          <p:cNvSpPr>
            <a:spLocks noGrp="1"/>
          </p:cNvSpPr>
          <p:nvPr>
            <p:ph type="title"/>
          </p:nvPr>
        </p:nvSpPr>
        <p:spPr>
          <a:xfrm>
            <a:off x="793751" y="304800"/>
            <a:ext cx="7435849" cy="838200"/>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047033061"/>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ight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93751" y="1600200"/>
            <a:ext cx="4540249"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1" y="1186542"/>
            <a:ext cx="45402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44" name="Picture Placeholder 43"/>
          <p:cNvSpPr>
            <a:spLocks noGrp="1"/>
          </p:cNvSpPr>
          <p:nvPr>
            <p:ph type="pic" sz="quarter" idx="11"/>
          </p:nvPr>
        </p:nvSpPr>
        <p:spPr>
          <a:xfrm>
            <a:off x="6096000" y="1143000"/>
            <a:ext cx="3048000" cy="5715000"/>
          </a:xfrm>
        </p:spPr>
        <p:txBody>
          <a:bodyPr rtlCol="0" anchor="ctr" anchorCtr="1">
            <a:normAutofit/>
          </a:bodyPr>
          <a:lstStyle>
            <a:lvl1pPr>
              <a:buNone/>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2825659929"/>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op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93751" y="3512457"/>
            <a:ext cx="7464878" cy="27359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Picture Placeholder 43"/>
          <p:cNvSpPr>
            <a:spLocks noGrp="1"/>
          </p:cNvSpPr>
          <p:nvPr>
            <p:ph type="pic" sz="quarter" idx="11"/>
          </p:nvPr>
        </p:nvSpPr>
        <p:spPr>
          <a:xfrm>
            <a:off x="0" y="1143000"/>
            <a:ext cx="9144000" cy="1905000"/>
          </a:xfrm>
        </p:spPr>
        <p:txBody>
          <a:bodyPr rtlCol="0" anchor="ctr" anchorCtr="1">
            <a:normAutofit/>
          </a:bodyPr>
          <a:lstStyle>
            <a:lvl1pPr>
              <a:buNone/>
              <a:defRPr baseline="0"/>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3086212961"/>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orizontal Middle Third Photo">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smtClean="0"/>
              <a:t>Click to edit Master title style</a:t>
            </a:r>
            <a:endParaRPr lang="en-US" dirty="0"/>
          </a:p>
        </p:txBody>
      </p:sp>
      <p:sp>
        <p:nvSpPr>
          <p:cNvPr id="44" name="Picture Placeholder 43"/>
          <p:cNvSpPr>
            <a:spLocks noGrp="1"/>
          </p:cNvSpPr>
          <p:nvPr>
            <p:ph type="pic" sz="quarter" idx="11"/>
          </p:nvPr>
        </p:nvSpPr>
        <p:spPr>
          <a:xfrm>
            <a:off x="0" y="3044371"/>
            <a:ext cx="9144000" cy="1905000"/>
          </a:xfrm>
        </p:spPr>
        <p:txBody>
          <a:bodyPr rtlCol="0" anchor="ctr" anchorCtr="1">
            <a:normAutofit/>
          </a:bodyPr>
          <a:lstStyle>
            <a:lvl1pPr>
              <a:buNone/>
              <a:defRPr baseline="0"/>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206924584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cstate="print"/>
          <a:srcRect/>
          <a:stretch>
            <a:fillRect/>
          </a:stretch>
        </p:blipFill>
        <p:spPr bwMode="auto">
          <a:xfrm>
            <a:off x="333375" y="3101975"/>
            <a:ext cx="8477250" cy="3438525"/>
          </a:xfrm>
          <a:prstGeom prst="rect">
            <a:avLst/>
          </a:prstGeom>
          <a:noFill/>
          <a:ln w="9525">
            <a:noFill/>
            <a:miter lim="800000"/>
            <a:headEnd/>
            <a:tailEnd/>
          </a:ln>
        </p:spPr>
      </p:pic>
      <p:sp>
        <p:nvSpPr>
          <p:cNvPr id="4" name="Rectangle 3"/>
          <p:cNvSpPr/>
          <p:nvPr userDrawn="1"/>
        </p:nvSpPr>
        <p:spPr>
          <a:xfrm>
            <a:off x="217488" y="3021013"/>
            <a:ext cx="8694737" cy="3357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5"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j-lt"/>
              <a:cs typeface="+mn-cs"/>
            </a:endParaRPr>
          </a:p>
        </p:txBody>
      </p:sp>
      <p:sp>
        <p:nvSpPr>
          <p:cNvPr id="6"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j-lt"/>
              <a:cs typeface="+mn-cs"/>
            </a:endParaRPr>
          </a:p>
        </p:txBody>
      </p:sp>
      <p:sp>
        <p:nvSpPr>
          <p:cNvPr id="7" name="Rectangle 5"/>
          <p:cNvSpPr>
            <a:spLocks noChangeArrowheads="1"/>
          </p:cNvSpPr>
          <p:nvPr userDrawn="1"/>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rgbClr val="C0C0C0"/>
                </a:solidFill>
                <a:latin typeface="+mj-lt"/>
                <a:cs typeface="+mn-cs"/>
              </a:rPr>
              <a:t>Cisco Confidential</a:t>
            </a:r>
          </a:p>
        </p:txBody>
      </p:sp>
      <p:sp>
        <p:nvSpPr>
          <p:cNvPr id="8" name="Rectangle 4"/>
          <p:cNvSpPr>
            <a:spLocks noChangeArrowheads="1"/>
          </p:cNvSpPr>
          <p:nvPr userDrawn="1"/>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600" dirty="0">
                <a:solidFill>
                  <a:srgbClr val="C0C0C0"/>
                </a:solidFill>
                <a:latin typeface="+mj-lt"/>
                <a:cs typeface="+mn-cs"/>
              </a:rPr>
              <a:t>© 2010 Cisco and/or its affiliates. All rights reserved.</a:t>
            </a:r>
          </a:p>
        </p:txBody>
      </p:sp>
      <p:sp>
        <p:nvSpPr>
          <p:cNvPr id="9"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562B75F3-ED58-4134-88EF-0ABCE71D9075}" type="slidenum">
              <a:rPr lang="en-US" sz="600">
                <a:solidFill>
                  <a:srgbClr val="C0C0C0"/>
                </a:solidFill>
                <a:latin typeface="+mj-lt"/>
                <a:cs typeface="+mn-cs"/>
              </a:rPr>
              <a:pPr algn="r" defTabSz="814388" fontAlgn="auto">
                <a:spcBef>
                  <a:spcPts val="0"/>
                </a:spcBef>
                <a:spcAft>
                  <a:spcPts val="0"/>
                </a:spcAft>
                <a:defRPr/>
              </a:pPr>
              <a:t>‹#›</a:t>
            </a:fld>
            <a:endParaRPr lang="en-US" sz="600" dirty="0">
              <a:solidFill>
                <a:srgbClr val="C0C0C0"/>
              </a:solidFill>
              <a:latin typeface="+mj-lt"/>
              <a:cs typeface="+mn-cs"/>
            </a:endParaRPr>
          </a:p>
        </p:txBody>
      </p:sp>
      <p:pic>
        <p:nvPicPr>
          <p:cNvPr id="10" name="Picture 18" descr="bottom bar.jpg"/>
          <p:cNvPicPr>
            <a:picLocks noChangeAspect="1"/>
          </p:cNvPicPr>
          <p:nvPr userDrawn="1"/>
        </p:nvPicPr>
        <p:blipFill>
          <a:blip r:embed="rId3" cstate="print"/>
          <a:srcRect/>
          <a:stretch>
            <a:fillRect/>
          </a:stretch>
        </p:blipFill>
        <p:spPr bwMode="auto">
          <a:xfrm>
            <a:off x="333375" y="6378575"/>
            <a:ext cx="8477250" cy="161925"/>
          </a:xfrm>
          <a:prstGeom prst="rect">
            <a:avLst/>
          </a:prstGeom>
          <a:noFill/>
          <a:ln w="9525">
            <a:noFill/>
            <a:miter lim="800000"/>
            <a:headEnd/>
            <a:tailEnd/>
          </a:ln>
        </p:spPr>
      </p:pic>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ttom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smtClean="0"/>
              <a:t>Click to edit Master title style</a:t>
            </a:r>
            <a:endParaRPr lang="en-US" dirty="0"/>
          </a:p>
        </p:txBody>
      </p:sp>
      <p:sp>
        <p:nvSpPr>
          <p:cNvPr id="44" name="Picture Placeholder 43"/>
          <p:cNvSpPr>
            <a:spLocks noGrp="1"/>
          </p:cNvSpPr>
          <p:nvPr>
            <p:ph type="pic" sz="quarter" idx="11"/>
          </p:nvPr>
        </p:nvSpPr>
        <p:spPr>
          <a:xfrm>
            <a:off x="0" y="4953000"/>
            <a:ext cx="9144000" cy="1905000"/>
          </a:xfrm>
        </p:spPr>
        <p:txBody>
          <a:bodyPr rtlCol="0" anchor="ctr" anchorCtr="1">
            <a:normAutofit/>
          </a:bodyPr>
          <a:lstStyle>
            <a:lvl1pPr>
              <a:buNone/>
              <a:defRPr baseline="0"/>
            </a:lvl1pPr>
          </a:lstStyle>
          <a:p>
            <a:pPr lvl="0"/>
            <a:r>
              <a:rPr lang="en-US" noProof="0" smtClean="0"/>
              <a:t>Drag picture to placeholder or click icon to add</a:t>
            </a:r>
            <a:endParaRPr lang="en-US" noProof="0" dirty="0"/>
          </a:p>
        </p:txBody>
      </p:sp>
      <p:sp>
        <p:nvSpPr>
          <p:cNvPr id="43" name="Content Placeholder 2"/>
          <p:cNvSpPr>
            <a:spLocks noGrp="1"/>
          </p:cNvSpPr>
          <p:nvPr>
            <p:ph idx="12"/>
          </p:nvPr>
        </p:nvSpPr>
        <p:spPr>
          <a:xfrm>
            <a:off x="793751" y="1600201"/>
            <a:ext cx="7461249" cy="2882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9617678"/>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op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93751" y="4495799"/>
            <a:ext cx="7464878" cy="1752599"/>
          </a:xfrm>
        </p:spPr>
        <p:txBody>
          <a:bodyPr/>
          <a:lstStyle/>
          <a:p>
            <a:pPr lvl="0"/>
            <a:r>
              <a:rPr lang="en-US" smtClean="0"/>
              <a:t>Click to edit Master text styles</a:t>
            </a:r>
          </a:p>
        </p:txBody>
      </p:sp>
      <p:sp>
        <p:nvSpPr>
          <p:cNvPr id="44" name="Picture Placeholder 43"/>
          <p:cNvSpPr>
            <a:spLocks noGrp="1"/>
          </p:cNvSpPr>
          <p:nvPr>
            <p:ph type="pic" sz="quarter" idx="11"/>
          </p:nvPr>
        </p:nvSpPr>
        <p:spPr>
          <a:xfrm>
            <a:off x="0" y="1143000"/>
            <a:ext cx="9144000" cy="2857500"/>
          </a:xfrm>
        </p:spPr>
        <p:txBody>
          <a:bodyPr rtlCol="0" anchor="ctr" anchorCtr="1">
            <a:normAutofit/>
          </a:bodyPr>
          <a:lstStyle>
            <a:lvl1pPr>
              <a:buNone/>
              <a:defRPr baseline="0"/>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1935423071"/>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Right Half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93751" y="1600200"/>
            <a:ext cx="3016249"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1" y="1186542"/>
            <a:ext cx="30289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44" name="Picture Placeholder 43"/>
          <p:cNvSpPr>
            <a:spLocks noGrp="1"/>
          </p:cNvSpPr>
          <p:nvPr>
            <p:ph type="pic" sz="quarter" idx="11"/>
          </p:nvPr>
        </p:nvSpPr>
        <p:spPr>
          <a:xfrm>
            <a:off x="4572000" y="1143000"/>
            <a:ext cx="4572000" cy="5715000"/>
          </a:xfrm>
        </p:spPr>
        <p:txBody>
          <a:bodyPr rtlCol="0" anchor="ctr" anchorCtr="1">
            <a:normAutofit/>
          </a:bodyPr>
          <a:lstStyle>
            <a:lvl1pPr>
              <a:buNone/>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3330561278"/>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793751" y="304800"/>
            <a:ext cx="7435849" cy="838200"/>
          </a:xfrm>
        </p:spPr>
        <p:txBody>
          <a:bodyPr/>
          <a:lstStyle>
            <a:lvl1pPr>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636591" y="1625147"/>
            <a:ext cx="7807322" cy="3803196"/>
          </a:xfrm>
        </p:spPr>
        <p:txBody>
          <a:bodyPr rtlCol="0" anchor="ctr" anchorCtr="1">
            <a:normAutofit/>
          </a:bodyPr>
          <a:lstStyle>
            <a:lvl1pPr>
              <a:buNone/>
              <a:defRPr/>
            </a:lvl1pPr>
          </a:lstStyle>
          <a:p>
            <a:pPr lvl="0"/>
            <a:r>
              <a:rPr lang="en-US" noProof="0" smtClean="0"/>
              <a:t>Click icon to add chart</a:t>
            </a:r>
            <a:endParaRPr lang="en-US" noProof="0"/>
          </a:p>
        </p:txBody>
      </p:sp>
      <p:sp>
        <p:nvSpPr>
          <p:cNvPr id="5"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176708377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798286" y="1625373"/>
            <a:ext cx="7474857" cy="4281941"/>
          </a:xfrm>
        </p:spPr>
        <p:txBody>
          <a:bodyPr rtlCol="0" anchor="ctr" anchorCtr="1">
            <a:normAutofit/>
          </a:bodyPr>
          <a:lstStyle>
            <a:lvl1pPr>
              <a:buNone/>
              <a:defRPr/>
            </a:lvl1pPr>
          </a:lstStyle>
          <a:p>
            <a:pPr lvl="0"/>
            <a:r>
              <a:rPr lang="en-US" noProof="0" smtClean="0"/>
              <a:t>Click icon to add table</a:t>
            </a:r>
            <a:endParaRPr lang="en-US" noProof="0"/>
          </a:p>
        </p:txBody>
      </p:sp>
      <p:sp>
        <p:nvSpPr>
          <p:cNvPr id="39" name="Title 1"/>
          <p:cNvSpPr>
            <a:spLocks noGrp="1"/>
          </p:cNvSpPr>
          <p:nvPr>
            <p:ph type="title"/>
          </p:nvPr>
        </p:nvSpPr>
        <p:spPr>
          <a:xfrm>
            <a:off x="793751" y="304800"/>
            <a:ext cx="7435849" cy="838200"/>
          </a:xfrm>
        </p:spPr>
        <p:txBody>
          <a:bodyPr/>
          <a:lstStyle>
            <a:lvl1pPr>
              <a:defRPr/>
            </a:lvl1pPr>
          </a:lstStyle>
          <a:p>
            <a:r>
              <a:rPr lang="en-US" smtClean="0"/>
              <a:t>Click to edit Master title style</a:t>
            </a:r>
            <a:endParaRPr lang="en-US" dirty="0"/>
          </a:p>
        </p:txBody>
      </p:sp>
      <p:sp>
        <p:nvSpPr>
          <p:cNvPr id="5" name="Text Placeholder 9"/>
          <p:cNvSpPr>
            <a:spLocks noGrp="1"/>
          </p:cNvSpPr>
          <p:nvPr>
            <p:ph type="body" sz="quarter" idx="12"/>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2817441407"/>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2" name="Freeform 17"/>
          <p:cNvSpPr>
            <a:spLocks noEditPoints="1"/>
          </p:cNvSpPr>
          <p:nvPr/>
        </p:nvSpPr>
        <p:spPr bwMode="auto">
          <a:xfrm>
            <a:off x="5337175" y="4151313"/>
            <a:ext cx="314325" cy="728662"/>
          </a:xfrm>
          <a:custGeom>
            <a:avLst/>
            <a:gdLst/>
            <a:ahLst/>
            <a:cxnLst>
              <a:cxn ang="0">
                <a:pos x="4" y="181"/>
              </a:cxn>
              <a:cxn ang="0">
                <a:pos x="4" y="187"/>
              </a:cxn>
              <a:cxn ang="0">
                <a:pos x="4" y="194"/>
              </a:cxn>
              <a:cxn ang="0">
                <a:pos x="11" y="194"/>
              </a:cxn>
              <a:cxn ang="0">
                <a:pos x="29" y="164"/>
              </a:cxn>
              <a:cxn ang="0">
                <a:pos x="29" y="159"/>
              </a:cxn>
              <a:cxn ang="0">
                <a:pos x="26" y="151"/>
              </a:cxn>
              <a:cxn ang="0">
                <a:pos x="24" y="151"/>
              </a:cxn>
              <a:cxn ang="0">
                <a:pos x="4" y="181"/>
              </a:cxn>
              <a:cxn ang="0">
                <a:pos x="28" y="89"/>
              </a:cxn>
              <a:cxn ang="0">
                <a:pos x="24" y="104"/>
              </a:cxn>
              <a:cxn ang="0">
                <a:pos x="21" y="118"/>
              </a:cxn>
              <a:cxn ang="0">
                <a:pos x="21" y="121"/>
              </a:cxn>
              <a:cxn ang="0">
                <a:pos x="26" y="130"/>
              </a:cxn>
              <a:cxn ang="0">
                <a:pos x="34" y="138"/>
              </a:cxn>
              <a:cxn ang="0">
                <a:pos x="40" y="131"/>
              </a:cxn>
              <a:cxn ang="0">
                <a:pos x="40" y="130"/>
              </a:cxn>
              <a:cxn ang="0">
                <a:pos x="47" y="95"/>
              </a:cxn>
              <a:cxn ang="0">
                <a:pos x="65" y="43"/>
              </a:cxn>
              <a:cxn ang="0">
                <a:pos x="75" y="22"/>
              </a:cxn>
              <a:cxn ang="0">
                <a:pos x="84" y="14"/>
              </a:cxn>
              <a:cxn ang="0">
                <a:pos x="84" y="8"/>
              </a:cxn>
              <a:cxn ang="0">
                <a:pos x="79" y="4"/>
              </a:cxn>
              <a:cxn ang="0">
                <a:pos x="69" y="0"/>
              </a:cxn>
              <a:cxn ang="0">
                <a:pos x="59" y="10"/>
              </a:cxn>
              <a:cxn ang="0">
                <a:pos x="28" y="89"/>
              </a:cxn>
            </a:cxnLst>
            <a:rect l="0" t="0" r="r" b="b"/>
            <a:pathLst>
              <a:path w="84" h="194">
                <a:moveTo>
                  <a:pt x="4" y="181"/>
                </a:moveTo>
                <a:cubicBezTo>
                  <a:pt x="4" y="187"/>
                  <a:pt x="4" y="187"/>
                  <a:pt x="4" y="187"/>
                </a:cubicBezTo>
                <a:cubicBezTo>
                  <a:pt x="4" y="190"/>
                  <a:pt x="0" y="191"/>
                  <a:pt x="4" y="194"/>
                </a:cubicBezTo>
                <a:cubicBezTo>
                  <a:pt x="11" y="194"/>
                  <a:pt x="11" y="194"/>
                  <a:pt x="11" y="194"/>
                </a:cubicBezTo>
                <a:cubicBezTo>
                  <a:pt x="18" y="190"/>
                  <a:pt x="20" y="184"/>
                  <a:pt x="29" y="164"/>
                </a:cubicBezTo>
                <a:cubicBezTo>
                  <a:pt x="29" y="159"/>
                  <a:pt x="29" y="159"/>
                  <a:pt x="29" y="159"/>
                </a:cubicBezTo>
                <a:cubicBezTo>
                  <a:pt x="29" y="157"/>
                  <a:pt x="32" y="155"/>
                  <a:pt x="26" y="151"/>
                </a:cubicBezTo>
                <a:cubicBezTo>
                  <a:pt x="24" y="151"/>
                  <a:pt x="24" y="151"/>
                  <a:pt x="24" y="151"/>
                </a:cubicBezTo>
                <a:cubicBezTo>
                  <a:pt x="12" y="151"/>
                  <a:pt x="9" y="157"/>
                  <a:pt x="4" y="181"/>
                </a:cubicBezTo>
                <a:moveTo>
                  <a:pt x="28" y="89"/>
                </a:moveTo>
                <a:cubicBezTo>
                  <a:pt x="26" y="96"/>
                  <a:pt x="24" y="101"/>
                  <a:pt x="24" y="104"/>
                </a:cubicBezTo>
                <a:cubicBezTo>
                  <a:pt x="22" y="107"/>
                  <a:pt x="21" y="115"/>
                  <a:pt x="21" y="118"/>
                </a:cubicBezTo>
                <a:cubicBezTo>
                  <a:pt x="21" y="121"/>
                  <a:pt x="21" y="121"/>
                  <a:pt x="21" y="121"/>
                </a:cubicBezTo>
                <a:cubicBezTo>
                  <a:pt x="26" y="130"/>
                  <a:pt x="26" y="130"/>
                  <a:pt x="26" y="130"/>
                </a:cubicBezTo>
                <a:cubicBezTo>
                  <a:pt x="29" y="134"/>
                  <a:pt x="26" y="135"/>
                  <a:pt x="34" y="138"/>
                </a:cubicBezTo>
                <a:cubicBezTo>
                  <a:pt x="36" y="138"/>
                  <a:pt x="39" y="135"/>
                  <a:pt x="40" y="131"/>
                </a:cubicBezTo>
                <a:cubicBezTo>
                  <a:pt x="40" y="130"/>
                  <a:pt x="40" y="130"/>
                  <a:pt x="40" y="130"/>
                </a:cubicBezTo>
                <a:cubicBezTo>
                  <a:pt x="40" y="119"/>
                  <a:pt x="44" y="105"/>
                  <a:pt x="47" y="95"/>
                </a:cubicBezTo>
                <a:cubicBezTo>
                  <a:pt x="47" y="91"/>
                  <a:pt x="51" y="77"/>
                  <a:pt x="65" y="43"/>
                </a:cubicBezTo>
                <a:cubicBezTo>
                  <a:pt x="65" y="40"/>
                  <a:pt x="69" y="33"/>
                  <a:pt x="75" y="22"/>
                </a:cubicBezTo>
                <a:cubicBezTo>
                  <a:pt x="81" y="13"/>
                  <a:pt x="82" y="15"/>
                  <a:pt x="84" y="14"/>
                </a:cubicBezTo>
                <a:cubicBezTo>
                  <a:pt x="84" y="8"/>
                  <a:pt x="84" y="8"/>
                  <a:pt x="84" y="8"/>
                </a:cubicBezTo>
                <a:cubicBezTo>
                  <a:pt x="79" y="4"/>
                  <a:pt x="79" y="4"/>
                  <a:pt x="79" y="4"/>
                </a:cubicBezTo>
                <a:cubicBezTo>
                  <a:pt x="69" y="0"/>
                  <a:pt x="69" y="0"/>
                  <a:pt x="69" y="0"/>
                </a:cubicBezTo>
                <a:cubicBezTo>
                  <a:pt x="65" y="0"/>
                  <a:pt x="62" y="3"/>
                  <a:pt x="59" y="10"/>
                </a:cubicBezTo>
                <a:lnTo>
                  <a:pt x="28" y="89"/>
                </a:lnTo>
                <a:close/>
              </a:path>
            </a:pathLst>
          </a:custGeom>
          <a:solidFill>
            <a:srgbClr val="F37021"/>
          </a:solidFill>
          <a:ln w="9525">
            <a:noFill/>
            <a:round/>
            <a:headEnd/>
            <a:tailEnd/>
          </a:ln>
        </p:spPr>
        <p:txBody>
          <a:bodyPr/>
          <a:lstStyle/>
          <a:p>
            <a:pPr>
              <a:defRPr/>
            </a:pPr>
            <a:endParaRPr lang="en-US">
              <a:ea typeface="+mn-ea"/>
            </a:endParaRPr>
          </a:p>
        </p:txBody>
      </p:sp>
      <p:sp>
        <p:nvSpPr>
          <p:cNvPr id="3" name="Freeform 18"/>
          <p:cNvSpPr>
            <a:spLocks/>
          </p:cNvSpPr>
          <p:nvPr/>
        </p:nvSpPr>
        <p:spPr bwMode="auto">
          <a:xfrm>
            <a:off x="4533900" y="4233863"/>
            <a:ext cx="176213" cy="646112"/>
          </a:xfrm>
          <a:custGeom>
            <a:avLst/>
            <a:gdLst/>
            <a:ahLst/>
            <a:cxnLst>
              <a:cxn ang="0">
                <a:pos x="27" y="164"/>
              </a:cxn>
              <a:cxn ang="0">
                <a:pos x="21" y="143"/>
              </a:cxn>
              <a:cxn ang="0">
                <a:pos x="27" y="85"/>
              </a:cxn>
              <a:cxn ang="0">
                <a:pos x="41" y="34"/>
              </a:cxn>
              <a:cxn ang="0">
                <a:pos x="47" y="13"/>
              </a:cxn>
              <a:cxn ang="0">
                <a:pos x="30" y="0"/>
              </a:cxn>
              <a:cxn ang="0">
                <a:pos x="29" y="0"/>
              </a:cxn>
              <a:cxn ang="0">
                <a:pos x="29" y="1"/>
              </a:cxn>
              <a:cxn ang="0">
                <a:pos x="24" y="22"/>
              </a:cxn>
              <a:cxn ang="0">
                <a:pos x="13" y="66"/>
              </a:cxn>
              <a:cxn ang="0">
                <a:pos x="1" y="144"/>
              </a:cxn>
              <a:cxn ang="0">
                <a:pos x="8" y="159"/>
              </a:cxn>
              <a:cxn ang="0">
                <a:pos x="29" y="172"/>
              </a:cxn>
              <a:cxn ang="0">
                <a:pos x="27" y="164"/>
              </a:cxn>
            </a:cxnLst>
            <a:rect l="0" t="0" r="r" b="b"/>
            <a:pathLst>
              <a:path w="47" h="172">
                <a:moveTo>
                  <a:pt x="27" y="164"/>
                </a:moveTo>
                <a:cubicBezTo>
                  <a:pt x="24" y="164"/>
                  <a:pt x="23" y="159"/>
                  <a:pt x="21" y="143"/>
                </a:cubicBezTo>
                <a:cubicBezTo>
                  <a:pt x="23" y="114"/>
                  <a:pt x="25" y="95"/>
                  <a:pt x="27" y="85"/>
                </a:cubicBezTo>
                <a:cubicBezTo>
                  <a:pt x="36" y="41"/>
                  <a:pt x="34" y="49"/>
                  <a:pt x="41" y="34"/>
                </a:cubicBezTo>
                <a:cubicBezTo>
                  <a:pt x="47" y="19"/>
                  <a:pt x="47" y="17"/>
                  <a:pt x="47" y="13"/>
                </a:cubicBezTo>
                <a:cubicBezTo>
                  <a:pt x="47" y="8"/>
                  <a:pt x="42" y="3"/>
                  <a:pt x="30" y="0"/>
                </a:cubicBezTo>
                <a:cubicBezTo>
                  <a:pt x="29" y="0"/>
                  <a:pt x="29" y="0"/>
                  <a:pt x="29" y="0"/>
                </a:cubicBezTo>
                <a:cubicBezTo>
                  <a:pt x="29" y="1"/>
                  <a:pt x="29" y="1"/>
                  <a:pt x="29" y="1"/>
                </a:cubicBezTo>
                <a:cubicBezTo>
                  <a:pt x="24" y="22"/>
                  <a:pt x="24" y="22"/>
                  <a:pt x="24" y="22"/>
                </a:cubicBezTo>
                <a:cubicBezTo>
                  <a:pt x="15" y="58"/>
                  <a:pt x="15" y="61"/>
                  <a:pt x="13" y="66"/>
                </a:cubicBezTo>
                <a:cubicBezTo>
                  <a:pt x="0" y="122"/>
                  <a:pt x="1" y="130"/>
                  <a:pt x="1" y="144"/>
                </a:cubicBezTo>
                <a:cubicBezTo>
                  <a:pt x="2" y="149"/>
                  <a:pt x="4" y="154"/>
                  <a:pt x="8" y="159"/>
                </a:cubicBezTo>
                <a:cubicBezTo>
                  <a:pt x="17" y="168"/>
                  <a:pt x="24" y="172"/>
                  <a:pt x="29" y="172"/>
                </a:cubicBezTo>
                <a:lnTo>
                  <a:pt x="27" y="164"/>
                </a:lnTo>
                <a:close/>
              </a:path>
            </a:pathLst>
          </a:custGeom>
          <a:solidFill>
            <a:srgbClr val="F37021"/>
          </a:solidFill>
          <a:ln w="9525">
            <a:noFill/>
            <a:round/>
            <a:headEnd/>
            <a:tailEnd/>
          </a:ln>
        </p:spPr>
        <p:txBody>
          <a:bodyPr/>
          <a:lstStyle/>
          <a:p>
            <a:pPr>
              <a:defRPr/>
            </a:pPr>
            <a:endParaRPr lang="en-US">
              <a:ea typeface="+mn-ea"/>
            </a:endParaRPr>
          </a:p>
        </p:txBody>
      </p:sp>
      <p:sp>
        <p:nvSpPr>
          <p:cNvPr id="4" name="Freeform 19"/>
          <p:cNvSpPr>
            <a:spLocks noEditPoints="1"/>
          </p:cNvSpPr>
          <p:nvPr/>
        </p:nvSpPr>
        <p:spPr bwMode="auto">
          <a:xfrm>
            <a:off x="4668838" y="4360863"/>
            <a:ext cx="180975" cy="522287"/>
          </a:xfrm>
          <a:custGeom>
            <a:avLst/>
            <a:gdLst/>
            <a:ahLst/>
            <a:cxnLst>
              <a:cxn ang="0">
                <a:pos x="24" y="130"/>
              </a:cxn>
              <a:cxn ang="0">
                <a:pos x="23" y="127"/>
              </a:cxn>
              <a:cxn ang="0">
                <a:pos x="23" y="98"/>
              </a:cxn>
              <a:cxn ang="0">
                <a:pos x="22" y="95"/>
              </a:cxn>
              <a:cxn ang="0">
                <a:pos x="23" y="86"/>
              </a:cxn>
              <a:cxn ang="0">
                <a:pos x="28" y="70"/>
              </a:cxn>
              <a:cxn ang="0">
                <a:pos x="38" y="44"/>
              </a:cxn>
              <a:cxn ang="0">
                <a:pos x="19" y="31"/>
              </a:cxn>
              <a:cxn ang="0">
                <a:pos x="10" y="52"/>
              </a:cxn>
              <a:cxn ang="0">
                <a:pos x="2" y="116"/>
              </a:cxn>
              <a:cxn ang="0">
                <a:pos x="5" y="129"/>
              </a:cxn>
              <a:cxn ang="0">
                <a:pos x="25" y="138"/>
              </a:cxn>
              <a:cxn ang="0">
                <a:pos x="24" y="130"/>
              </a:cxn>
              <a:cxn ang="0">
                <a:pos x="36" y="0"/>
              </a:cxn>
              <a:cxn ang="0">
                <a:pos x="30" y="22"/>
              </a:cxn>
              <a:cxn ang="0">
                <a:pos x="33" y="22"/>
              </a:cxn>
              <a:cxn ang="0">
                <a:pos x="48" y="9"/>
              </a:cxn>
              <a:cxn ang="0">
                <a:pos x="48" y="7"/>
              </a:cxn>
              <a:cxn ang="0">
                <a:pos x="36" y="0"/>
              </a:cxn>
            </a:cxnLst>
            <a:rect l="0" t="0" r="r" b="b"/>
            <a:pathLst>
              <a:path w="48" h="139">
                <a:moveTo>
                  <a:pt x="24" y="130"/>
                </a:moveTo>
                <a:cubicBezTo>
                  <a:pt x="23" y="127"/>
                  <a:pt x="23" y="127"/>
                  <a:pt x="23" y="127"/>
                </a:cubicBezTo>
                <a:cubicBezTo>
                  <a:pt x="22" y="112"/>
                  <a:pt x="22" y="102"/>
                  <a:pt x="23" y="98"/>
                </a:cubicBezTo>
                <a:cubicBezTo>
                  <a:pt x="22" y="95"/>
                  <a:pt x="22" y="95"/>
                  <a:pt x="22" y="95"/>
                </a:cubicBezTo>
                <a:cubicBezTo>
                  <a:pt x="22" y="89"/>
                  <a:pt x="22" y="86"/>
                  <a:pt x="23" y="86"/>
                </a:cubicBezTo>
                <a:cubicBezTo>
                  <a:pt x="25" y="76"/>
                  <a:pt x="26" y="71"/>
                  <a:pt x="28" y="70"/>
                </a:cubicBezTo>
                <a:cubicBezTo>
                  <a:pt x="28" y="63"/>
                  <a:pt x="32" y="55"/>
                  <a:pt x="38" y="44"/>
                </a:cubicBezTo>
                <a:cubicBezTo>
                  <a:pt x="38" y="41"/>
                  <a:pt x="31" y="37"/>
                  <a:pt x="19" y="31"/>
                </a:cubicBezTo>
                <a:cubicBezTo>
                  <a:pt x="15" y="32"/>
                  <a:pt x="12" y="38"/>
                  <a:pt x="10" y="52"/>
                </a:cubicBezTo>
                <a:cubicBezTo>
                  <a:pt x="3" y="82"/>
                  <a:pt x="0" y="104"/>
                  <a:pt x="2" y="116"/>
                </a:cubicBezTo>
                <a:cubicBezTo>
                  <a:pt x="3" y="125"/>
                  <a:pt x="4" y="130"/>
                  <a:pt x="5" y="129"/>
                </a:cubicBezTo>
                <a:cubicBezTo>
                  <a:pt x="11" y="136"/>
                  <a:pt x="18" y="139"/>
                  <a:pt x="25" y="138"/>
                </a:cubicBezTo>
                <a:lnTo>
                  <a:pt x="24" y="130"/>
                </a:lnTo>
                <a:close/>
                <a:moveTo>
                  <a:pt x="36" y="0"/>
                </a:moveTo>
                <a:cubicBezTo>
                  <a:pt x="34" y="0"/>
                  <a:pt x="32" y="7"/>
                  <a:pt x="30" y="22"/>
                </a:cubicBezTo>
                <a:cubicBezTo>
                  <a:pt x="33" y="22"/>
                  <a:pt x="33" y="22"/>
                  <a:pt x="33" y="22"/>
                </a:cubicBezTo>
                <a:cubicBezTo>
                  <a:pt x="37" y="22"/>
                  <a:pt x="42" y="17"/>
                  <a:pt x="48" y="9"/>
                </a:cubicBezTo>
                <a:cubicBezTo>
                  <a:pt x="48" y="7"/>
                  <a:pt x="48" y="7"/>
                  <a:pt x="48" y="7"/>
                </a:cubicBezTo>
                <a:cubicBezTo>
                  <a:pt x="47" y="5"/>
                  <a:pt x="44" y="2"/>
                  <a:pt x="36" y="0"/>
                </a:cubicBezTo>
                <a:close/>
              </a:path>
            </a:pathLst>
          </a:custGeom>
          <a:solidFill>
            <a:srgbClr val="F37021"/>
          </a:solidFill>
          <a:ln w="9525">
            <a:noFill/>
            <a:round/>
            <a:headEnd/>
            <a:tailEnd/>
          </a:ln>
        </p:spPr>
        <p:txBody>
          <a:bodyPr/>
          <a:lstStyle/>
          <a:p>
            <a:pPr>
              <a:defRPr/>
            </a:pPr>
            <a:endParaRPr lang="en-US">
              <a:ea typeface="+mn-ea"/>
            </a:endParaRPr>
          </a:p>
        </p:txBody>
      </p:sp>
      <p:sp>
        <p:nvSpPr>
          <p:cNvPr id="5" name="Freeform 20"/>
          <p:cNvSpPr>
            <a:spLocks/>
          </p:cNvSpPr>
          <p:nvPr/>
        </p:nvSpPr>
        <p:spPr bwMode="auto">
          <a:xfrm>
            <a:off x="4841875" y="4421188"/>
            <a:ext cx="368300" cy="458787"/>
          </a:xfrm>
          <a:custGeom>
            <a:avLst/>
            <a:gdLst/>
            <a:ahLst/>
            <a:cxnLst>
              <a:cxn ang="0">
                <a:pos x="93" y="18"/>
              </a:cxn>
              <a:cxn ang="0">
                <a:pos x="98" y="10"/>
              </a:cxn>
              <a:cxn ang="0">
                <a:pos x="85" y="0"/>
              </a:cxn>
              <a:cxn ang="0">
                <a:pos x="73" y="11"/>
              </a:cxn>
              <a:cxn ang="0">
                <a:pos x="58" y="43"/>
              </a:cxn>
              <a:cxn ang="0">
                <a:pos x="37" y="84"/>
              </a:cxn>
              <a:cxn ang="0">
                <a:pos x="33" y="92"/>
              </a:cxn>
              <a:cxn ang="0">
                <a:pos x="32" y="92"/>
              </a:cxn>
              <a:cxn ang="0">
                <a:pos x="31" y="61"/>
              </a:cxn>
              <a:cxn ang="0">
                <a:pos x="32" y="53"/>
              </a:cxn>
              <a:cxn ang="0">
                <a:pos x="31" y="44"/>
              </a:cxn>
              <a:cxn ang="0">
                <a:pos x="31" y="42"/>
              </a:cxn>
              <a:cxn ang="0">
                <a:pos x="30" y="38"/>
              </a:cxn>
              <a:cxn ang="0">
                <a:pos x="31" y="36"/>
              </a:cxn>
              <a:cxn ang="0">
                <a:pos x="31" y="35"/>
              </a:cxn>
              <a:cxn ang="0">
                <a:pos x="5" y="23"/>
              </a:cxn>
              <a:cxn ang="0">
                <a:pos x="0" y="26"/>
              </a:cxn>
              <a:cxn ang="0">
                <a:pos x="0" y="28"/>
              </a:cxn>
              <a:cxn ang="0">
                <a:pos x="8" y="97"/>
              </a:cxn>
              <a:cxn ang="0">
                <a:pos x="14" y="115"/>
              </a:cxn>
              <a:cxn ang="0">
                <a:pos x="29" y="122"/>
              </a:cxn>
              <a:cxn ang="0">
                <a:pos x="32" y="122"/>
              </a:cxn>
              <a:cxn ang="0">
                <a:pos x="33" y="121"/>
              </a:cxn>
              <a:cxn ang="0">
                <a:pos x="46" y="91"/>
              </a:cxn>
              <a:cxn ang="0">
                <a:pos x="64" y="58"/>
              </a:cxn>
              <a:cxn ang="0">
                <a:pos x="70" y="46"/>
              </a:cxn>
              <a:cxn ang="0">
                <a:pos x="71" y="46"/>
              </a:cxn>
              <a:cxn ang="0">
                <a:pos x="93" y="18"/>
              </a:cxn>
            </a:cxnLst>
            <a:rect l="0" t="0" r="r" b="b"/>
            <a:pathLst>
              <a:path w="98" h="122">
                <a:moveTo>
                  <a:pt x="93" y="18"/>
                </a:moveTo>
                <a:cubicBezTo>
                  <a:pt x="97" y="15"/>
                  <a:pt x="98" y="12"/>
                  <a:pt x="98" y="10"/>
                </a:cubicBezTo>
                <a:cubicBezTo>
                  <a:pt x="98" y="4"/>
                  <a:pt x="96" y="0"/>
                  <a:pt x="85" y="0"/>
                </a:cubicBezTo>
                <a:cubicBezTo>
                  <a:pt x="83" y="0"/>
                  <a:pt x="79" y="3"/>
                  <a:pt x="73" y="11"/>
                </a:cubicBezTo>
                <a:cubicBezTo>
                  <a:pt x="69" y="27"/>
                  <a:pt x="64" y="37"/>
                  <a:pt x="58" y="43"/>
                </a:cubicBezTo>
                <a:cubicBezTo>
                  <a:pt x="49" y="64"/>
                  <a:pt x="42" y="77"/>
                  <a:pt x="37" y="84"/>
                </a:cubicBezTo>
                <a:cubicBezTo>
                  <a:pt x="36" y="89"/>
                  <a:pt x="34" y="92"/>
                  <a:pt x="33" y="92"/>
                </a:cubicBezTo>
                <a:cubicBezTo>
                  <a:pt x="32" y="92"/>
                  <a:pt x="32" y="92"/>
                  <a:pt x="32" y="92"/>
                </a:cubicBezTo>
                <a:cubicBezTo>
                  <a:pt x="31" y="61"/>
                  <a:pt x="31" y="61"/>
                  <a:pt x="31" y="61"/>
                </a:cubicBezTo>
                <a:cubicBezTo>
                  <a:pt x="32" y="53"/>
                  <a:pt x="32" y="53"/>
                  <a:pt x="32" y="53"/>
                </a:cubicBezTo>
                <a:cubicBezTo>
                  <a:pt x="31" y="44"/>
                  <a:pt x="31" y="44"/>
                  <a:pt x="31" y="44"/>
                </a:cubicBezTo>
                <a:cubicBezTo>
                  <a:pt x="31" y="42"/>
                  <a:pt x="31" y="42"/>
                  <a:pt x="31" y="42"/>
                </a:cubicBezTo>
                <a:cubicBezTo>
                  <a:pt x="30" y="38"/>
                  <a:pt x="30" y="38"/>
                  <a:pt x="30" y="38"/>
                </a:cubicBezTo>
                <a:cubicBezTo>
                  <a:pt x="31" y="36"/>
                  <a:pt x="31" y="36"/>
                  <a:pt x="31" y="36"/>
                </a:cubicBezTo>
                <a:cubicBezTo>
                  <a:pt x="31" y="35"/>
                  <a:pt x="31" y="35"/>
                  <a:pt x="31" y="35"/>
                </a:cubicBezTo>
                <a:cubicBezTo>
                  <a:pt x="31" y="30"/>
                  <a:pt x="22" y="26"/>
                  <a:pt x="5" y="23"/>
                </a:cubicBezTo>
                <a:cubicBezTo>
                  <a:pt x="2" y="24"/>
                  <a:pt x="1" y="25"/>
                  <a:pt x="0" y="26"/>
                </a:cubicBezTo>
                <a:cubicBezTo>
                  <a:pt x="0" y="28"/>
                  <a:pt x="0" y="28"/>
                  <a:pt x="0" y="28"/>
                </a:cubicBezTo>
                <a:cubicBezTo>
                  <a:pt x="3" y="28"/>
                  <a:pt x="6" y="51"/>
                  <a:pt x="8" y="97"/>
                </a:cubicBezTo>
                <a:cubicBezTo>
                  <a:pt x="8" y="106"/>
                  <a:pt x="10" y="112"/>
                  <a:pt x="14" y="115"/>
                </a:cubicBezTo>
                <a:cubicBezTo>
                  <a:pt x="18" y="119"/>
                  <a:pt x="23" y="122"/>
                  <a:pt x="29" y="122"/>
                </a:cubicBezTo>
                <a:cubicBezTo>
                  <a:pt x="32" y="122"/>
                  <a:pt x="32" y="122"/>
                  <a:pt x="32" y="122"/>
                </a:cubicBezTo>
                <a:cubicBezTo>
                  <a:pt x="33" y="121"/>
                  <a:pt x="33" y="121"/>
                  <a:pt x="33" y="121"/>
                </a:cubicBezTo>
                <a:cubicBezTo>
                  <a:pt x="46" y="91"/>
                  <a:pt x="46" y="91"/>
                  <a:pt x="46" y="91"/>
                </a:cubicBezTo>
                <a:cubicBezTo>
                  <a:pt x="56" y="71"/>
                  <a:pt x="61" y="60"/>
                  <a:pt x="64" y="58"/>
                </a:cubicBezTo>
                <a:cubicBezTo>
                  <a:pt x="67" y="51"/>
                  <a:pt x="69" y="47"/>
                  <a:pt x="70" y="46"/>
                </a:cubicBezTo>
                <a:cubicBezTo>
                  <a:pt x="71" y="46"/>
                  <a:pt x="71" y="46"/>
                  <a:pt x="71" y="46"/>
                </a:cubicBezTo>
                <a:lnTo>
                  <a:pt x="93" y="18"/>
                </a:lnTo>
                <a:close/>
              </a:path>
            </a:pathLst>
          </a:custGeom>
          <a:solidFill>
            <a:srgbClr val="F37021"/>
          </a:solidFill>
          <a:ln w="9525">
            <a:noFill/>
            <a:round/>
            <a:headEnd/>
            <a:tailEnd/>
          </a:ln>
        </p:spPr>
        <p:txBody>
          <a:bodyPr/>
          <a:lstStyle/>
          <a:p>
            <a:pPr>
              <a:defRPr/>
            </a:pPr>
            <a:endParaRPr lang="en-US">
              <a:ea typeface="+mn-ea"/>
            </a:endParaRPr>
          </a:p>
        </p:txBody>
      </p:sp>
      <p:sp>
        <p:nvSpPr>
          <p:cNvPr id="6" name="Freeform 21"/>
          <p:cNvSpPr>
            <a:spLocks noEditPoints="1"/>
          </p:cNvSpPr>
          <p:nvPr/>
        </p:nvSpPr>
        <p:spPr bwMode="auto">
          <a:xfrm>
            <a:off x="5119688" y="4451350"/>
            <a:ext cx="261937" cy="428625"/>
          </a:xfrm>
          <a:custGeom>
            <a:avLst/>
            <a:gdLst/>
            <a:ahLst/>
            <a:cxnLst>
              <a:cxn ang="0">
                <a:pos x="40" y="38"/>
              </a:cxn>
              <a:cxn ang="0">
                <a:pos x="58" y="21"/>
              </a:cxn>
              <a:cxn ang="0">
                <a:pos x="58" y="21"/>
              </a:cxn>
              <a:cxn ang="0">
                <a:pos x="59" y="22"/>
              </a:cxn>
              <a:cxn ang="0">
                <a:pos x="43" y="40"/>
              </a:cxn>
              <a:cxn ang="0">
                <a:pos x="40" y="39"/>
              </a:cxn>
              <a:cxn ang="0">
                <a:pos x="40" y="38"/>
              </a:cxn>
              <a:cxn ang="0">
                <a:pos x="44" y="1"/>
              </a:cxn>
              <a:cxn ang="0">
                <a:pos x="36" y="6"/>
              </a:cxn>
              <a:cxn ang="0">
                <a:pos x="22" y="25"/>
              </a:cxn>
              <a:cxn ang="0">
                <a:pos x="21" y="26"/>
              </a:cxn>
              <a:cxn ang="0">
                <a:pos x="13" y="40"/>
              </a:cxn>
              <a:cxn ang="0">
                <a:pos x="0" y="87"/>
              </a:cxn>
              <a:cxn ang="0">
                <a:pos x="0" y="89"/>
              </a:cxn>
              <a:cxn ang="0">
                <a:pos x="7" y="102"/>
              </a:cxn>
              <a:cxn ang="0">
                <a:pos x="24" y="114"/>
              </a:cxn>
              <a:cxn ang="0">
                <a:pos x="32" y="111"/>
              </a:cxn>
              <a:cxn ang="0">
                <a:pos x="39" y="104"/>
              </a:cxn>
              <a:cxn ang="0">
                <a:pos x="54" y="79"/>
              </a:cxn>
              <a:cxn ang="0">
                <a:pos x="54" y="79"/>
              </a:cxn>
              <a:cxn ang="0">
                <a:pos x="52" y="78"/>
              </a:cxn>
              <a:cxn ang="0">
                <a:pos x="50" y="79"/>
              </a:cxn>
              <a:cxn ang="0">
                <a:pos x="24" y="104"/>
              </a:cxn>
              <a:cxn ang="0">
                <a:pos x="20" y="101"/>
              </a:cxn>
              <a:cxn ang="0">
                <a:pos x="36" y="45"/>
              </a:cxn>
              <a:cxn ang="0">
                <a:pos x="44" y="46"/>
              </a:cxn>
              <a:cxn ang="0">
                <a:pos x="57" y="41"/>
              </a:cxn>
              <a:cxn ang="0">
                <a:pos x="70" y="25"/>
              </a:cxn>
              <a:cxn ang="0">
                <a:pos x="70" y="17"/>
              </a:cxn>
              <a:cxn ang="0">
                <a:pos x="48" y="0"/>
              </a:cxn>
              <a:cxn ang="0">
                <a:pos x="44" y="1"/>
              </a:cxn>
            </a:cxnLst>
            <a:rect l="0" t="0" r="r" b="b"/>
            <a:pathLst>
              <a:path w="70" h="114">
                <a:moveTo>
                  <a:pt x="40" y="38"/>
                </a:moveTo>
                <a:cubicBezTo>
                  <a:pt x="49" y="27"/>
                  <a:pt x="54" y="21"/>
                  <a:pt x="58" y="21"/>
                </a:cubicBezTo>
                <a:cubicBezTo>
                  <a:pt x="58" y="21"/>
                  <a:pt x="58" y="21"/>
                  <a:pt x="58" y="21"/>
                </a:cubicBezTo>
                <a:cubicBezTo>
                  <a:pt x="59" y="22"/>
                  <a:pt x="59" y="22"/>
                  <a:pt x="59" y="22"/>
                </a:cubicBezTo>
                <a:cubicBezTo>
                  <a:pt x="53" y="34"/>
                  <a:pt x="48" y="40"/>
                  <a:pt x="43" y="40"/>
                </a:cubicBezTo>
                <a:cubicBezTo>
                  <a:pt x="40" y="39"/>
                  <a:pt x="40" y="39"/>
                  <a:pt x="40" y="39"/>
                </a:cubicBezTo>
                <a:lnTo>
                  <a:pt x="40" y="38"/>
                </a:lnTo>
                <a:close/>
                <a:moveTo>
                  <a:pt x="44" y="1"/>
                </a:moveTo>
                <a:cubicBezTo>
                  <a:pt x="36" y="6"/>
                  <a:pt x="36" y="6"/>
                  <a:pt x="36" y="6"/>
                </a:cubicBezTo>
                <a:cubicBezTo>
                  <a:pt x="30" y="12"/>
                  <a:pt x="25" y="19"/>
                  <a:pt x="22" y="25"/>
                </a:cubicBezTo>
                <a:cubicBezTo>
                  <a:pt x="21" y="26"/>
                  <a:pt x="21" y="26"/>
                  <a:pt x="21" y="26"/>
                </a:cubicBezTo>
                <a:cubicBezTo>
                  <a:pt x="13" y="40"/>
                  <a:pt x="13" y="40"/>
                  <a:pt x="13" y="40"/>
                </a:cubicBezTo>
                <a:cubicBezTo>
                  <a:pt x="5" y="61"/>
                  <a:pt x="0" y="77"/>
                  <a:pt x="0" y="87"/>
                </a:cubicBezTo>
                <a:cubicBezTo>
                  <a:pt x="0" y="89"/>
                  <a:pt x="0" y="89"/>
                  <a:pt x="0" y="89"/>
                </a:cubicBezTo>
                <a:cubicBezTo>
                  <a:pt x="0" y="93"/>
                  <a:pt x="2" y="97"/>
                  <a:pt x="7" y="102"/>
                </a:cubicBezTo>
                <a:cubicBezTo>
                  <a:pt x="12" y="110"/>
                  <a:pt x="17" y="114"/>
                  <a:pt x="24" y="114"/>
                </a:cubicBezTo>
                <a:cubicBezTo>
                  <a:pt x="29" y="113"/>
                  <a:pt x="32" y="112"/>
                  <a:pt x="32" y="111"/>
                </a:cubicBezTo>
                <a:cubicBezTo>
                  <a:pt x="36" y="107"/>
                  <a:pt x="39" y="105"/>
                  <a:pt x="39" y="104"/>
                </a:cubicBezTo>
                <a:cubicBezTo>
                  <a:pt x="46" y="94"/>
                  <a:pt x="51" y="86"/>
                  <a:pt x="54" y="79"/>
                </a:cubicBezTo>
                <a:cubicBezTo>
                  <a:pt x="54" y="79"/>
                  <a:pt x="54" y="79"/>
                  <a:pt x="54" y="79"/>
                </a:cubicBezTo>
                <a:cubicBezTo>
                  <a:pt x="52" y="78"/>
                  <a:pt x="52" y="78"/>
                  <a:pt x="52" y="78"/>
                </a:cubicBezTo>
                <a:cubicBezTo>
                  <a:pt x="50" y="79"/>
                  <a:pt x="50" y="79"/>
                  <a:pt x="50" y="79"/>
                </a:cubicBezTo>
                <a:cubicBezTo>
                  <a:pt x="42" y="91"/>
                  <a:pt x="33" y="99"/>
                  <a:pt x="24" y="104"/>
                </a:cubicBezTo>
                <a:cubicBezTo>
                  <a:pt x="22" y="104"/>
                  <a:pt x="21" y="103"/>
                  <a:pt x="20" y="101"/>
                </a:cubicBezTo>
                <a:cubicBezTo>
                  <a:pt x="20" y="87"/>
                  <a:pt x="25" y="69"/>
                  <a:pt x="36" y="45"/>
                </a:cubicBezTo>
                <a:cubicBezTo>
                  <a:pt x="44" y="46"/>
                  <a:pt x="44" y="46"/>
                  <a:pt x="44" y="46"/>
                </a:cubicBezTo>
                <a:cubicBezTo>
                  <a:pt x="57" y="41"/>
                  <a:pt x="57" y="41"/>
                  <a:pt x="57" y="41"/>
                </a:cubicBezTo>
                <a:cubicBezTo>
                  <a:pt x="63" y="38"/>
                  <a:pt x="67" y="32"/>
                  <a:pt x="70" y="25"/>
                </a:cubicBezTo>
                <a:cubicBezTo>
                  <a:pt x="70" y="17"/>
                  <a:pt x="70" y="17"/>
                  <a:pt x="70" y="17"/>
                </a:cubicBezTo>
                <a:cubicBezTo>
                  <a:pt x="69" y="12"/>
                  <a:pt x="62" y="6"/>
                  <a:pt x="48" y="0"/>
                </a:cubicBezTo>
                <a:lnTo>
                  <a:pt x="44" y="1"/>
                </a:lnTo>
                <a:close/>
              </a:path>
            </a:pathLst>
          </a:custGeom>
          <a:solidFill>
            <a:srgbClr val="F37021"/>
          </a:solidFill>
          <a:ln w="9525">
            <a:noFill/>
            <a:round/>
            <a:headEnd/>
            <a:tailEnd/>
          </a:ln>
        </p:spPr>
        <p:txBody>
          <a:bodyPr/>
          <a:lstStyle/>
          <a:p>
            <a:pPr>
              <a:defRPr/>
            </a:pPr>
            <a:endParaRPr lang="en-US">
              <a:ea typeface="+mn-ea"/>
            </a:endParaRPr>
          </a:p>
        </p:txBody>
      </p:sp>
      <p:sp>
        <p:nvSpPr>
          <p:cNvPr id="7" name="Freeform 22"/>
          <p:cNvSpPr>
            <a:spLocks noEditPoints="1"/>
          </p:cNvSpPr>
          <p:nvPr/>
        </p:nvSpPr>
        <p:spPr bwMode="auto">
          <a:xfrm>
            <a:off x="4271963" y="4665663"/>
            <a:ext cx="214312" cy="214312"/>
          </a:xfrm>
          <a:custGeom>
            <a:avLst/>
            <a:gdLst/>
            <a:ahLst/>
            <a:cxnLst>
              <a:cxn ang="0">
                <a:pos x="28" y="0"/>
              </a:cxn>
              <a:cxn ang="0">
                <a:pos x="0" y="28"/>
              </a:cxn>
              <a:cxn ang="0">
                <a:pos x="28" y="57"/>
              </a:cxn>
              <a:cxn ang="0">
                <a:pos x="57" y="28"/>
              </a:cxn>
              <a:cxn ang="0">
                <a:pos x="28" y="0"/>
              </a:cxn>
              <a:cxn ang="0">
                <a:pos x="28" y="46"/>
              </a:cxn>
              <a:cxn ang="0">
                <a:pos x="16" y="28"/>
              </a:cxn>
              <a:cxn ang="0">
                <a:pos x="28" y="11"/>
              </a:cxn>
              <a:cxn ang="0">
                <a:pos x="41" y="28"/>
              </a:cxn>
              <a:cxn ang="0">
                <a:pos x="28" y="46"/>
              </a:cxn>
            </a:cxnLst>
            <a:rect l="0" t="0" r="r" b="b"/>
            <a:pathLst>
              <a:path w="57" h="57">
                <a:moveTo>
                  <a:pt x="28" y="0"/>
                </a:moveTo>
                <a:cubicBezTo>
                  <a:pt x="12" y="0"/>
                  <a:pt x="0" y="11"/>
                  <a:pt x="0" y="28"/>
                </a:cubicBezTo>
                <a:cubicBezTo>
                  <a:pt x="0" y="46"/>
                  <a:pt x="12" y="57"/>
                  <a:pt x="28" y="57"/>
                </a:cubicBezTo>
                <a:cubicBezTo>
                  <a:pt x="45" y="57"/>
                  <a:pt x="57" y="46"/>
                  <a:pt x="57" y="28"/>
                </a:cubicBezTo>
                <a:cubicBezTo>
                  <a:pt x="57" y="11"/>
                  <a:pt x="45" y="0"/>
                  <a:pt x="28" y="0"/>
                </a:cubicBezTo>
                <a:close/>
                <a:moveTo>
                  <a:pt x="28" y="46"/>
                </a:moveTo>
                <a:cubicBezTo>
                  <a:pt x="20" y="46"/>
                  <a:pt x="16" y="38"/>
                  <a:pt x="16" y="28"/>
                </a:cubicBezTo>
                <a:cubicBezTo>
                  <a:pt x="16" y="21"/>
                  <a:pt x="19" y="11"/>
                  <a:pt x="28" y="11"/>
                </a:cubicBezTo>
                <a:cubicBezTo>
                  <a:pt x="37" y="11"/>
                  <a:pt x="41" y="20"/>
                  <a:pt x="41" y="28"/>
                </a:cubicBezTo>
                <a:cubicBezTo>
                  <a:pt x="41" y="37"/>
                  <a:pt x="37" y="46"/>
                  <a:pt x="28" y="46"/>
                </a:cubicBezTo>
                <a:close/>
              </a:path>
            </a:pathLst>
          </a:custGeom>
          <a:solidFill>
            <a:srgbClr val="F37021"/>
          </a:solidFill>
          <a:ln w="9525">
            <a:noFill/>
            <a:round/>
            <a:headEnd/>
            <a:tailEnd/>
          </a:ln>
        </p:spPr>
        <p:txBody>
          <a:bodyPr/>
          <a:lstStyle/>
          <a:p>
            <a:pPr>
              <a:defRPr/>
            </a:pPr>
            <a:endParaRPr lang="en-US">
              <a:ea typeface="+mn-ea"/>
            </a:endParaRPr>
          </a:p>
        </p:txBody>
      </p:sp>
      <p:sp>
        <p:nvSpPr>
          <p:cNvPr id="8" name="Freeform 23"/>
          <p:cNvSpPr>
            <a:spLocks/>
          </p:cNvSpPr>
          <p:nvPr/>
        </p:nvSpPr>
        <p:spPr bwMode="auto">
          <a:xfrm>
            <a:off x="4049713" y="4665663"/>
            <a:ext cx="206375" cy="214312"/>
          </a:xfrm>
          <a:custGeom>
            <a:avLst/>
            <a:gdLst/>
            <a:ahLst/>
            <a:cxnLst>
              <a:cxn ang="0">
                <a:pos x="40" y="36"/>
              </a:cxn>
              <a:cxn ang="0">
                <a:pos x="28" y="46"/>
              </a:cxn>
              <a:cxn ang="0">
                <a:pos x="16" y="28"/>
              </a:cxn>
              <a:cxn ang="0">
                <a:pos x="28" y="11"/>
              </a:cxn>
              <a:cxn ang="0">
                <a:pos x="39" y="20"/>
              </a:cxn>
              <a:cxn ang="0">
                <a:pos x="54" y="20"/>
              </a:cxn>
              <a:cxn ang="0">
                <a:pos x="28" y="0"/>
              </a:cxn>
              <a:cxn ang="0">
                <a:pos x="0" y="28"/>
              </a:cxn>
              <a:cxn ang="0">
                <a:pos x="28" y="57"/>
              </a:cxn>
              <a:cxn ang="0">
                <a:pos x="55" y="36"/>
              </a:cxn>
              <a:cxn ang="0">
                <a:pos x="40" y="36"/>
              </a:cxn>
            </a:cxnLst>
            <a:rect l="0" t="0" r="r" b="b"/>
            <a:pathLst>
              <a:path w="55" h="57">
                <a:moveTo>
                  <a:pt x="40" y="36"/>
                </a:moveTo>
                <a:cubicBezTo>
                  <a:pt x="39" y="41"/>
                  <a:pt x="35" y="46"/>
                  <a:pt x="28" y="46"/>
                </a:cubicBezTo>
                <a:cubicBezTo>
                  <a:pt x="20" y="46"/>
                  <a:pt x="16" y="38"/>
                  <a:pt x="16" y="28"/>
                </a:cubicBezTo>
                <a:cubicBezTo>
                  <a:pt x="16" y="21"/>
                  <a:pt x="18" y="11"/>
                  <a:pt x="28" y="11"/>
                </a:cubicBezTo>
                <a:cubicBezTo>
                  <a:pt x="34" y="11"/>
                  <a:pt x="38" y="15"/>
                  <a:pt x="39" y="20"/>
                </a:cubicBezTo>
                <a:cubicBezTo>
                  <a:pt x="54" y="20"/>
                  <a:pt x="54" y="20"/>
                  <a:pt x="54" y="20"/>
                </a:cubicBezTo>
                <a:cubicBezTo>
                  <a:pt x="54" y="12"/>
                  <a:pt x="47" y="0"/>
                  <a:pt x="28" y="0"/>
                </a:cubicBezTo>
                <a:cubicBezTo>
                  <a:pt x="11" y="0"/>
                  <a:pt x="0" y="11"/>
                  <a:pt x="0" y="28"/>
                </a:cubicBezTo>
                <a:cubicBezTo>
                  <a:pt x="0" y="46"/>
                  <a:pt x="11" y="57"/>
                  <a:pt x="28" y="57"/>
                </a:cubicBezTo>
                <a:cubicBezTo>
                  <a:pt x="48" y="57"/>
                  <a:pt x="54" y="44"/>
                  <a:pt x="55" y="36"/>
                </a:cubicBezTo>
                <a:lnTo>
                  <a:pt x="40" y="36"/>
                </a:lnTo>
                <a:close/>
              </a:path>
            </a:pathLst>
          </a:custGeom>
          <a:solidFill>
            <a:srgbClr val="F37021"/>
          </a:solidFill>
          <a:ln w="9525">
            <a:noFill/>
            <a:round/>
            <a:headEnd/>
            <a:tailEnd/>
          </a:ln>
        </p:spPr>
        <p:txBody>
          <a:bodyPr/>
          <a:lstStyle/>
          <a:p>
            <a:pPr>
              <a:defRPr/>
            </a:pPr>
            <a:endParaRPr lang="en-US">
              <a:ea typeface="+mn-ea"/>
            </a:endParaRPr>
          </a:p>
        </p:txBody>
      </p:sp>
      <p:sp>
        <p:nvSpPr>
          <p:cNvPr id="9" name="Freeform 24"/>
          <p:cNvSpPr>
            <a:spLocks/>
          </p:cNvSpPr>
          <p:nvPr/>
        </p:nvSpPr>
        <p:spPr bwMode="auto">
          <a:xfrm>
            <a:off x="3840163" y="4665663"/>
            <a:ext cx="195262" cy="214312"/>
          </a:xfrm>
          <a:custGeom>
            <a:avLst/>
            <a:gdLst/>
            <a:ahLst/>
            <a:cxnLst>
              <a:cxn ang="0">
                <a:pos x="25" y="0"/>
              </a:cxn>
              <a:cxn ang="0">
                <a:pos x="2" y="16"/>
              </a:cxn>
              <a:cxn ang="0">
                <a:pos x="17" y="32"/>
              </a:cxn>
              <a:cxn ang="0">
                <a:pos x="24" y="34"/>
              </a:cxn>
              <a:cxn ang="0">
                <a:pos x="35" y="40"/>
              </a:cxn>
              <a:cxn ang="0">
                <a:pos x="26" y="46"/>
              </a:cxn>
              <a:cxn ang="0">
                <a:pos x="15" y="38"/>
              </a:cxn>
              <a:cxn ang="0">
                <a:pos x="0" y="38"/>
              </a:cxn>
              <a:cxn ang="0">
                <a:pos x="26" y="57"/>
              </a:cxn>
              <a:cxn ang="0">
                <a:pos x="52" y="39"/>
              </a:cxn>
              <a:cxn ang="0">
                <a:pos x="34" y="23"/>
              </a:cxn>
              <a:cxn ang="0">
                <a:pos x="27" y="21"/>
              </a:cxn>
              <a:cxn ang="0">
                <a:pos x="18" y="15"/>
              </a:cxn>
              <a:cxn ang="0">
                <a:pos x="25" y="10"/>
              </a:cxn>
              <a:cxn ang="0">
                <a:pos x="35" y="17"/>
              </a:cxn>
              <a:cxn ang="0">
                <a:pos x="50" y="17"/>
              </a:cxn>
              <a:cxn ang="0">
                <a:pos x="25" y="0"/>
              </a:cxn>
            </a:cxnLst>
            <a:rect l="0" t="0" r="r" b="b"/>
            <a:pathLst>
              <a:path w="52" h="57">
                <a:moveTo>
                  <a:pt x="25" y="0"/>
                </a:moveTo>
                <a:cubicBezTo>
                  <a:pt x="8" y="0"/>
                  <a:pt x="2" y="8"/>
                  <a:pt x="2" y="16"/>
                </a:cubicBezTo>
                <a:cubicBezTo>
                  <a:pt x="2" y="27"/>
                  <a:pt x="12" y="30"/>
                  <a:pt x="17" y="32"/>
                </a:cubicBezTo>
                <a:cubicBezTo>
                  <a:pt x="19" y="32"/>
                  <a:pt x="23" y="33"/>
                  <a:pt x="24" y="34"/>
                </a:cubicBezTo>
                <a:cubicBezTo>
                  <a:pt x="30" y="35"/>
                  <a:pt x="35" y="36"/>
                  <a:pt x="35" y="40"/>
                </a:cubicBezTo>
                <a:cubicBezTo>
                  <a:pt x="35" y="44"/>
                  <a:pt x="32" y="46"/>
                  <a:pt x="26" y="46"/>
                </a:cubicBezTo>
                <a:cubicBezTo>
                  <a:pt x="20" y="46"/>
                  <a:pt x="16" y="43"/>
                  <a:pt x="15" y="38"/>
                </a:cubicBezTo>
                <a:cubicBezTo>
                  <a:pt x="0" y="38"/>
                  <a:pt x="0" y="38"/>
                  <a:pt x="0" y="38"/>
                </a:cubicBezTo>
                <a:cubicBezTo>
                  <a:pt x="1" y="43"/>
                  <a:pt x="4" y="57"/>
                  <a:pt x="26" y="57"/>
                </a:cubicBezTo>
                <a:cubicBezTo>
                  <a:pt x="46" y="57"/>
                  <a:pt x="52" y="46"/>
                  <a:pt x="52" y="39"/>
                </a:cubicBezTo>
                <a:cubicBezTo>
                  <a:pt x="52" y="32"/>
                  <a:pt x="47" y="26"/>
                  <a:pt x="34" y="23"/>
                </a:cubicBezTo>
                <a:cubicBezTo>
                  <a:pt x="33" y="23"/>
                  <a:pt x="28" y="22"/>
                  <a:pt x="27" y="21"/>
                </a:cubicBezTo>
                <a:cubicBezTo>
                  <a:pt x="20" y="20"/>
                  <a:pt x="18" y="18"/>
                  <a:pt x="18" y="15"/>
                </a:cubicBezTo>
                <a:cubicBezTo>
                  <a:pt x="18" y="12"/>
                  <a:pt x="21" y="10"/>
                  <a:pt x="25" y="10"/>
                </a:cubicBezTo>
                <a:cubicBezTo>
                  <a:pt x="34" y="10"/>
                  <a:pt x="35" y="15"/>
                  <a:pt x="35" y="17"/>
                </a:cubicBezTo>
                <a:cubicBezTo>
                  <a:pt x="50" y="17"/>
                  <a:pt x="50" y="17"/>
                  <a:pt x="50" y="17"/>
                </a:cubicBezTo>
                <a:cubicBezTo>
                  <a:pt x="50" y="11"/>
                  <a:pt x="46" y="0"/>
                  <a:pt x="25" y="0"/>
                </a:cubicBezTo>
              </a:path>
            </a:pathLst>
          </a:custGeom>
          <a:solidFill>
            <a:srgbClr val="F37021"/>
          </a:solidFill>
          <a:ln w="9525">
            <a:noFill/>
            <a:round/>
            <a:headEnd/>
            <a:tailEnd/>
          </a:ln>
        </p:spPr>
        <p:txBody>
          <a:bodyPr/>
          <a:lstStyle/>
          <a:p>
            <a:pPr>
              <a:defRPr/>
            </a:pPr>
            <a:endParaRPr lang="en-US">
              <a:ea typeface="+mn-ea"/>
            </a:endParaRPr>
          </a:p>
        </p:txBody>
      </p:sp>
      <p:grpSp>
        <p:nvGrpSpPr>
          <p:cNvPr id="10" name="Group 14"/>
          <p:cNvGrpSpPr/>
          <p:nvPr/>
        </p:nvGrpSpPr>
        <p:grpSpPr>
          <a:xfrm>
            <a:off x="3762375" y="4594225"/>
            <a:ext cx="55563" cy="277813"/>
            <a:chOff x="3771900" y="4537075"/>
            <a:chExt cx="55563" cy="277813"/>
          </a:xfrm>
          <a:solidFill>
            <a:srgbClr val="F37021"/>
          </a:solidFill>
        </p:grpSpPr>
        <p:sp>
          <p:nvSpPr>
            <p:cNvPr id="11" name="Rectangle 25"/>
            <p:cNvSpPr>
              <a:spLocks noChangeArrowheads="1"/>
            </p:cNvSpPr>
            <p:nvPr/>
          </p:nvSpPr>
          <p:spPr bwMode="auto">
            <a:xfrm>
              <a:off x="3771900" y="4611688"/>
              <a:ext cx="55563" cy="203200"/>
            </a:xfrm>
            <a:prstGeom prst="rect">
              <a:avLst/>
            </a:prstGeom>
            <a:grpFill/>
            <a:ln w="9525">
              <a:noFill/>
              <a:miter lim="800000"/>
              <a:headEnd/>
              <a:tailEnd/>
            </a:ln>
          </p:spPr>
          <p:txBody>
            <a:bodyPr/>
            <a:lstStyle/>
            <a:p>
              <a:pPr>
                <a:defRPr/>
              </a:pPr>
              <a:endParaRPr lang="en-US">
                <a:ea typeface="+mn-ea"/>
              </a:endParaRPr>
            </a:p>
          </p:txBody>
        </p:sp>
        <p:sp>
          <p:nvSpPr>
            <p:cNvPr id="12" name="Rectangle 26"/>
            <p:cNvSpPr>
              <a:spLocks noChangeArrowheads="1"/>
            </p:cNvSpPr>
            <p:nvPr/>
          </p:nvSpPr>
          <p:spPr bwMode="auto">
            <a:xfrm>
              <a:off x="3771900" y="4537075"/>
              <a:ext cx="55563" cy="49212"/>
            </a:xfrm>
            <a:prstGeom prst="rect">
              <a:avLst/>
            </a:prstGeom>
            <a:grpFill/>
            <a:ln w="9525">
              <a:noFill/>
              <a:miter lim="800000"/>
              <a:headEnd/>
              <a:tailEnd/>
            </a:ln>
          </p:spPr>
          <p:txBody>
            <a:bodyPr/>
            <a:lstStyle/>
            <a:p>
              <a:pPr>
                <a:defRPr/>
              </a:pPr>
              <a:endParaRPr lang="en-US">
                <a:ea typeface="+mn-ea"/>
              </a:endParaRPr>
            </a:p>
          </p:txBody>
        </p:sp>
      </p:grpSp>
      <p:sp>
        <p:nvSpPr>
          <p:cNvPr id="13" name="Freeform 27"/>
          <p:cNvSpPr>
            <a:spLocks/>
          </p:cNvSpPr>
          <p:nvPr/>
        </p:nvSpPr>
        <p:spPr bwMode="auto">
          <a:xfrm>
            <a:off x="3473450" y="4586288"/>
            <a:ext cx="258763" cy="293687"/>
          </a:xfrm>
          <a:custGeom>
            <a:avLst/>
            <a:gdLst/>
            <a:ahLst/>
            <a:cxnLst>
              <a:cxn ang="0">
                <a:pos x="54" y="48"/>
              </a:cxn>
              <a:cxn ang="0">
                <a:pos x="37" y="64"/>
              </a:cxn>
              <a:cxn ang="0">
                <a:pos x="16" y="39"/>
              </a:cxn>
              <a:cxn ang="0">
                <a:pos x="37" y="14"/>
              </a:cxn>
              <a:cxn ang="0">
                <a:pos x="53" y="27"/>
              </a:cxn>
              <a:cxn ang="0">
                <a:pos x="69" y="27"/>
              </a:cxn>
              <a:cxn ang="0">
                <a:pos x="37" y="0"/>
              </a:cxn>
              <a:cxn ang="0">
                <a:pos x="0" y="39"/>
              </a:cxn>
              <a:cxn ang="0">
                <a:pos x="37" y="78"/>
              </a:cxn>
              <a:cxn ang="0">
                <a:pos x="69" y="48"/>
              </a:cxn>
              <a:cxn ang="0">
                <a:pos x="54" y="48"/>
              </a:cxn>
            </a:cxnLst>
            <a:rect l="0" t="0" r="r" b="b"/>
            <a:pathLst>
              <a:path w="69" h="78">
                <a:moveTo>
                  <a:pt x="54" y="48"/>
                </a:moveTo>
                <a:cubicBezTo>
                  <a:pt x="53" y="53"/>
                  <a:pt x="49" y="64"/>
                  <a:pt x="37" y="64"/>
                </a:cubicBezTo>
                <a:cubicBezTo>
                  <a:pt x="25" y="64"/>
                  <a:pt x="16" y="56"/>
                  <a:pt x="16" y="39"/>
                </a:cubicBezTo>
                <a:cubicBezTo>
                  <a:pt x="16" y="24"/>
                  <a:pt x="24" y="14"/>
                  <a:pt x="37" y="14"/>
                </a:cubicBezTo>
                <a:cubicBezTo>
                  <a:pt x="47" y="14"/>
                  <a:pt x="52" y="22"/>
                  <a:pt x="53" y="27"/>
                </a:cubicBezTo>
                <a:cubicBezTo>
                  <a:pt x="69" y="27"/>
                  <a:pt x="69" y="27"/>
                  <a:pt x="69" y="27"/>
                </a:cubicBezTo>
                <a:cubicBezTo>
                  <a:pt x="68" y="17"/>
                  <a:pt x="60" y="0"/>
                  <a:pt x="37" y="0"/>
                </a:cubicBezTo>
                <a:cubicBezTo>
                  <a:pt x="14" y="0"/>
                  <a:pt x="0" y="17"/>
                  <a:pt x="0" y="39"/>
                </a:cubicBezTo>
                <a:cubicBezTo>
                  <a:pt x="0" y="63"/>
                  <a:pt x="15" y="78"/>
                  <a:pt x="37" y="78"/>
                </a:cubicBezTo>
                <a:cubicBezTo>
                  <a:pt x="61" y="78"/>
                  <a:pt x="69" y="58"/>
                  <a:pt x="69" y="48"/>
                </a:cubicBezTo>
                <a:lnTo>
                  <a:pt x="54" y="48"/>
                </a:lnTo>
                <a:close/>
              </a:path>
            </a:pathLst>
          </a:custGeom>
          <a:solidFill>
            <a:srgbClr val="F37021"/>
          </a:solidFill>
          <a:ln w="9525">
            <a:noFill/>
            <a:round/>
            <a:headEnd/>
            <a:tailEnd/>
          </a:ln>
        </p:spPr>
        <p:txBody>
          <a:bodyPr/>
          <a:lstStyle/>
          <a:p>
            <a:pPr>
              <a:defRPr/>
            </a:pPr>
            <a:endParaRPr lang="en-US">
              <a:ea typeface="+mn-ea"/>
            </a:endParaRPr>
          </a:p>
        </p:txBody>
      </p:sp>
    </p:spTree>
    <p:extLst>
      <p:ext uri="{BB962C8B-B14F-4D97-AF65-F5344CB8AC3E}">
        <p14:creationId xmlns:p14="http://schemas.microsoft.com/office/powerpoint/2010/main" val="36587316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par>
                                <p:cTn id="8" presetID="10" presetClass="entr" presetSubtype="0" fill="hold" nodeType="withEffect">
                                  <p:stCondLst>
                                    <p:cond delay="1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nodeType="withEffect">
                                  <p:stCondLst>
                                    <p:cond delay="2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00"/>
                                        <p:tgtEl>
                                          <p:spTgt spid="9"/>
                                        </p:tgtEl>
                                      </p:cBhvr>
                                    </p:animEffect>
                                  </p:childTnLst>
                                </p:cTn>
                              </p:par>
                              <p:par>
                                <p:cTn id="14" presetID="10" presetClass="entr" presetSubtype="0" fill="hold" nodeType="withEffect">
                                  <p:stCondLst>
                                    <p:cond delay="3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00"/>
                                        <p:tgtEl>
                                          <p:spTgt spid="8"/>
                                        </p:tgtEl>
                                      </p:cBhvr>
                                    </p:animEffect>
                                  </p:childTnLst>
                                </p:cTn>
                              </p:par>
                              <p:par>
                                <p:cTn id="17" presetID="10" presetClass="entr" presetSubtype="0" fill="hold" nodeType="withEffect">
                                  <p:stCondLst>
                                    <p:cond delay="4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00"/>
                                        <p:tgtEl>
                                          <p:spTgt spid="7"/>
                                        </p:tgtEl>
                                      </p:cBhvr>
                                    </p:animEffect>
                                  </p:childTnLst>
                                </p:cTn>
                              </p:par>
                              <p:par>
                                <p:cTn id="20" presetID="10" presetClass="entr" presetSubtype="0" fill="hold" nodeType="withEffect">
                                  <p:stCondLst>
                                    <p:cond delay="3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00"/>
                                        <p:tgtEl>
                                          <p:spTgt spid="2"/>
                                        </p:tgtEl>
                                      </p:cBhvr>
                                    </p:animEffect>
                                  </p:childTnLst>
                                </p:cTn>
                              </p:par>
                              <p:par>
                                <p:cTn id="23" presetID="10" presetClass="entr" presetSubtype="0" fill="hold" nodeType="withEffect">
                                  <p:stCondLst>
                                    <p:cond delay="3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00"/>
                                        <p:tgtEl>
                                          <p:spTgt spid="3"/>
                                        </p:tgtEl>
                                      </p:cBhvr>
                                    </p:animEffect>
                                  </p:childTnLst>
                                </p:cTn>
                              </p:par>
                              <p:par>
                                <p:cTn id="26" presetID="10" presetClass="entr" presetSubtype="0" fill="hold" nodeType="withEffect">
                                  <p:stCondLst>
                                    <p:cond delay="3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00"/>
                                        <p:tgtEl>
                                          <p:spTgt spid="4"/>
                                        </p:tgtEl>
                                      </p:cBhvr>
                                    </p:animEffect>
                                  </p:childTnLst>
                                </p:cTn>
                              </p:par>
                              <p:par>
                                <p:cTn id="29" presetID="10" presetClass="entr" presetSubtype="0" fill="hold" nodeType="withEffect">
                                  <p:stCondLst>
                                    <p:cond delay="3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00"/>
                                        <p:tgtEl>
                                          <p:spTgt spid="5"/>
                                        </p:tgtEl>
                                      </p:cBhvr>
                                    </p:animEffect>
                                  </p:childTnLst>
                                </p:cTn>
                              </p:par>
                              <p:par>
                                <p:cTn id="32" presetID="10" presetClass="entr" presetSubtype="0" fill="hold" nodeType="withEffect">
                                  <p:stCondLst>
                                    <p:cond delay="3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700"/>
                                        <p:tgtEl>
                                          <p:spTgt spid="6"/>
                                        </p:tgtEl>
                                      </p:cBhvr>
                                    </p:animEffect>
                                  </p:childTnLst>
                                </p:cTn>
                              </p:par>
                              <p:par>
                                <p:cTn id="35" presetID="42" presetClass="path" presetSubtype="0" fill="hold" nodeType="withEffect">
                                  <p:stCondLst>
                                    <p:cond delay="300"/>
                                  </p:stCondLst>
                                  <p:childTnLst>
                                    <p:animMotion origin="layout" path="M -1.94444E-6 -0.06643 L -1.94444E-6 -2.22222E-6 " pathEditMode="relative" rAng="0" ptsTypes="AA">
                                      <p:cBhvr>
                                        <p:cTn id="36" dur="700" fill="hold"/>
                                        <p:tgtEl>
                                          <p:spTgt spid="3"/>
                                        </p:tgtEl>
                                        <p:attrNameLst>
                                          <p:attrName>ppt_x</p:attrName>
                                          <p:attrName>ppt_y</p:attrName>
                                        </p:attrNameLst>
                                      </p:cBhvr>
                                      <p:rCtr x="0" y="3300"/>
                                    </p:animMotion>
                                  </p:childTnLst>
                                </p:cTn>
                              </p:par>
                              <p:par>
                                <p:cTn id="37" presetID="42" presetClass="path" presetSubtype="0" fill="hold" nodeType="withEffect">
                                  <p:stCondLst>
                                    <p:cond delay="300"/>
                                  </p:stCondLst>
                                  <p:childTnLst>
                                    <p:animMotion origin="layout" path="M -2.77778E-6 -0.06366 L -2.77778E-6 7.40741E-7 " pathEditMode="relative" rAng="0" ptsTypes="AA">
                                      <p:cBhvr>
                                        <p:cTn id="38" dur="700" fill="hold"/>
                                        <p:tgtEl>
                                          <p:spTgt spid="5"/>
                                        </p:tgtEl>
                                        <p:attrNameLst>
                                          <p:attrName>ppt_x</p:attrName>
                                          <p:attrName>ppt_y</p:attrName>
                                        </p:attrNameLst>
                                      </p:cBhvr>
                                      <p:rCtr x="0" y="3200"/>
                                    </p:animMotion>
                                  </p:childTnLst>
                                </p:cTn>
                              </p:par>
                              <p:par>
                                <p:cTn id="39" presetID="42" presetClass="path" presetSubtype="0" fill="hold" nodeType="withEffect">
                                  <p:stCondLst>
                                    <p:cond delay="300"/>
                                  </p:stCondLst>
                                  <p:childTnLst>
                                    <p:animMotion origin="layout" path="M 1.94444E-6 -0.06458 L 1.94444E-6 -7.40741E-7 " pathEditMode="relative" rAng="0" ptsTypes="AA">
                                      <p:cBhvr>
                                        <p:cTn id="40" dur="700" fill="hold"/>
                                        <p:tgtEl>
                                          <p:spTgt spid="2"/>
                                        </p:tgtEl>
                                        <p:attrNameLst>
                                          <p:attrName>ppt_x</p:attrName>
                                          <p:attrName>ppt_y</p:attrName>
                                        </p:attrNameLst>
                                      </p:cBhvr>
                                      <p:rCtr x="0" y="3200"/>
                                    </p:animMotion>
                                  </p:childTnLst>
                                </p:cTn>
                              </p:par>
                              <p:par>
                                <p:cTn id="41" presetID="64" presetClass="path" presetSubtype="0" fill="hold" nodeType="withEffect">
                                  <p:stCondLst>
                                    <p:cond delay="300"/>
                                  </p:stCondLst>
                                  <p:childTnLst>
                                    <p:animMotion origin="layout" path="M 3.88889E-6 0.07014 L 3.88889E-6 3.7037E-7 " pathEditMode="relative" rAng="0" ptsTypes="AA">
                                      <p:cBhvr>
                                        <p:cTn id="42" dur="700" fill="hold"/>
                                        <p:tgtEl>
                                          <p:spTgt spid="4"/>
                                        </p:tgtEl>
                                        <p:attrNameLst>
                                          <p:attrName>ppt_x</p:attrName>
                                          <p:attrName>ppt_y</p:attrName>
                                        </p:attrNameLst>
                                      </p:cBhvr>
                                      <p:rCtr x="0" y="-3500"/>
                                    </p:animMotion>
                                  </p:childTnLst>
                                </p:cTn>
                              </p:par>
                              <p:par>
                                <p:cTn id="43" presetID="64" presetClass="path" presetSubtype="0" fill="hold" nodeType="withEffect">
                                  <p:stCondLst>
                                    <p:cond delay="300"/>
                                  </p:stCondLst>
                                  <p:childTnLst>
                                    <p:animMotion origin="layout" path="M -1.94444E-6 0.06806 L -1.94444E-6 -4.07407E-6 " pathEditMode="relative" rAng="0" ptsTypes="AA">
                                      <p:cBhvr>
                                        <p:cTn id="44" dur="700" fill="hold"/>
                                        <p:tgtEl>
                                          <p:spTgt spid="6"/>
                                        </p:tgtEl>
                                        <p:attrNameLst>
                                          <p:attrName>ppt_x</p:attrName>
                                          <p:attrName>ppt_y</p:attrName>
                                        </p:attrNameLst>
                                      </p:cBhvr>
                                      <p:rCtr x="0" y="-3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Title and Table">
    <p:spTree>
      <p:nvGrpSpPr>
        <p:cNvPr id="1" name=""/>
        <p:cNvGrpSpPr/>
        <p:nvPr/>
      </p:nvGrpSpPr>
      <p:grpSpPr>
        <a:xfrm>
          <a:off x="0" y="0"/>
          <a:ext cx="0" cy="0"/>
          <a:chOff x="0" y="0"/>
          <a:chExt cx="0" cy="0"/>
        </a:xfrm>
      </p:grpSpPr>
      <p:sp>
        <p:nvSpPr>
          <p:cNvPr id="2" name="Rectangle 1"/>
          <p:cNvSpPr>
            <a:spLocks noChangeArrowheads="1"/>
          </p:cNvSpPr>
          <p:nvPr/>
        </p:nvSpPr>
        <p:spPr bwMode="black">
          <a:xfrm>
            <a:off x="6313488" y="3708400"/>
            <a:ext cx="115887" cy="441325"/>
          </a:xfrm>
          <a:prstGeom prst="rect">
            <a:avLst/>
          </a:prstGeom>
          <a:solidFill>
            <a:srgbClr val="F37021"/>
          </a:solidFill>
          <a:ln w="9525">
            <a:noFill/>
            <a:miter lim="800000"/>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3" name="Freeform 2"/>
          <p:cNvSpPr>
            <a:spLocks/>
          </p:cNvSpPr>
          <p:nvPr/>
        </p:nvSpPr>
        <p:spPr bwMode="black">
          <a:xfrm>
            <a:off x="6992938" y="3697288"/>
            <a:ext cx="336550" cy="466725"/>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37021"/>
          </a:solidFill>
          <a:ln w="9525">
            <a:noFill/>
            <a:round/>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4" name="Freeform 3"/>
          <p:cNvSpPr>
            <a:spLocks/>
          </p:cNvSpPr>
          <p:nvPr/>
        </p:nvSpPr>
        <p:spPr bwMode="black">
          <a:xfrm>
            <a:off x="5824538" y="3697288"/>
            <a:ext cx="338137" cy="466725"/>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37021"/>
          </a:solidFill>
          <a:ln w="9525">
            <a:noFill/>
            <a:round/>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5" name="Freeform 4"/>
          <p:cNvSpPr>
            <a:spLocks noEditPoints="1"/>
          </p:cNvSpPr>
          <p:nvPr/>
        </p:nvSpPr>
        <p:spPr bwMode="black">
          <a:xfrm>
            <a:off x="7451725" y="3697288"/>
            <a:ext cx="463550" cy="466725"/>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37021"/>
          </a:solidFill>
          <a:ln w="9525">
            <a:noFill/>
            <a:round/>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6" name="Freeform 5"/>
          <p:cNvSpPr>
            <a:spLocks/>
          </p:cNvSpPr>
          <p:nvPr/>
        </p:nvSpPr>
        <p:spPr bwMode="black">
          <a:xfrm>
            <a:off x="6580188" y="3697288"/>
            <a:ext cx="301625" cy="466725"/>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37021"/>
          </a:solidFill>
          <a:ln w="9525">
            <a:noFill/>
            <a:round/>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7" name="Freeform 6"/>
          <p:cNvSpPr>
            <a:spLocks/>
          </p:cNvSpPr>
          <p:nvPr/>
        </p:nvSpPr>
        <p:spPr bwMode="black">
          <a:xfrm>
            <a:off x="5592763" y="3082925"/>
            <a:ext cx="109537" cy="22701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37021"/>
          </a:solidFill>
          <a:ln w="9525">
            <a:noFill/>
            <a:round/>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8" name="Freeform 7"/>
          <p:cNvSpPr>
            <a:spLocks/>
          </p:cNvSpPr>
          <p:nvPr/>
        </p:nvSpPr>
        <p:spPr bwMode="black">
          <a:xfrm>
            <a:off x="5900738" y="2930525"/>
            <a:ext cx="109537"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37021"/>
          </a:solidFill>
          <a:ln w="9525">
            <a:noFill/>
            <a:round/>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9" name="Freeform 8"/>
          <p:cNvSpPr>
            <a:spLocks/>
          </p:cNvSpPr>
          <p:nvPr/>
        </p:nvSpPr>
        <p:spPr bwMode="black">
          <a:xfrm>
            <a:off x="6202363" y="2720975"/>
            <a:ext cx="111125" cy="69850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37021"/>
          </a:solidFill>
          <a:ln w="9525">
            <a:noFill/>
            <a:round/>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10" name="Freeform 9"/>
          <p:cNvSpPr>
            <a:spLocks/>
          </p:cNvSpPr>
          <p:nvPr/>
        </p:nvSpPr>
        <p:spPr bwMode="black">
          <a:xfrm>
            <a:off x="6510338" y="2930525"/>
            <a:ext cx="111125"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37021"/>
          </a:solidFill>
          <a:ln w="9525">
            <a:noFill/>
            <a:round/>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11" name="Freeform 10"/>
          <p:cNvSpPr>
            <a:spLocks/>
          </p:cNvSpPr>
          <p:nvPr/>
        </p:nvSpPr>
        <p:spPr bwMode="black">
          <a:xfrm>
            <a:off x="6811963" y="3082925"/>
            <a:ext cx="115887" cy="22701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37021"/>
          </a:solidFill>
          <a:ln w="9525">
            <a:noFill/>
            <a:round/>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12" name="Freeform 11"/>
          <p:cNvSpPr>
            <a:spLocks/>
          </p:cNvSpPr>
          <p:nvPr/>
        </p:nvSpPr>
        <p:spPr bwMode="black">
          <a:xfrm>
            <a:off x="7119938" y="2930525"/>
            <a:ext cx="11112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37021"/>
          </a:solidFill>
          <a:ln w="9525">
            <a:noFill/>
            <a:round/>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13" name="Freeform 12"/>
          <p:cNvSpPr>
            <a:spLocks/>
          </p:cNvSpPr>
          <p:nvPr/>
        </p:nvSpPr>
        <p:spPr bwMode="black">
          <a:xfrm>
            <a:off x="7427913" y="2720975"/>
            <a:ext cx="111125" cy="69850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37021"/>
          </a:solidFill>
          <a:ln w="9525">
            <a:noFill/>
            <a:round/>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14" name="Freeform 13"/>
          <p:cNvSpPr>
            <a:spLocks/>
          </p:cNvSpPr>
          <p:nvPr/>
        </p:nvSpPr>
        <p:spPr bwMode="black">
          <a:xfrm>
            <a:off x="7729538" y="2930525"/>
            <a:ext cx="11112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37021"/>
          </a:solidFill>
          <a:ln w="9525">
            <a:noFill/>
            <a:round/>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15" name="Freeform 14"/>
          <p:cNvSpPr>
            <a:spLocks/>
          </p:cNvSpPr>
          <p:nvPr/>
        </p:nvSpPr>
        <p:spPr bwMode="black">
          <a:xfrm>
            <a:off x="8037513" y="3082925"/>
            <a:ext cx="111125" cy="22701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37021"/>
          </a:solidFill>
          <a:ln w="9525">
            <a:noFill/>
            <a:round/>
            <a:headEnd/>
            <a:tailEnd/>
          </a:ln>
        </p:spPr>
        <p:txBody>
          <a:bodyPr/>
          <a:lstStyle/>
          <a:p>
            <a:pPr fontAlgn="auto">
              <a:spcBef>
                <a:spcPts val="0"/>
              </a:spcBef>
              <a:spcAft>
                <a:spcPts val="0"/>
              </a:spcAft>
              <a:defRPr/>
            </a:pPr>
            <a:endParaRPr lang="en-US" kern="0" dirty="0">
              <a:solidFill>
                <a:srgbClr val="0096D6"/>
              </a:solidFill>
              <a:latin typeface="Arial"/>
              <a:ea typeface="+mn-ea"/>
            </a:endParaRPr>
          </a:p>
        </p:txBody>
      </p:sp>
      <p:sp>
        <p:nvSpPr>
          <p:cNvPr id="16" name="TextBox 15"/>
          <p:cNvSpPr txBox="1"/>
          <p:nvPr/>
        </p:nvSpPr>
        <p:spPr>
          <a:xfrm>
            <a:off x="644525" y="3060700"/>
            <a:ext cx="2466975" cy="646113"/>
          </a:xfrm>
          <a:prstGeom prst="rect">
            <a:avLst/>
          </a:prstGeom>
          <a:noFill/>
        </p:spPr>
        <p:txBody>
          <a:bodyPr wrap="none">
            <a:spAutoFit/>
          </a:bodyPr>
          <a:lstStyle/>
          <a:p>
            <a:pPr fontAlgn="auto">
              <a:spcBef>
                <a:spcPts val="0"/>
              </a:spcBef>
              <a:spcAft>
                <a:spcPts val="0"/>
              </a:spcAft>
              <a:defRPr/>
            </a:pPr>
            <a:r>
              <a:rPr lang="en-US" sz="3600" kern="0" dirty="0">
                <a:solidFill>
                  <a:srgbClr val="F37021"/>
                </a:solidFill>
                <a:latin typeface="Arial"/>
                <a:ea typeface="+mn-ea"/>
              </a:rPr>
              <a:t>Thank you.</a:t>
            </a:r>
          </a:p>
        </p:txBody>
      </p:sp>
    </p:spTree>
    <p:extLst>
      <p:ext uri="{BB962C8B-B14F-4D97-AF65-F5344CB8AC3E}">
        <p14:creationId xmlns:p14="http://schemas.microsoft.com/office/powerpoint/2010/main" val="7260563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00"/>
                                        <p:tgtEl>
                                          <p:spTgt spid="7"/>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00"/>
                                        <p:tgtEl>
                                          <p:spTgt spid="8"/>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00"/>
                                        <p:tgtEl>
                                          <p:spTgt spid="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700"/>
                                        <p:tgtEl>
                                          <p:spTgt spid="10"/>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00"/>
                                        <p:tgtEl>
                                          <p:spTgt spid="11"/>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700"/>
                                        <p:tgtEl>
                                          <p:spTgt spid="12"/>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700"/>
                                        <p:tgtEl>
                                          <p:spTgt spid="13"/>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00"/>
                                        <p:tgtEl>
                                          <p:spTgt spid="1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
                                        </p:tgtEl>
                                        <p:attrNameLst>
                                          <p:attrName>ppt_x</p:attrName>
                                          <p:attrName>ppt_y</p:attrName>
                                        </p:attrNameLst>
                                      </p:cBhvr>
                                      <p:rCtr x="0" y="4600"/>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9"/>
                                        </p:tgtEl>
                                        <p:attrNameLst>
                                          <p:attrName>ppt_x</p:attrName>
                                          <p:attrName>ppt_y</p:attrName>
                                        </p:attrNameLst>
                                      </p:cBhvr>
                                      <p:rCtr x="0" y="5600"/>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11"/>
                                        </p:tgtEl>
                                        <p:attrNameLst>
                                          <p:attrName>ppt_x</p:attrName>
                                          <p:attrName>ppt_y</p:attrName>
                                        </p:attrNameLst>
                                      </p:cBhvr>
                                      <p:rCtr x="0" y="4600"/>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13"/>
                                        </p:tgtEl>
                                        <p:attrNameLst>
                                          <p:attrName>ppt_x</p:attrName>
                                          <p:attrName>ppt_y</p:attrName>
                                        </p:attrNameLst>
                                      </p:cBhvr>
                                      <p:rCtr x="0" y="5600"/>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15"/>
                                        </p:tgtEl>
                                        <p:attrNameLst>
                                          <p:attrName>ppt_x</p:attrName>
                                          <p:attrName>ppt_y</p:attrName>
                                        </p:attrNameLst>
                                      </p:cBhvr>
                                      <p:rCtr x="0" y="4600"/>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8"/>
                                        </p:tgtEl>
                                        <p:attrNameLst>
                                          <p:attrName>ppt_x</p:attrName>
                                          <p:attrName>ppt_y</p:attrName>
                                        </p:attrNameLst>
                                      </p:cBhvr>
                                      <p:rCtr x="0" y="-5400"/>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10"/>
                                        </p:tgtEl>
                                        <p:attrNameLst>
                                          <p:attrName>ppt_x</p:attrName>
                                          <p:attrName>ppt_y</p:attrName>
                                        </p:attrNameLst>
                                      </p:cBhvr>
                                      <p:rCtr x="0" y="-5400"/>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12"/>
                                        </p:tgtEl>
                                        <p:attrNameLst>
                                          <p:attrName>ppt_x</p:attrName>
                                          <p:attrName>ppt_y</p:attrName>
                                        </p:attrNameLst>
                                      </p:cBhvr>
                                      <p:rCtr x="0" y="-5400"/>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14"/>
                                        </p:tgtEl>
                                        <p:attrNameLst>
                                          <p:attrName>ppt_x</p:attrName>
                                          <p:attrName>ppt_y</p:attrName>
                                        </p:attrNameLst>
                                      </p:cBhvr>
                                      <p:rCtr x="0" y="-5400"/>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700"/>
                                        <p:tgtEl>
                                          <p:spTgt spid="4"/>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700"/>
                                        <p:tgtEl>
                                          <p:spTgt spid="2"/>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700"/>
                                        <p:tgtEl>
                                          <p:spTgt spid="6"/>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700"/>
                                        <p:tgtEl>
                                          <p:spTgt spid="3"/>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9_Segue Slide option 4">
    <p:spTree>
      <p:nvGrpSpPr>
        <p:cNvPr id="1" name=""/>
        <p:cNvGrpSpPr/>
        <p:nvPr/>
      </p:nvGrpSpPr>
      <p:grpSpPr>
        <a:xfrm>
          <a:off x="0" y="0"/>
          <a:ext cx="0" cy="0"/>
          <a:chOff x="0" y="0"/>
          <a:chExt cx="0" cy="0"/>
        </a:xfrm>
      </p:grpSpPr>
      <p:grpSp>
        <p:nvGrpSpPr>
          <p:cNvPr id="3" name="Group 17"/>
          <p:cNvGrpSpPr>
            <a:grpSpLocks/>
          </p:cNvGrpSpPr>
          <p:nvPr/>
        </p:nvGrpSpPr>
        <p:grpSpPr bwMode="auto">
          <a:xfrm>
            <a:off x="0" y="0"/>
            <a:ext cx="9144000" cy="6858000"/>
            <a:chOff x="0" y="0"/>
            <a:chExt cx="9144000" cy="6858000"/>
          </a:xfrm>
        </p:grpSpPr>
        <p:sp>
          <p:nvSpPr>
            <p:cNvPr id="4" name="Rectangle 3"/>
            <p:cNvSpPr/>
            <p:nvPr userDrawn="1"/>
          </p:nvSpPr>
          <p:spPr>
            <a:xfrm flipH="1">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5219700" y="3694176"/>
              <a:ext cx="3924300" cy="3163823"/>
            </a:xfrm>
            <a:prstGeom prst="rect">
              <a:avLst/>
            </a:prstGeom>
            <a:gradFill flip="none" rotWithShape="1">
              <a:gsLst>
                <a:gs pos="20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Rectangle 6"/>
          <p:cNvSpPr/>
          <p:nvPr/>
        </p:nvSpPr>
        <p:spPr>
          <a:xfrm>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21" descr="C:\Documents and Settings\alamers\Desktop\Cisco Live 2010\Supplied Artwork\Vendor Art &amp; Guidebook\Logos\CL11 Theme Logo\CL11 Theme Logo\PNG RGB Transparent\CL11_Theme_G2_RG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73913" y="546100"/>
            <a:ext cx="18208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622800"/>
            <a:ext cx="9144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219700" y="3694177"/>
            <a:ext cx="3924300" cy="3163823"/>
          </a:xfrm>
          <a:prstGeom prst="rect">
            <a:avLst/>
          </a:prstGeom>
          <a:gradFill flip="none" rotWithShape="1">
            <a:gsLst>
              <a:gs pos="45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96900" y="2672718"/>
            <a:ext cx="7772400" cy="1362075"/>
          </a:xfrm>
        </p:spPr>
        <p:txBody>
          <a:bodyPr/>
          <a:lstStyle>
            <a:lvl1pPr algn="l">
              <a:defRPr sz="4000" b="1" cap="none"/>
            </a:lvl1pPr>
          </a:lstStyle>
          <a:p>
            <a:r>
              <a:rPr lang="en-US" smtClean="0"/>
              <a:t>Click to edit Master title style</a:t>
            </a:r>
            <a:endParaRPr lang="en-US" dirty="0"/>
          </a:p>
        </p:txBody>
      </p:sp>
    </p:spTree>
    <p:extLst>
      <p:ext uri="{BB962C8B-B14F-4D97-AF65-F5344CB8AC3E}">
        <p14:creationId xmlns:p14="http://schemas.microsoft.com/office/powerpoint/2010/main" val="385402660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cstate="screen">
            <a:extLst>
              <a:ext uri="{28A0092B-C50C-407E-A947-70E740481C1C}">
                <a14:useLocalDpi xmlns:a14="http://schemas.microsoft.com/office/drawing/2010/main"/>
              </a:ext>
            </a:extLst>
          </a:blip>
          <a:srcRect l="9564" t="22044" r="1051"/>
          <a:stretch>
            <a:fillRect/>
          </a:stretch>
        </p:blipFill>
        <p:spPr bwMode="auto">
          <a:xfrm>
            <a:off x="0" y="0"/>
            <a:ext cx="914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172200" y="1993900"/>
            <a:ext cx="2971800" cy="4864100"/>
          </a:xfrm>
          <a:prstGeom prst="rect">
            <a:avLst/>
          </a:prstGeom>
          <a:gradFill flip="none" rotWithShape="1">
            <a:gsLst>
              <a:gs pos="20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16200000">
            <a:off x="3767137" y="-3767137"/>
            <a:ext cx="1609725" cy="9144000"/>
          </a:xfrm>
          <a:prstGeom prst="rect">
            <a:avLst/>
          </a:prstGeom>
          <a:gradFill flip="none" rotWithShape="1">
            <a:gsLst>
              <a:gs pos="0">
                <a:schemeClr val="bg1"/>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457200" y="1193800"/>
            <a:ext cx="8229600" cy="1588"/>
          </a:xfrm>
          <a:prstGeom prst="line">
            <a:avLst/>
          </a:prstGeom>
          <a:ln w="3175">
            <a:solidFill>
              <a:srgbClr val="BCBDBC"/>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465727"/>
            <a:ext cx="8229600" cy="4525963"/>
          </a:xfrm>
        </p:spPr>
        <p:txBody>
          <a:bodyPr/>
          <a:lstStyle>
            <a:lvl1pPr>
              <a:spcBef>
                <a:spcPts val="1200"/>
              </a:spcBef>
              <a:defRPr sz="2000"/>
            </a:lvl1pPr>
            <a:lvl2pPr>
              <a:spcBef>
                <a:spcPts val="1200"/>
              </a:spcBef>
              <a:defRPr sz="1600"/>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53030605"/>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12700" y="-2055813"/>
            <a:ext cx="9847263" cy="19378613"/>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grpSp>
      <p:sp>
        <p:nvSpPr>
          <p:cNvPr id="14" name="Rectangle 5"/>
          <p:cNvSpPr>
            <a:spLocks noChangeArrowheads="1"/>
          </p:cNvSpPr>
          <p:nvPr userDrawn="1"/>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chemeClr val="bg2"/>
                </a:solidFill>
                <a:latin typeface="+mj-lt"/>
                <a:cs typeface="+mn-cs"/>
              </a:rPr>
              <a:t>Cisco Confidential</a:t>
            </a:r>
          </a:p>
        </p:txBody>
      </p:sp>
      <p:sp>
        <p:nvSpPr>
          <p:cNvPr id="15" name="Rectangle 4"/>
          <p:cNvSpPr>
            <a:spLocks noChangeArrowheads="1"/>
          </p:cNvSpPr>
          <p:nvPr userDrawn="1"/>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600" dirty="0">
                <a:solidFill>
                  <a:srgbClr val="FFFFFF"/>
                </a:solidFill>
                <a:latin typeface="+mj-lt"/>
                <a:cs typeface="+mn-cs"/>
              </a:rPr>
              <a:t>© 2010 Cisco and/or its affiliates. All rights reserved.</a:t>
            </a:r>
          </a:p>
        </p:txBody>
      </p:sp>
      <p:sp>
        <p:nvSpPr>
          <p:cNvPr id="16"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4B0332B1-A7BA-41D0-B9D2-0FC9874217A2}" type="slidenum">
              <a:rPr lang="en-US" sz="600">
                <a:solidFill>
                  <a:schemeClr val="bg1"/>
                </a:solidFill>
                <a:latin typeface="+mj-lt"/>
                <a:cs typeface="+mn-cs"/>
              </a:rPr>
              <a:pPr algn="r" defTabSz="814388" fontAlgn="auto">
                <a:spcBef>
                  <a:spcPts val="0"/>
                </a:spcBef>
                <a:spcAft>
                  <a:spcPts val="0"/>
                </a:spcAft>
                <a:defRPr/>
              </a:pPr>
              <a:t>‹#›</a:t>
            </a:fld>
            <a:endParaRPr lang="en-US" sz="600" dirty="0">
              <a:solidFill>
                <a:schemeClr val="bg1"/>
              </a:solidFill>
              <a:latin typeface="+mj-lt"/>
              <a:cs typeface="+mn-cs"/>
            </a:endParaRPr>
          </a:p>
        </p:txBody>
      </p:sp>
      <p:grpSp>
        <p:nvGrpSpPr>
          <p:cNvPr id="17" name="Group 38"/>
          <p:cNvGrpSpPr/>
          <p:nvPr userDrawn="1"/>
        </p:nvGrpSpPr>
        <p:grpSpPr>
          <a:xfrm>
            <a:off x="341314" y="311151"/>
            <a:ext cx="829170" cy="438358"/>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latin typeface="+mj-lt"/>
                <a:cs typeface="+mn-cs"/>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cstate="print"/>
          <a:srcRect/>
          <a:stretch>
            <a:fillRect/>
          </a:stretch>
        </p:blipFill>
        <p:spPr bwMode="auto">
          <a:xfrm>
            <a:off x="333375" y="3101975"/>
            <a:ext cx="8477250" cy="3438525"/>
          </a:xfrm>
          <a:prstGeom prst="rect">
            <a:avLst/>
          </a:prstGeom>
          <a:noFill/>
          <a:ln w="9525">
            <a:noFill/>
            <a:miter lim="800000"/>
            <a:headEnd/>
            <a:tailEnd/>
          </a:ln>
        </p:spPr>
      </p:pic>
      <p:sp>
        <p:nvSpPr>
          <p:cNvPr id="4" name="Rectangle 3"/>
          <p:cNvSpPr/>
          <p:nvPr userDrawn="1"/>
        </p:nvSpPr>
        <p:spPr>
          <a:xfrm>
            <a:off x="217488" y="3021013"/>
            <a:ext cx="8694737" cy="1757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5"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j-lt"/>
              <a:cs typeface="+mn-cs"/>
            </a:endParaRPr>
          </a:p>
        </p:txBody>
      </p:sp>
      <p:sp>
        <p:nvSpPr>
          <p:cNvPr id="6"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fontAlgn="auto">
              <a:spcBef>
                <a:spcPts val="0"/>
              </a:spcBef>
              <a:spcAft>
                <a:spcPts val="0"/>
              </a:spcAft>
              <a:defRPr/>
            </a:pPr>
            <a:endParaRPr lang="en-US" dirty="0">
              <a:latin typeface="+mj-lt"/>
              <a:cs typeface="+mn-cs"/>
            </a:endParaRPr>
          </a:p>
        </p:txBody>
      </p:sp>
      <p:sp>
        <p:nvSpPr>
          <p:cNvPr id="7" name="Rectangle 5"/>
          <p:cNvSpPr>
            <a:spLocks noChangeArrowheads="1"/>
          </p:cNvSpPr>
          <p:nvPr userDrawn="1"/>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rgbClr val="C0C0C0"/>
                </a:solidFill>
                <a:latin typeface="+mj-lt"/>
                <a:cs typeface="+mn-cs"/>
              </a:rPr>
              <a:t>Cisco Confidential</a:t>
            </a:r>
          </a:p>
        </p:txBody>
      </p:sp>
      <p:sp>
        <p:nvSpPr>
          <p:cNvPr id="8" name="Rectangle 4"/>
          <p:cNvSpPr>
            <a:spLocks noChangeArrowheads="1"/>
          </p:cNvSpPr>
          <p:nvPr userDrawn="1"/>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600" dirty="0">
                <a:solidFill>
                  <a:srgbClr val="C0C0C0"/>
                </a:solidFill>
                <a:latin typeface="+mj-lt"/>
                <a:cs typeface="+mn-cs"/>
              </a:rPr>
              <a:t>© 2010 Cisco and/or its affiliates. All rights reserved.</a:t>
            </a:r>
          </a:p>
        </p:txBody>
      </p:sp>
      <p:sp>
        <p:nvSpPr>
          <p:cNvPr id="9"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0C198535-EA9F-4B48-9F59-E9AD218FF453}" type="slidenum">
              <a:rPr lang="en-US" sz="600">
                <a:solidFill>
                  <a:srgbClr val="C0C0C0"/>
                </a:solidFill>
                <a:latin typeface="+mj-lt"/>
                <a:cs typeface="+mn-cs"/>
              </a:rPr>
              <a:pPr algn="r" defTabSz="814388" fontAlgn="auto">
                <a:spcBef>
                  <a:spcPts val="0"/>
                </a:spcBef>
                <a:spcAft>
                  <a:spcPts val="0"/>
                </a:spcAft>
                <a:defRPr/>
              </a:pPr>
              <a:t>‹#›</a:t>
            </a:fld>
            <a:endParaRPr lang="en-US" sz="600" dirty="0">
              <a:solidFill>
                <a:srgbClr val="C0C0C0"/>
              </a:solidFill>
              <a:latin typeface="+mj-lt"/>
              <a:cs typeface="+mn-cs"/>
            </a:endParaRPr>
          </a:p>
        </p:txBody>
      </p:sp>
      <p:pic>
        <p:nvPicPr>
          <p:cNvPr id="10" name="Picture 18" descr="bottom bar.jpg"/>
          <p:cNvPicPr>
            <a:picLocks noChangeAspect="1"/>
          </p:cNvPicPr>
          <p:nvPr userDrawn="1"/>
        </p:nvPicPr>
        <p:blipFill>
          <a:blip r:embed="rId3" cstate="print"/>
          <a:srcRect/>
          <a:stretch>
            <a:fillRect/>
          </a:stretch>
        </p:blipFill>
        <p:spPr bwMode="auto">
          <a:xfrm>
            <a:off x="333375" y="6378575"/>
            <a:ext cx="8477250" cy="161925"/>
          </a:xfrm>
          <a:prstGeom prst="rect">
            <a:avLst/>
          </a:prstGeom>
          <a:noFill/>
          <a:ln w="9525">
            <a:noFill/>
            <a:miter lim="800000"/>
            <a:headEnd/>
            <a:tailEnd/>
          </a:ln>
        </p:spPr>
      </p:pic>
      <p:sp>
        <p:nvSpPr>
          <p:cNvPr id="2" name="Title 1"/>
          <p:cNvSpPr>
            <a:spLocks noGrp="1"/>
          </p:cNvSpPr>
          <p:nvPr>
            <p:ph type="ctrTitle"/>
          </p:nvPr>
        </p:nvSpPr>
        <p:spPr>
          <a:xfrm>
            <a:off x="221393" y="1967967"/>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grpSp>
        <p:nvGrpSpPr>
          <p:cNvPr id="3" name="Group 17"/>
          <p:cNvGrpSpPr>
            <a:grpSpLocks/>
          </p:cNvGrpSpPr>
          <p:nvPr userDrawn="1"/>
        </p:nvGrpSpPr>
        <p:grpSpPr bwMode="auto">
          <a:xfrm>
            <a:off x="0" y="0"/>
            <a:ext cx="9144000" cy="6858000"/>
            <a:chOff x="0" y="0"/>
            <a:chExt cx="9144000" cy="6858000"/>
          </a:xfrm>
        </p:grpSpPr>
        <p:sp>
          <p:nvSpPr>
            <p:cNvPr id="4" name="Rectangle 3"/>
            <p:cNvSpPr/>
            <p:nvPr userDrawn="1"/>
          </p:nvSpPr>
          <p:spPr>
            <a:xfrm flipH="1">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4"/>
            <p:cNvSpPr/>
            <p:nvPr userDrawn="1"/>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userDrawn="1"/>
          </p:nvSpPr>
          <p:spPr>
            <a:xfrm>
              <a:off x="5219700" y="3694176"/>
              <a:ext cx="3924300" cy="3163823"/>
            </a:xfrm>
            <a:prstGeom prst="rect">
              <a:avLst/>
            </a:prstGeom>
            <a:gradFill flip="none" rotWithShape="1">
              <a:gsLst>
                <a:gs pos="20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pic>
        <p:nvPicPr>
          <p:cNvPr id="7" name="Picture 2"/>
          <p:cNvPicPr>
            <a:picLocks noChangeAspect="1" noChangeArrowheads="1"/>
          </p:cNvPicPr>
          <p:nvPr userDrawn="1"/>
        </p:nvPicPr>
        <p:blipFill>
          <a:blip r:embed="rId2" cstate="print"/>
          <a:srcRect/>
          <a:stretch>
            <a:fillRect/>
          </a:stretch>
        </p:blipFill>
        <p:spPr bwMode="auto">
          <a:xfrm>
            <a:off x="-546100" y="4730750"/>
            <a:ext cx="9856788" cy="3562350"/>
          </a:xfrm>
          <a:prstGeom prst="rect">
            <a:avLst/>
          </a:prstGeom>
          <a:noFill/>
          <a:ln w="9525">
            <a:noFill/>
            <a:miter lim="800000"/>
            <a:headEnd/>
            <a:tailEnd/>
          </a:ln>
          <a:effectLst>
            <a:outerShdw dist="25401" dir="2700000" algn="tl" rotWithShape="0">
              <a:srgbClr val="808080">
                <a:alpha val="25000"/>
              </a:srgbClr>
            </a:outerShdw>
          </a:effectLst>
        </p:spPr>
      </p:pic>
      <p:sp>
        <p:nvSpPr>
          <p:cNvPr id="8" name="Rectangle 7"/>
          <p:cNvSpPr/>
          <p:nvPr userDrawn="1"/>
        </p:nvSpPr>
        <p:spPr>
          <a:xfrm>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userDrawn="1"/>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10" name="Picture 21" descr="C:\Documents and Settings\alamers\Desktop\Cisco Live 2010\Supplied Artwork\Vendor Art &amp; Guidebook\Logos\CL11 Theme Logo\CL11 Theme Logo\PNG RGB Transparent\CL11_Theme_G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173913" y="546100"/>
            <a:ext cx="18208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5219700" y="3694177"/>
            <a:ext cx="3924300" cy="3163823"/>
          </a:xfrm>
          <a:prstGeom prst="rect">
            <a:avLst/>
          </a:prstGeom>
          <a:gradFill flip="none" rotWithShape="1">
            <a:gsLst>
              <a:gs pos="45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1"/>
          <p:cNvSpPr>
            <a:spLocks noGrp="1"/>
          </p:cNvSpPr>
          <p:nvPr>
            <p:ph type="title"/>
          </p:nvPr>
        </p:nvSpPr>
        <p:spPr>
          <a:xfrm>
            <a:off x="596900" y="2672718"/>
            <a:ext cx="7772400" cy="1362075"/>
          </a:xfrm>
        </p:spPr>
        <p:txBody>
          <a:bodyPr/>
          <a:lstStyle>
            <a:lvl1pPr algn="l">
              <a:defRPr sz="4000" b="1" cap="none"/>
            </a:lvl1pPr>
          </a:lstStyle>
          <a:p>
            <a:r>
              <a:rPr lang="en-US" smtClean="0"/>
              <a:t>Click to edit Master title style</a:t>
            </a:r>
            <a:endParaRPr lang="en-US" dirty="0"/>
          </a:p>
        </p:txBody>
      </p:sp>
      <p:sp>
        <p:nvSpPr>
          <p:cNvPr id="12" name="Slide Number Placeholder 5"/>
          <p:cNvSpPr>
            <a:spLocks noGrp="1"/>
          </p:cNvSpPr>
          <p:nvPr>
            <p:ph type="sldNum" sz="quarter" idx="10"/>
          </p:nvPr>
        </p:nvSpPr>
        <p:spPr>
          <a:xfrm>
            <a:off x="8585200" y="6556375"/>
            <a:ext cx="331788" cy="276225"/>
          </a:xfrm>
          <a:prstGeom prst="rect">
            <a:avLst/>
          </a:prstGeom>
        </p:spPr>
        <p:txBody>
          <a:bodyPr/>
          <a:lstStyle>
            <a:lvl1pPr>
              <a:defRPr/>
            </a:lvl1pPr>
          </a:lstStyle>
          <a:p>
            <a:fld id="{9CE76FF0-3638-BD4F-96C0-BD1786818DE7}" type="slidenum">
              <a:rPr lang="en-US"/>
              <a:pPr/>
              <a:t>‹#›</a:t>
            </a:fld>
            <a:endParaRPr lang="en-US"/>
          </a:p>
        </p:txBody>
      </p:sp>
    </p:spTree>
    <p:extLst>
      <p:ext uri="{BB962C8B-B14F-4D97-AF65-F5344CB8AC3E}">
        <p14:creationId xmlns:p14="http://schemas.microsoft.com/office/powerpoint/2010/main" val="136170088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0694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cSld name="Closing Slide-green thank you">
    <p:spTree>
      <p:nvGrpSpPr>
        <p:cNvPr id="1" name=""/>
        <p:cNvGrpSpPr/>
        <p:nvPr/>
      </p:nvGrpSpPr>
      <p:grpSpPr>
        <a:xfrm>
          <a:off x="0" y="0"/>
          <a:ext cx="0" cy="0"/>
          <a:chOff x="0" y="0"/>
          <a:chExt cx="0" cy="0"/>
        </a:xfrm>
      </p:grpSpPr>
      <p:sp>
        <p:nvSpPr>
          <p:cNvPr id="3" name="Rectangle 2"/>
          <p:cNvSpPr>
            <a:spLocks noChangeArrowheads="1"/>
          </p:cNvSpPr>
          <p:nvPr userDrawn="1"/>
        </p:nvSpPr>
        <p:spPr bwMode="black">
          <a:xfrm>
            <a:off x="6313488" y="3708400"/>
            <a:ext cx="115887" cy="441325"/>
          </a:xfrm>
          <a:prstGeom prst="rect">
            <a:avLst/>
          </a:prstGeom>
          <a:solidFill>
            <a:schemeClr val="bg1"/>
          </a:solidFill>
          <a:ln w="9525">
            <a:noFill/>
            <a:miter lim="800000"/>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7" name="TextBox 16"/>
          <p:cNvSpPr txBox="1"/>
          <p:nvPr userDrawn="1"/>
        </p:nvSpPr>
        <p:spPr>
          <a:xfrm>
            <a:off x="644525" y="3060700"/>
            <a:ext cx="2436813" cy="646113"/>
          </a:xfrm>
          <a:prstGeom prst="rect">
            <a:avLst/>
          </a:prstGeom>
          <a:noFill/>
        </p:spPr>
        <p:txBody>
          <a:bodyPr wrap="none">
            <a:spAutoFit/>
          </a:bodyPr>
          <a:lstStyle/>
          <a:p>
            <a:pPr fontAlgn="auto">
              <a:spcBef>
                <a:spcPts val="0"/>
              </a:spcBef>
              <a:spcAft>
                <a:spcPts val="0"/>
              </a:spcAft>
              <a:defRPr/>
            </a:pPr>
            <a:r>
              <a:rPr lang="en-US" sz="3600" dirty="0">
                <a:solidFill>
                  <a:srgbClr val="FFFFFF"/>
                </a:solidFill>
                <a:latin typeface="+mj-lt"/>
                <a:cs typeface="+mn-cs"/>
              </a:rPr>
              <a:t>Thank you.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userDrawn="1"/>
        </p:nvSpPr>
        <p:spPr>
          <a:xfrm flipH="1">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9" name="Group 26"/>
          <p:cNvGrpSpPr/>
          <p:nvPr userDrawn="1"/>
        </p:nvGrpSpPr>
        <p:grpSpPr>
          <a:xfrm>
            <a:off x="5791199" y="-1525588"/>
            <a:ext cx="5792789" cy="9680576"/>
            <a:chOff x="-5778501" y="-1512888"/>
            <a:chExt cx="5792789" cy="9680576"/>
          </a:xfrm>
          <a:effectLst>
            <a:outerShdw blurRad="101600" dist="25400" dir="2700000" algn="tl" rotWithShape="0">
              <a:prstClr val="black">
                <a:alpha val="25000"/>
              </a:prstClr>
            </a:outerShdw>
          </a:effectLst>
        </p:grpSpPr>
        <p:sp>
          <p:nvSpPr>
            <p:cNvPr id="10" name="Freeform 7"/>
            <p:cNvSpPr>
              <a:spLocks/>
            </p:cNvSpPr>
            <p:nvPr/>
          </p:nvSpPr>
          <p:spPr bwMode="auto">
            <a:xfrm>
              <a:off x="-5181600" y="-1489075"/>
              <a:ext cx="5070475" cy="7370763"/>
            </a:xfrm>
            <a:custGeom>
              <a:avLst/>
              <a:gdLst/>
              <a:ahLst/>
              <a:cxnLst>
                <a:cxn ang="0">
                  <a:pos x="345" y="1516"/>
                </a:cxn>
                <a:cxn ang="0">
                  <a:pos x="29" y="1364"/>
                </a:cxn>
                <a:cxn ang="0">
                  <a:pos x="21" y="1359"/>
                </a:cxn>
                <a:cxn ang="0">
                  <a:pos x="10" y="1347"/>
                </a:cxn>
                <a:cxn ang="0">
                  <a:pos x="0" y="1310"/>
                </a:cxn>
                <a:cxn ang="0">
                  <a:pos x="46" y="1187"/>
                </a:cxn>
                <a:cxn ang="0">
                  <a:pos x="154" y="1039"/>
                </a:cxn>
                <a:cxn ang="0">
                  <a:pos x="1020" y="16"/>
                </a:cxn>
                <a:cxn ang="0">
                  <a:pos x="1040" y="1"/>
                </a:cxn>
                <a:cxn ang="0">
                  <a:pos x="1039" y="12"/>
                </a:cxn>
                <a:cxn ang="0">
                  <a:pos x="171" y="1044"/>
                </a:cxn>
                <a:cxn ang="0">
                  <a:pos x="79" y="1171"/>
                </a:cxn>
                <a:cxn ang="0">
                  <a:pos x="43" y="1270"/>
                </a:cxn>
                <a:cxn ang="0">
                  <a:pos x="52" y="1300"/>
                </a:cxn>
                <a:cxn ang="0">
                  <a:pos x="63" y="1310"/>
                </a:cxn>
                <a:cxn ang="0">
                  <a:pos x="70" y="1314"/>
                </a:cxn>
                <a:cxn ang="0">
                  <a:pos x="78" y="1317"/>
                </a:cxn>
                <a:cxn ang="0">
                  <a:pos x="389" y="1455"/>
                </a:cxn>
                <a:cxn ang="0">
                  <a:pos x="380" y="1491"/>
                </a:cxn>
                <a:cxn ang="0">
                  <a:pos x="345" y="1516"/>
                </a:cxn>
              </a:cxnLst>
              <a:rect l="0" t="0" r="r" b="b"/>
              <a:pathLst>
                <a:path w="1045" h="1519">
                  <a:moveTo>
                    <a:pt x="345" y="1516"/>
                  </a:moveTo>
                  <a:cubicBezTo>
                    <a:pt x="29" y="1364"/>
                    <a:pt x="29" y="1364"/>
                    <a:pt x="29" y="1364"/>
                  </a:cubicBezTo>
                  <a:cubicBezTo>
                    <a:pt x="26" y="1362"/>
                    <a:pt x="24" y="1361"/>
                    <a:pt x="21" y="1359"/>
                  </a:cubicBezTo>
                  <a:cubicBezTo>
                    <a:pt x="17" y="1356"/>
                    <a:pt x="13" y="1352"/>
                    <a:pt x="10" y="1347"/>
                  </a:cubicBezTo>
                  <a:cubicBezTo>
                    <a:pt x="3" y="1338"/>
                    <a:pt x="0" y="1325"/>
                    <a:pt x="0" y="1310"/>
                  </a:cubicBezTo>
                  <a:cubicBezTo>
                    <a:pt x="1" y="1280"/>
                    <a:pt x="17" y="1237"/>
                    <a:pt x="46" y="1187"/>
                  </a:cubicBezTo>
                  <a:cubicBezTo>
                    <a:pt x="72" y="1143"/>
                    <a:pt x="110" y="1092"/>
                    <a:pt x="154" y="1039"/>
                  </a:cubicBezTo>
                  <a:cubicBezTo>
                    <a:pt x="1020" y="16"/>
                    <a:pt x="1020" y="16"/>
                    <a:pt x="1020" y="16"/>
                  </a:cubicBezTo>
                  <a:cubicBezTo>
                    <a:pt x="1025" y="9"/>
                    <a:pt x="1034" y="2"/>
                    <a:pt x="1040" y="1"/>
                  </a:cubicBezTo>
                  <a:cubicBezTo>
                    <a:pt x="1045" y="0"/>
                    <a:pt x="1045" y="5"/>
                    <a:pt x="1039" y="12"/>
                  </a:cubicBezTo>
                  <a:cubicBezTo>
                    <a:pt x="171" y="1044"/>
                    <a:pt x="171" y="1044"/>
                    <a:pt x="171" y="1044"/>
                  </a:cubicBezTo>
                  <a:cubicBezTo>
                    <a:pt x="133" y="1090"/>
                    <a:pt x="101" y="1134"/>
                    <a:pt x="79" y="1171"/>
                  </a:cubicBezTo>
                  <a:cubicBezTo>
                    <a:pt x="56" y="1211"/>
                    <a:pt x="43" y="1246"/>
                    <a:pt x="43" y="1270"/>
                  </a:cubicBezTo>
                  <a:cubicBezTo>
                    <a:pt x="43" y="1282"/>
                    <a:pt x="46" y="1292"/>
                    <a:pt x="52" y="1300"/>
                  </a:cubicBezTo>
                  <a:cubicBezTo>
                    <a:pt x="55" y="1304"/>
                    <a:pt x="59" y="1307"/>
                    <a:pt x="63" y="1310"/>
                  </a:cubicBezTo>
                  <a:cubicBezTo>
                    <a:pt x="65" y="1312"/>
                    <a:pt x="67" y="1313"/>
                    <a:pt x="70" y="1314"/>
                  </a:cubicBezTo>
                  <a:cubicBezTo>
                    <a:pt x="78" y="1317"/>
                    <a:pt x="78" y="1317"/>
                    <a:pt x="78" y="1317"/>
                  </a:cubicBezTo>
                  <a:cubicBezTo>
                    <a:pt x="389" y="1455"/>
                    <a:pt x="389" y="1455"/>
                    <a:pt x="389" y="1455"/>
                  </a:cubicBezTo>
                  <a:cubicBezTo>
                    <a:pt x="397" y="1458"/>
                    <a:pt x="393" y="1474"/>
                    <a:pt x="380" y="1491"/>
                  </a:cubicBezTo>
                  <a:cubicBezTo>
                    <a:pt x="368" y="1508"/>
                    <a:pt x="352" y="1519"/>
                    <a:pt x="345" y="1516"/>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1" name="Freeform 8"/>
            <p:cNvSpPr>
              <a:spLocks noEditPoints="1"/>
            </p:cNvSpPr>
            <p:nvPr/>
          </p:nvSpPr>
          <p:spPr bwMode="auto">
            <a:xfrm>
              <a:off x="-5181600" y="4387850"/>
              <a:ext cx="4410075" cy="2663825"/>
            </a:xfrm>
            <a:custGeom>
              <a:avLst/>
              <a:gdLst/>
              <a:ahLst/>
              <a:cxnLst>
                <a:cxn ang="0">
                  <a:pos x="28" y="152"/>
                </a:cxn>
                <a:cxn ang="0">
                  <a:pos x="32" y="154"/>
                </a:cxn>
                <a:cxn ang="0">
                  <a:pos x="33" y="155"/>
                </a:cxn>
                <a:cxn ang="0">
                  <a:pos x="851" y="548"/>
                </a:cxn>
                <a:cxn ang="0">
                  <a:pos x="856" y="549"/>
                </a:cxn>
                <a:cxn ang="0">
                  <a:pos x="895" y="517"/>
                </a:cxn>
                <a:cxn ang="0">
                  <a:pos x="898" y="468"/>
                </a:cxn>
                <a:cxn ang="0">
                  <a:pos x="390" y="244"/>
                </a:cxn>
                <a:cxn ang="0">
                  <a:pos x="380" y="280"/>
                </a:cxn>
                <a:cxn ang="0">
                  <a:pos x="348" y="305"/>
                </a:cxn>
                <a:cxn ang="0">
                  <a:pos x="345" y="305"/>
                </a:cxn>
                <a:cxn ang="0">
                  <a:pos x="29" y="153"/>
                </a:cxn>
                <a:cxn ang="0">
                  <a:pos x="28" y="152"/>
                </a:cxn>
                <a:cxn ang="0">
                  <a:pos x="5" y="128"/>
                </a:cxn>
                <a:cxn ang="0">
                  <a:pos x="13" y="140"/>
                </a:cxn>
                <a:cxn ang="0">
                  <a:pos x="10" y="136"/>
                </a:cxn>
                <a:cxn ang="0">
                  <a:pos x="5" y="128"/>
                </a:cxn>
                <a:cxn ang="0">
                  <a:pos x="65" y="100"/>
                </a:cxn>
                <a:cxn ang="0">
                  <a:pos x="70" y="103"/>
                </a:cxn>
                <a:cxn ang="0">
                  <a:pos x="71" y="104"/>
                </a:cxn>
                <a:cxn ang="0">
                  <a:pos x="65" y="100"/>
                </a:cxn>
                <a:cxn ang="0">
                  <a:pos x="0" y="98"/>
                </a:cxn>
                <a:cxn ang="0">
                  <a:pos x="0" y="99"/>
                </a:cxn>
                <a:cxn ang="0">
                  <a:pos x="0" y="102"/>
                </a:cxn>
                <a:cxn ang="0">
                  <a:pos x="0" y="99"/>
                </a:cxn>
                <a:cxn ang="0">
                  <a:pos x="0" y="98"/>
                </a:cxn>
                <a:cxn ang="0">
                  <a:pos x="60" y="97"/>
                </a:cxn>
                <a:cxn ang="0">
                  <a:pos x="63" y="99"/>
                </a:cxn>
                <a:cxn ang="0">
                  <a:pos x="64" y="100"/>
                </a:cxn>
                <a:cxn ang="0">
                  <a:pos x="60" y="97"/>
                </a:cxn>
                <a:cxn ang="0">
                  <a:pos x="59" y="0"/>
                </a:cxn>
                <a:cxn ang="0">
                  <a:pos x="43" y="59"/>
                </a:cxn>
                <a:cxn ang="0">
                  <a:pos x="45" y="74"/>
                </a:cxn>
                <a:cxn ang="0">
                  <a:pos x="43" y="59"/>
                </a:cxn>
                <a:cxn ang="0">
                  <a:pos x="58" y="1"/>
                </a:cxn>
                <a:cxn ang="0">
                  <a:pos x="59" y="0"/>
                </a:cxn>
              </a:cxnLst>
              <a:rect l="0" t="0" r="r" b="b"/>
              <a:pathLst>
                <a:path w="909" h="549">
                  <a:moveTo>
                    <a:pt x="28" y="152"/>
                  </a:moveTo>
                  <a:cubicBezTo>
                    <a:pt x="30" y="153"/>
                    <a:pt x="31" y="153"/>
                    <a:pt x="32" y="154"/>
                  </a:cubicBezTo>
                  <a:cubicBezTo>
                    <a:pt x="32" y="154"/>
                    <a:pt x="33" y="154"/>
                    <a:pt x="33" y="155"/>
                  </a:cubicBezTo>
                  <a:cubicBezTo>
                    <a:pt x="851" y="548"/>
                    <a:pt x="851" y="548"/>
                    <a:pt x="851" y="548"/>
                  </a:cubicBezTo>
                  <a:cubicBezTo>
                    <a:pt x="853" y="548"/>
                    <a:pt x="854" y="549"/>
                    <a:pt x="856" y="549"/>
                  </a:cubicBezTo>
                  <a:cubicBezTo>
                    <a:pt x="868" y="549"/>
                    <a:pt x="884" y="536"/>
                    <a:pt x="895" y="517"/>
                  </a:cubicBezTo>
                  <a:cubicBezTo>
                    <a:pt x="908" y="495"/>
                    <a:pt x="909" y="473"/>
                    <a:pt x="898" y="468"/>
                  </a:cubicBezTo>
                  <a:cubicBezTo>
                    <a:pt x="390" y="244"/>
                    <a:pt x="390" y="244"/>
                    <a:pt x="390" y="244"/>
                  </a:cubicBezTo>
                  <a:cubicBezTo>
                    <a:pt x="396" y="248"/>
                    <a:pt x="392" y="264"/>
                    <a:pt x="380" y="280"/>
                  </a:cubicBezTo>
                  <a:cubicBezTo>
                    <a:pt x="370" y="295"/>
                    <a:pt x="356" y="305"/>
                    <a:pt x="348" y="305"/>
                  </a:cubicBezTo>
                  <a:cubicBezTo>
                    <a:pt x="347" y="305"/>
                    <a:pt x="346" y="305"/>
                    <a:pt x="345" y="305"/>
                  </a:cubicBezTo>
                  <a:cubicBezTo>
                    <a:pt x="29" y="153"/>
                    <a:pt x="29" y="153"/>
                    <a:pt x="29" y="153"/>
                  </a:cubicBezTo>
                  <a:cubicBezTo>
                    <a:pt x="29" y="152"/>
                    <a:pt x="29" y="152"/>
                    <a:pt x="28" y="152"/>
                  </a:cubicBezTo>
                  <a:moveTo>
                    <a:pt x="5" y="128"/>
                  </a:moveTo>
                  <a:cubicBezTo>
                    <a:pt x="7" y="132"/>
                    <a:pt x="10" y="137"/>
                    <a:pt x="13" y="140"/>
                  </a:cubicBezTo>
                  <a:cubicBezTo>
                    <a:pt x="12" y="139"/>
                    <a:pt x="11" y="138"/>
                    <a:pt x="10" y="136"/>
                  </a:cubicBezTo>
                  <a:cubicBezTo>
                    <a:pt x="8" y="134"/>
                    <a:pt x="6" y="131"/>
                    <a:pt x="5" y="128"/>
                  </a:cubicBezTo>
                  <a:moveTo>
                    <a:pt x="65" y="100"/>
                  </a:moveTo>
                  <a:cubicBezTo>
                    <a:pt x="66" y="101"/>
                    <a:pt x="68" y="102"/>
                    <a:pt x="70" y="103"/>
                  </a:cubicBezTo>
                  <a:cubicBezTo>
                    <a:pt x="71" y="104"/>
                    <a:pt x="71" y="104"/>
                    <a:pt x="71" y="104"/>
                  </a:cubicBezTo>
                  <a:cubicBezTo>
                    <a:pt x="69" y="103"/>
                    <a:pt x="67" y="102"/>
                    <a:pt x="65" y="100"/>
                  </a:cubicBezTo>
                  <a:moveTo>
                    <a:pt x="0" y="98"/>
                  </a:moveTo>
                  <a:cubicBezTo>
                    <a:pt x="0" y="98"/>
                    <a:pt x="0" y="99"/>
                    <a:pt x="0" y="99"/>
                  </a:cubicBezTo>
                  <a:cubicBezTo>
                    <a:pt x="0" y="100"/>
                    <a:pt x="0" y="101"/>
                    <a:pt x="0" y="102"/>
                  </a:cubicBezTo>
                  <a:cubicBezTo>
                    <a:pt x="0" y="101"/>
                    <a:pt x="0" y="100"/>
                    <a:pt x="0" y="99"/>
                  </a:cubicBezTo>
                  <a:cubicBezTo>
                    <a:pt x="0" y="99"/>
                    <a:pt x="0" y="99"/>
                    <a:pt x="0" y="98"/>
                  </a:cubicBezTo>
                  <a:moveTo>
                    <a:pt x="60" y="97"/>
                  </a:moveTo>
                  <a:cubicBezTo>
                    <a:pt x="61" y="98"/>
                    <a:pt x="62" y="98"/>
                    <a:pt x="63" y="99"/>
                  </a:cubicBezTo>
                  <a:cubicBezTo>
                    <a:pt x="63" y="100"/>
                    <a:pt x="64" y="100"/>
                    <a:pt x="64" y="100"/>
                  </a:cubicBezTo>
                  <a:cubicBezTo>
                    <a:pt x="63" y="99"/>
                    <a:pt x="61" y="98"/>
                    <a:pt x="60" y="97"/>
                  </a:cubicBezTo>
                  <a:moveTo>
                    <a:pt x="59" y="0"/>
                  </a:moveTo>
                  <a:cubicBezTo>
                    <a:pt x="49" y="23"/>
                    <a:pt x="43" y="43"/>
                    <a:pt x="43" y="59"/>
                  </a:cubicBezTo>
                  <a:cubicBezTo>
                    <a:pt x="43" y="64"/>
                    <a:pt x="44" y="70"/>
                    <a:pt x="45" y="74"/>
                  </a:cubicBezTo>
                  <a:cubicBezTo>
                    <a:pt x="44" y="70"/>
                    <a:pt x="43" y="64"/>
                    <a:pt x="43" y="59"/>
                  </a:cubicBezTo>
                  <a:cubicBezTo>
                    <a:pt x="43" y="43"/>
                    <a:pt x="49" y="24"/>
                    <a:pt x="58" y="1"/>
                  </a:cubicBezTo>
                  <a:cubicBezTo>
                    <a:pt x="58" y="1"/>
                    <a:pt x="59" y="0"/>
                    <a:pt x="59" y="0"/>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2" name="Freeform 9"/>
            <p:cNvSpPr>
              <a:spLocks/>
            </p:cNvSpPr>
            <p:nvPr/>
          </p:nvSpPr>
          <p:spPr bwMode="auto">
            <a:xfrm>
              <a:off x="-5181600" y="4343400"/>
              <a:ext cx="1920875" cy="1524000"/>
            </a:xfrm>
            <a:custGeom>
              <a:avLst/>
              <a:gdLst/>
              <a:ahLst/>
              <a:cxnLst>
                <a:cxn ang="0">
                  <a:pos x="57" y="0"/>
                </a:cxn>
                <a:cxn ang="0">
                  <a:pos x="47" y="4"/>
                </a:cxn>
                <a:cxn ang="0">
                  <a:pos x="20" y="36"/>
                </a:cxn>
                <a:cxn ang="0">
                  <a:pos x="0" y="107"/>
                </a:cxn>
                <a:cxn ang="0">
                  <a:pos x="0" y="108"/>
                </a:cxn>
                <a:cxn ang="0">
                  <a:pos x="0" y="111"/>
                </a:cxn>
                <a:cxn ang="0">
                  <a:pos x="5" y="137"/>
                </a:cxn>
                <a:cxn ang="0">
                  <a:pos x="10" y="145"/>
                </a:cxn>
                <a:cxn ang="0">
                  <a:pos x="13" y="149"/>
                </a:cxn>
                <a:cxn ang="0">
                  <a:pos x="15" y="152"/>
                </a:cxn>
                <a:cxn ang="0">
                  <a:pos x="23" y="158"/>
                </a:cxn>
                <a:cxn ang="0">
                  <a:pos x="28" y="161"/>
                </a:cxn>
                <a:cxn ang="0">
                  <a:pos x="29" y="162"/>
                </a:cxn>
                <a:cxn ang="0">
                  <a:pos x="345" y="314"/>
                </a:cxn>
                <a:cxn ang="0">
                  <a:pos x="348" y="314"/>
                </a:cxn>
                <a:cxn ang="0">
                  <a:pos x="380" y="289"/>
                </a:cxn>
                <a:cxn ang="0">
                  <a:pos x="390" y="253"/>
                </a:cxn>
                <a:cxn ang="0">
                  <a:pos x="74" y="114"/>
                </a:cxn>
                <a:cxn ang="0">
                  <a:pos x="71" y="113"/>
                </a:cxn>
                <a:cxn ang="0">
                  <a:pos x="70" y="112"/>
                </a:cxn>
                <a:cxn ang="0">
                  <a:pos x="65" y="109"/>
                </a:cxn>
                <a:cxn ang="0">
                  <a:pos x="65" y="109"/>
                </a:cxn>
                <a:cxn ang="0">
                  <a:pos x="64" y="109"/>
                </a:cxn>
                <a:cxn ang="0">
                  <a:pos x="63" y="108"/>
                </a:cxn>
                <a:cxn ang="0">
                  <a:pos x="60" y="106"/>
                </a:cxn>
                <a:cxn ang="0">
                  <a:pos x="57" y="104"/>
                </a:cxn>
                <a:cxn ang="0">
                  <a:pos x="45" y="83"/>
                </a:cxn>
                <a:cxn ang="0">
                  <a:pos x="43" y="68"/>
                </a:cxn>
                <a:cxn ang="0">
                  <a:pos x="59" y="9"/>
                </a:cxn>
                <a:cxn ang="0">
                  <a:pos x="57" y="0"/>
                </a:cxn>
              </a:cxnLst>
              <a:rect l="0" t="0" r="r" b="b"/>
              <a:pathLst>
                <a:path w="396" h="314">
                  <a:moveTo>
                    <a:pt x="57" y="0"/>
                  </a:moveTo>
                  <a:cubicBezTo>
                    <a:pt x="54" y="0"/>
                    <a:pt x="51" y="2"/>
                    <a:pt x="47" y="4"/>
                  </a:cubicBezTo>
                  <a:cubicBezTo>
                    <a:pt x="37" y="11"/>
                    <a:pt x="25" y="26"/>
                    <a:pt x="20" y="36"/>
                  </a:cubicBezTo>
                  <a:cubicBezTo>
                    <a:pt x="8" y="63"/>
                    <a:pt x="1" y="87"/>
                    <a:pt x="0" y="107"/>
                  </a:cubicBezTo>
                  <a:cubicBezTo>
                    <a:pt x="0" y="108"/>
                    <a:pt x="0" y="108"/>
                    <a:pt x="0" y="108"/>
                  </a:cubicBezTo>
                  <a:cubicBezTo>
                    <a:pt x="0" y="109"/>
                    <a:pt x="0" y="110"/>
                    <a:pt x="0" y="111"/>
                  </a:cubicBezTo>
                  <a:cubicBezTo>
                    <a:pt x="0" y="121"/>
                    <a:pt x="2" y="130"/>
                    <a:pt x="5" y="137"/>
                  </a:cubicBezTo>
                  <a:cubicBezTo>
                    <a:pt x="6" y="140"/>
                    <a:pt x="8" y="143"/>
                    <a:pt x="10" y="145"/>
                  </a:cubicBezTo>
                  <a:cubicBezTo>
                    <a:pt x="11" y="147"/>
                    <a:pt x="12" y="148"/>
                    <a:pt x="13" y="149"/>
                  </a:cubicBezTo>
                  <a:cubicBezTo>
                    <a:pt x="13" y="150"/>
                    <a:pt x="14" y="151"/>
                    <a:pt x="15" y="152"/>
                  </a:cubicBezTo>
                  <a:cubicBezTo>
                    <a:pt x="17" y="154"/>
                    <a:pt x="20" y="156"/>
                    <a:pt x="23" y="158"/>
                  </a:cubicBezTo>
                  <a:cubicBezTo>
                    <a:pt x="25" y="160"/>
                    <a:pt x="27" y="160"/>
                    <a:pt x="28" y="161"/>
                  </a:cubicBezTo>
                  <a:cubicBezTo>
                    <a:pt x="29" y="161"/>
                    <a:pt x="29" y="161"/>
                    <a:pt x="29" y="162"/>
                  </a:cubicBezTo>
                  <a:cubicBezTo>
                    <a:pt x="345" y="314"/>
                    <a:pt x="345" y="314"/>
                    <a:pt x="345" y="314"/>
                  </a:cubicBezTo>
                  <a:cubicBezTo>
                    <a:pt x="346" y="314"/>
                    <a:pt x="347" y="314"/>
                    <a:pt x="348" y="314"/>
                  </a:cubicBezTo>
                  <a:cubicBezTo>
                    <a:pt x="356" y="314"/>
                    <a:pt x="370" y="304"/>
                    <a:pt x="380" y="289"/>
                  </a:cubicBezTo>
                  <a:cubicBezTo>
                    <a:pt x="392" y="273"/>
                    <a:pt x="396" y="257"/>
                    <a:pt x="390" y="253"/>
                  </a:cubicBezTo>
                  <a:cubicBezTo>
                    <a:pt x="74" y="114"/>
                    <a:pt x="74" y="114"/>
                    <a:pt x="74" y="114"/>
                  </a:cubicBezTo>
                  <a:cubicBezTo>
                    <a:pt x="73" y="113"/>
                    <a:pt x="72" y="113"/>
                    <a:pt x="71" y="113"/>
                  </a:cubicBezTo>
                  <a:cubicBezTo>
                    <a:pt x="70" y="112"/>
                    <a:pt x="70" y="112"/>
                    <a:pt x="70" y="112"/>
                  </a:cubicBezTo>
                  <a:cubicBezTo>
                    <a:pt x="68" y="111"/>
                    <a:pt x="66" y="110"/>
                    <a:pt x="65" y="109"/>
                  </a:cubicBezTo>
                  <a:cubicBezTo>
                    <a:pt x="65" y="109"/>
                    <a:pt x="65" y="109"/>
                    <a:pt x="65" y="109"/>
                  </a:cubicBezTo>
                  <a:cubicBezTo>
                    <a:pt x="64" y="109"/>
                    <a:pt x="64" y="109"/>
                    <a:pt x="64" y="109"/>
                  </a:cubicBezTo>
                  <a:cubicBezTo>
                    <a:pt x="64" y="109"/>
                    <a:pt x="63" y="109"/>
                    <a:pt x="63" y="108"/>
                  </a:cubicBezTo>
                  <a:cubicBezTo>
                    <a:pt x="62" y="107"/>
                    <a:pt x="61" y="107"/>
                    <a:pt x="60" y="106"/>
                  </a:cubicBezTo>
                  <a:cubicBezTo>
                    <a:pt x="59" y="105"/>
                    <a:pt x="58" y="104"/>
                    <a:pt x="57" y="104"/>
                  </a:cubicBezTo>
                  <a:cubicBezTo>
                    <a:pt x="51" y="98"/>
                    <a:pt x="47" y="92"/>
                    <a:pt x="45" y="83"/>
                  </a:cubicBezTo>
                  <a:cubicBezTo>
                    <a:pt x="44" y="79"/>
                    <a:pt x="43" y="73"/>
                    <a:pt x="43" y="68"/>
                  </a:cubicBezTo>
                  <a:cubicBezTo>
                    <a:pt x="43" y="52"/>
                    <a:pt x="49" y="32"/>
                    <a:pt x="59" y="9"/>
                  </a:cubicBezTo>
                  <a:cubicBezTo>
                    <a:pt x="61" y="3"/>
                    <a:pt x="60" y="0"/>
                    <a:pt x="57" y="0"/>
                  </a:cubicBezTo>
                </a:path>
              </a:pathLst>
            </a:custGeom>
            <a:solidFill>
              <a:srgbClr val="F15F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4" name="Freeform 10"/>
            <p:cNvSpPr>
              <a:spLocks/>
            </p:cNvSpPr>
            <p:nvPr/>
          </p:nvSpPr>
          <p:spPr bwMode="auto">
            <a:xfrm>
              <a:off x="-4905375" y="-1512888"/>
              <a:ext cx="4919663" cy="6089650"/>
            </a:xfrm>
            <a:custGeom>
              <a:avLst/>
              <a:gdLst/>
              <a:ahLst/>
              <a:cxnLst>
                <a:cxn ang="0">
                  <a:pos x="2" y="1253"/>
                </a:cxn>
                <a:cxn ang="0">
                  <a:pos x="1" y="1248"/>
                </a:cxn>
                <a:cxn ang="0">
                  <a:pos x="25" y="1185"/>
                </a:cxn>
                <a:cxn ang="0">
                  <a:pos x="75" y="1106"/>
                </a:cxn>
                <a:cxn ang="0">
                  <a:pos x="108" y="1064"/>
                </a:cxn>
                <a:cxn ang="0">
                  <a:pos x="126" y="1042"/>
                </a:cxn>
                <a:cxn ang="0">
                  <a:pos x="988" y="16"/>
                </a:cxn>
                <a:cxn ang="0">
                  <a:pos x="1008" y="1"/>
                </a:cxn>
                <a:cxn ang="0">
                  <a:pos x="1008" y="12"/>
                </a:cxn>
                <a:cxn ang="0">
                  <a:pos x="135" y="1058"/>
                </a:cxn>
                <a:cxn ang="0">
                  <a:pos x="127" y="1067"/>
                </a:cxn>
                <a:cxn ang="0">
                  <a:pos x="100" y="1103"/>
                </a:cxn>
                <a:cxn ang="0">
                  <a:pos x="60" y="1166"/>
                </a:cxn>
                <a:cxn ang="0">
                  <a:pos x="43" y="1212"/>
                </a:cxn>
                <a:cxn ang="0">
                  <a:pos x="19" y="1245"/>
                </a:cxn>
                <a:cxn ang="0">
                  <a:pos x="2" y="1253"/>
                </a:cxn>
              </a:cxnLst>
              <a:rect l="0" t="0" r="r" b="b"/>
              <a:pathLst>
                <a:path w="1014" h="1255">
                  <a:moveTo>
                    <a:pt x="2" y="1253"/>
                  </a:moveTo>
                  <a:cubicBezTo>
                    <a:pt x="1" y="1253"/>
                    <a:pt x="0" y="1251"/>
                    <a:pt x="1" y="1248"/>
                  </a:cubicBezTo>
                  <a:cubicBezTo>
                    <a:pt x="4" y="1231"/>
                    <a:pt x="12" y="1209"/>
                    <a:pt x="25" y="1185"/>
                  </a:cubicBezTo>
                  <a:cubicBezTo>
                    <a:pt x="37" y="1162"/>
                    <a:pt x="54" y="1135"/>
                    <a:pt x="75" y="1106"/>
                  </a:cubicBezTo>
                  <a:cubicBezTo>
                    <a:pt x="85" y="1093"/>
                    <a:pt x="96" y="1079"/>
                    <a:pt x="108" y="1064"/>
                  </a:cubicBezTo>
                  <a:cubicBezTo>
                    <a:pt x="126" y="1042"/>
                    <a:pt x="126" y="1042"/>
                    <a:pt x="126" y="1042"/>
                  </a:cubicBezTo>
                  <a:cubicBezTo>
                    <a:pt x="988" y="16"/>
                    <a:pt x="988" y="16"/>
                    <a:pt x="988" y="16"/>
                  </a:cubicBezTo>
                  <a:cubicBezTo>
                    <a:pt x="994" y="9"/>
                    <a:pt x="1003" y="2"/>
                    <a:pt x="1008" y="1"/>
                  </a:cubicBezTo>
                  <a:cubicBezTo>
                    <a:pt x="1014" y="0"/>
                    <a:pt x="1014" y="5"/>
                    <a:pt x="1008" y="12"/>
                  </a:cubicBezTo>
                  <a:cubicBezTo>
                    <a:pt x="135" y="1058"/>
                    <a:pt x="135" y="1058"/>
                    <a:pt x="135" y="1058"/>
                  </a:cubicBezTo>
                  <a:cubicBezTo>
                    <a:pt x="127" y="1067"/>
                    <a:pt x="127" y="1067"/>
                    <a:pt x="127" y="1067"/>
                  </a:cubicBezTo>
                  <a:cubicBezTo>
                    <a:pt x="118" y="1080"/>
                    <a:pt x="108" y="1092"/>
                    <a:pt x="100" y="1103"/>
                  </a:cubicBezTo>
                  <a:cubicBezTo>
                    <a:pt x="83" y="1126"/>
                    <a:pt x="69" y="1148"/>
                    <a:pt x="60" y="1166"/>
                  </a:cubicBezTo>
                  <a:cubicBezTo>
                    <a:pt x="50" y="1184"/>
                    <a:pt x="45" y="1199"/>
                    <a:pt x="43" y="1212"/>
                  </a:cubicBezTo>
                  <a:cubicBezTo>
                    <a:pt x="41" y="1220"/>
                    <a:pt x="31" y="1235"/>
                    <a:pt x="19" y="1245"/>
                  </a:cubicBezTo>
                  <a:cubicBezTo>
                    <a:pt x="12" y="1252"/>
                    <a:pt x="5" y="1255"/>
                    <a:pt x="2" y="1253"/>
                  </a:cubicBezTo>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5" name="Freeform 11"/>
            <p:cNvSpPr>
              <a:spLocks noEditPoints="1"/>
            </p:cNvSpPr>
            <p:nvPr/>
          </p:nvSpPr>
          <p:spPr bwMode="auto">
            <a:xfrm>
              <a:off x="-4910138" y="2882900"/>
              <a:ext cx="4424363" cy="3668713"/>
            </a:xfrm>
            <a:custGeom>
              <a:avLst/>
              <a:gdLst/>
              <a:ahLst/>
              <a:cxnLst>
                <a:cxn ang="0">
                  <a:pos x="43" y="307"/>
                </a:cxn>
                <a:cxn ang="0">
                  <a:pos x="20" y="339"/>
                </a:cxn>
                <a:cxn ang="0">
                  <a:pos x="5" y="348"/>
                </a:cxn>
                <a:cxn ang="0">
                  <a:pos x="3" y="347"/>
                </a:cxn>
                <a:cxn ang="0">
                  <a:pos x="2" y="343"/>
                </a:cxn>
                <a:cxn ang="0">
                  <a:pos x="1" y="364"/>
                </a:cxn>
                <a:cxn ang="0">
                  <a:pos x="26" y="398"/>
                </a:cxn>
                <a:cxn ang="0">
                  <a:pos x="856" y="755"/>
                </a:cxn>
                <a:cxn ang="0">
                  <a:pos x="861" y="756"/>
                </a:cxn>
                <a:cxn ang="0">
                  <a:pos x="899" y="725"/>
                </a:cxn>
                <a:cxn ang="0">
                  <a:pos x="901" y="678"/>
                </a:cxn>
                <a:cxn ang="0">
                  <a:pos x="66" y="350"/>
                </a:cxn>
                <a:cxn ang="0">
                  <a:pos x="43" y="323"/>
                </a:cxn>
                <a:cxn ang="0">
                  <a:pos x="43" y="307"/>
                </a:cxn>
                <a:cxn ang="0">
                  <a:pos x="64" y="253"/>
                </a:cxn>
                <a:cxn ang="0">
                  <a:pos x="61" y="260"/>
                </a:cxn>
                <a:cxn ang="0">
                  <a:pos x="49" y="286"/>
                </a:cxn>
                <a:cxn ang="0">
                  <a:pos x="53" y="275"/>
                </a:cxn>
                <a:cxn ang="0">
                  <a:pos x="64" y="253"/>
                </a:cxn>
                <a:cxn ang="0">
                  <a:pos x="78" y="198"/>
                </a:cxn>
                <a:cxn ang="0">
                  <a:pos x="67" y="213"/>
                </a:cxn>
                <a:cxn ang="0">
                  <a:pos x="20" y="290"/>
                </a:cxn>
                <a:cxn ang="0">
                  <a:pos x="26" y="279"/>
                </a:cxn>
                <a:cxn ang="0">
                  <a:pos x="76" y="200"/>
                </a:cxn>
                <a:cxn ang="0">
                  <a:pos x="78" y="198"/>
                </a:cxn>
                <a:cxn ang="0">
                  <a:pos x="140" y="147"/>
                </a:cxn>
                <a:cxn ang="0">
                  <a:pos x="136" y="152"/>
                </a:cxn>
                <a:cxn ang="0">
                  <a:pos x="128" y="161"/>
                </a:cxn>
                <a:cxn ang="0">
                  <a:pos x="101" y="197"/>
                </a:cxn>
                <a:cxn ang="0">
                  <a:pos x="86" y="218"/>
                </a:cxn>
                <a:cxn ang="0">
                  <a:pos x="94" y="207"/>
                </a:cxn>
                <a:cxn ang="0">
                  <a:pos x="124" y="166"/>
                </a:cxn>
                <a:cxn ang="0">
                  <a:pos x="140" y="147"/>
                </a:cxn>
                <a:cxn ang="0">
                  <a:pos x="127" y="136"/>
                </a:cxn>
                <a:cxn ang="0">
                  <a:pos x="125" y="140"/>
                </a:cxn>
                <a:cxn ang="0">
                  <a:pos x="104" y="164"/>
                </a:cxn>
                <a:cxn ang="0">
                  <a:pos x="109" y="158"/>
                </a:cxn>
                <a:cxn ang="0">
                  <a:pos x="127" y="136"/>
                </a:cxn>
                <a:cxn ang="0">
                  <a:pos x="262" y="0"/>
                </a:cxn>
                <a:cxn ang="0">
                  <a:pos x="179" y="100"/>
                </a:cxn>
                <a:cxn ang="0">
                  <a:pos x="261" y="2"/>
                </a:cxn>
                <a:cxn ang="0">
                  <a:pos x="262" y="0"/>
                </a:cxn>
              </a:cxnLst>
              <a:rect l="0" t="0" r="r" b="b"/>
              <a:pathLst>
                <a:path w="912" h="756">
                  <a:moveTo>
                    <a:pt x="43" y="307"/>
                  </a:moveTo>
                  <a:cubicBezTo>
                    <a:pt x="41" y="315"/>
                    <a:pt x="31" y="329"/>
                    <a:pt x="20" y="339"/>
                  </a:cubicBezTo>
                  <a:cubicBezTo>
                    <a:pt x="14" y="345"/>
                    <a:pt x="8" y="348"/>
                    <a:pt x="5" y="348"/>
                  </a:cubicBezTo>
                  <a:cubicBezTo>
                    <a:pt x="4" y="348"/>
                    <a:pt x="4" y="347"/>
                    <a:pt x="3" y="347"/>
                  </a:cubicBezTo>
                  <a:cubicBezTo>
                    <a:pt x="2" y="347"/>
                    <a:pt x="1" y="345"/>
                    <a:pt x="2" y="343"/>
                  </a:cubicBezTo>
                  <a:cubicBezTo>
                    <a:pt x="0" y="351"/>
                    <a:pt x="0" y="358"/>
                    <a:pt x="1" y="364"/>
                  </a:cubicBezTo>
                  <a:cubicBezTo>
                    <a:pt x="3" y="380"/>
                    <a:pt x="11" y="392"/>
                    <a:pt x="26" y="398"/>
                  </a:cubicBezTo>
                  <a:cubicBezTo>
                    <a:pt x="856" y="755"/>
                    <a:pt x="856" y="755"/>
                    <a:pt x="856" y="755"/>
                  </a:cubicBezTo>
                  <a:cubicBezTo>
                    <a:pt x="857" y="755"/>
                    <a:pt x="859" y="756"/>
                    <a:pt x="861" y="756"/>
                  </a:cubicBezTo>
                  <a:cubicBezTo>
                    <a:pt x="872" y="756"/>
                    <a:pt x="888" y="743"/>
                    <a:pt x="899" y="725"/>
                  </a:cubicBezTo>
                  <a:cubicBezTo>
                    <a:pt x="911" y="703"/>
                    <a:pt x="912" y="683"/>
                    <a:pt x="901" y="678"/>
                  </a:cubicBezTo>
                  <a:cubicBezTo>
                    <a:pt x="66" y="350"/>
                    <a:pt x="66" y="350"/>
                    <a:pt x="66" y="350"/>
                  </a:cubicBezTo>
                  <a:cubicBezTo>
                    <a:pt x="53" y="345"/>
                    <a:pt x="45" y="335"/>
                    <a:pt x="43" y="323"/>
                  </a:cubicBezTo>
                  <a:cubicBezTo>
                    <a:pt x="43" y="318"/>
                    <a:pt x="43" y="313"/>
                    <a:pt x="43" y="307"/>
                  </a:cubicBezTo>
                  <a:moveTo>
                    <a:pt x="64" y="253"/>
                  </a:moveTo>
                  <a:cubicBezTo>
                    <a:pt x="63" y="255"/>
                    <a:pt x="62" y="258"/>
                    <a:pt x="61" y="260"/>
                  </a:cubicBezTo>
                  <a:cubicBezTo>
                    <a:pt x="56" y="269"/>
                    <a:pt x="52" y="278"/>
                    <a:pt x="49" y="286"/>
                  </a:cubicBezTo>
                  <a:cubicBezTo>
                    <a:pt x="50" y="283"/>
                    <a:pt x="52" y="279"/>
                    <a:pt x="53" y="275"/>
                  </a:cubicBezTo>
                  <a:cubicBezTo>
                    <a:pt x="56" y="268"/>
                    <a:pt x="60" y="261"/>
                    <a:pt x="64" y="253"/>
                  </a:cubicBezTo>
                  <a:moveTo>
                    <a:pt x="78" y="198"/>
                  </a:moveTo>
                  <a:cubicBezTo>
                    <a:pt x="75" y="203"/>
                    <a:pt x="71" y="208"/>
                    <a:pt x="67" y="213"/>
                  </a:cubicBezTo>
                  <a:cubicBezTo>
                    <a:pt x="47" y="241"/>
                    <a:pt x="31" y="267"/>
                    <a:pt x="20" y="290"/>
                  </a:cubicBezTo>
                  <a:cubicBezTo>
                    <a:pt x="22" y="286"/>
                    <a:pt x="24" y="283"/>
                    <a:pt x="26" y="279"/>
                  </a:cubicBezTo>
                  <a:cubicBezTo>
                    <a:pt x="38" y="256"/>
                    <a:pt x="55" y="229"/>
                    <a:pt x="76" y="200"/>
                  </a:cubicBezTo>
                  <a:cubicBezTo>
                    <a:pt x="77" y="200"/>
                    <a:pt x="78" y="199"/>
                    <a:pt x="78" y="198"/>
                  </a:cubicBezTo>
                  <a:moveTo>
                    <a:pt x="140" y="147"/>
                  </a:moveTo>
                  <a:cubicBezTo>
                    <a:pt x="136" y="152"/>
                    <a:pt x="136" y="152"/>
                    <a:pt x="136" y="152"/>
                  </a:cubicBezTo>
                  <a:cubicBezTo>
                    <a:pt x="128" y="161"/>
                    <a:pt x="128" y="161"/>
                    <a:pt x="128" y="161"/>
                  </a:cubicBezTo>
                  <a:cubicBezTo>
                    <a:pt x="119" y="174"/>
                    <a:pt x="109" y="186"/>
                    <a:pt x="101" y="197"/>
                  </a:cubicBezTo>
                  <a:cubicBezTo>
                    <a:pt x="96" y="204"/>
                    <a:pt x="91" y="211"/>
                    <a:pt x="86" y="218"/>
                  </a:cubicBezTo>
                  <a:cubicBezTo>
                    <a:pt x="89" y="214"/>
                    <a:pt x="91" y="211"/>
                    <a:pt x="94" y="207"/>
                  </a:cubicBezTo>
                  <a:cubicBezTo>
                    <a:pt x="103" y="195"/>
                    <a:pt x="113" y="181"/>
                    <a:pt x="124" y="166"/>
                  </a:cubicBezTo>
                  <a:cubicBezTo>
                    <a:pt x="130" y="160"/>
                    <a:pt x="134" y="154"/>
                    <a:pt x="140" y="147"/>
                  </a:cubicBezTo>
                  <a:moveTo>
                    <a:pt x="127" y="136"/>
                  </a:moveTo>
                  <a:cubicBezTo>
                    <a:pt x="125" y="140"/>
                    <a:pt x="125" y="140"/>
                    <a:pt x="125" y="140"/>
                  </a:cubicBezTo>
                  <a:cubicBezTo>
                    <a:pt x="117" y="149"/>
                    <a:pt x="111" y="156"/>
                    <a:pt x="104" y="164"/>
                  </a:cubicBezTo>
                  <a:cubicBezTo>
                    <a:pt x="106" y="162"/>
                    <a:pt x="108" y="160"/>
                    <a:pt x="109" y="158"/>
                  </a:cubicBezTo>
                  <a:cubicBezTo>
                    <a:pt x="127" y="136"/>
                    <a:pt x="127" y="136"/>
                    <a:pt x="127" y="136"/>
                  </a:cubicBezTo>
                  <a:moveTo>
                    <a:pt x="262" y="0"/>
                  </a:moveTo>
                  <a:cubicBezTo>
                    <a:pt x="179" y="100"/>
                    <a:pt x="179" y="100"/>
                    <a:pt x="179" y="100"/>
                  </a:cubicBezTo>
                  <a:cubicBezTo>
                    <a:pt x="261" y="2"/>
                    <a:pt x="261" y="2"/>
                    <a:pt x="261" y="2"/>
                  </a:cubicBezTo>
                  <a:cubicBezTo>
                    <a:pt x="262" y="1"/>
                    <a:pt x="262" y="1"/>
                    <a:pt x="262" y="0"/>
                  </a:cubicBezTo>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6" name="Freeform 12"/>
            <p:cNvSpPr>
              <a:spLocks/>
            </p:cNvSpPr>
            <p:nvPr/>
          </p:nvSpPr>
          <p:spPr bwMode="auto">
            <a:xfrm>
              <a:off x="-4905375" y="2790825"/>
              <a:ext cx="1319213" cy="1781175"/>
            </a:xfrm>
            <a:custGeom>
              <a:avLst/>
              <a:gdLst/>
              <a:ahLst/>
              <a:cxnLst>
                <a:cxn ang="0">
                  <a:pos x="267" y="0"/>
                </a:cxn>
                <a:cxn ang="0">
                  <a:pos x="242" y="18"/>
                </a:cxn>
                <a:cxn ang="0">
                  <a:pos x="126" y="155"/>
                </a:cxn>
                <a:cxn ang="0">
                  <a:pos x="108" y="177"/>
                </a:cxn>
                <a:cxn ang="0">
                  <a:pos x="103" y="183"/>
                </a:cxn>
                <a:cxn ang="0">
                  <a:pos x="103" y="183"/>
                </a:cxn>
                <a:cxn ang="0">
                  <a:pos x="77" y="217"/>
                </a:cxn>
                <a:cxn ang="0">
                  <a:pos x="75" y="219"/>
                </a:cxn>
                <a:cxn ang="0">
                  <a:pos x="25" y="298"/>
                </a:cxn>
                <a:cxn ang="0">
                  <a:pos x="19" y="309"/>
                </a:cxn>
                <a:cxn ang="0">
                  <a:pos x="14" y="319"/>
                </a:cxn>
                <a:cxn ang="0">
                  <a:pos x="1" y="362"/>
                </a:cxn>
                <a:cxn ang="0">
                  <a:pos x="2" y="366"/>
                </a:cxn>
                <a:cxn ang="0">
                  <a:pos x="4" y="367"/>
                </a:cxn>
                <a:cxn ang="0">
                  <a:pos x="19" y="358"/>
                </a:cxn>
                <a:cxn ang="0">
                  <a:pos x="42" y="326"/>
                </a:cxn>
                <a:cxn ang="0">
                  <a:pos x="48" y="305"/>
                </a:cxn>
                <a:cxn ang="0">
                  <a:pos x="60" y="279"/>
                </a:cxn>
                <a:cxn ang="0">
                  <a:pos x="63" y="272"/>
                </a:cxn>
                <a:cxn ang="0">
                  <a:pos x="85" y="237"/>
                </a:cxn>
                <a:cxn ang="0">
                  <a:pos x="100" y="216"/>
                </a:cxn>
                <a:cxn ang="0">
                  <a:pos x="127" y="180"/>
                </a:cxn>
                <a:cxn ang="0">
                  <a:pos x="135" y="171"/>
                </a:cxn>
                <a:cxn ang="0">
                  <a:pos x="139" y="166"/>
                </a:cxn>
                <a:cxn ang="0">
                  <a:pos x="141" y="164"/>
                </a:cxn>
                <a:cxn ang="0">
                  <a:pos x="178" y="119"/>
                </a:cxn>
                <a:cxn ang="0">
                  <a:pos x="261" y="19"/>
                </a:cxn>
                <a:cxn ang="0">
                  <a:pos x="267" y="0"/>
                </a:cxn>
                <a:cxn ang="0">
                  <a:pos x="267" y="0"/>
                </a:cxn>
              </a:cxnLst>
              <a:rect l="0" t="0" r="r" b="b"/>
              <a:pathLst>
                <a:path w="272" h="367">
                  <a:moveTo>
                    <a:pt x="267" y="0"/>
                  </a:moveTo>
                  <a:cubicBezTo>
                    <a:pt x="261" y="0"/>
                    <a:pt x="251" y="7"/>
                    <a:pt x="242" y="18"/>
                  </a:cubicBezTo>
                  <a:cubicBezTo>
                    <a:pt x="126" y="155"/>
                    <a:pt x="126" y="155"/>
                    <a:pt x="126" y="155"/>
                  </a:cubicBezTo>
                  <a:cubicBezTo>
                    <a:pt x="108" y="177"/>
                    <a:pt x="108" y="177"/>
                    <a:pt x="108" y="177"/>
                  </a:cubicBezTo>
                  <a:cubicBezTo>
                    <a:pt x="107" y="179"/>
                    <a:pt x="105" y="181"/>
                    <a:pt x="103" y="183"/>
                  </a:cubicBezTo>
                  <a:cubicBezTo>
                    <a:pt x="103" y="183"/>
                    <a:pt x="103" y="183"/>
                    <a:pt x="103" y="183"/>
                  </a:cubicBezTo>
                  <a:cubicBezTo>
                    <a:pt x="94" y="195"/>
                    <a:pt x="85" y="206"/>
                    <a:pt x="77" y="217"/>
                  </a:cubicBezTo>
                  <a:cubicBezTo>
                    <a:pt x="77" y="218"/>
                    <a:pt x="76" y="219"/>
                    <a:pt x="75" y="219"/>
                  </a:cubicBezTo>
                  <a:cubicBezTo>
                    <a:pt x="54" y="248"/>
                    <a:pt x="37" y="275"/>
                    <a:pt x="25" y="298"/>
                  </a:cubicBezTo>
                  <a:cubicBezTo>
                    <a:pt x="23" y="302"/>
                    <a:pt x="21" y="305"/>
                    <a:pt x="19" y="309"/>
                  </a:cubicBezTo>
                  <a:cubicBezTo>
                    <a:pt x="18" y="312"/>
                    <a:pt x="16" y="316"/>
                    <a:pt x="14" y="319"/>
                  </a:cubicBezTo>
                  <a:cubicBezTo>
                    <a:pt x="7" y="335"/>
                    <a:pt x="3" y="350"/>
                    <a:pt x="1" y="362"/>
                  </a:cubicBezTo>
                  <a:cubicBezTo>
                    <a:pt x="0" y="364"/>
                    <a:pt x="1" y="366"/>
                    <a:pt x="2" y="366"/>
                  </a:cubicBezTo>
                  <a:cubicBezTo>
                    <a:pt x="3" y="366"/>
                    <a:pt x="3" y="367"/>
                    <a:pt x="4" y="367"/>
                  </a:cubicBezTo>
                  <a:cubicBezTo>
                    <a:pt x="7" y="367"/>
                    <a:pt x="13" y="364"/>
                    <a:pt x="19" y="358"/>
                  </a:cubicBezTo>
                  <a:cubicBezTo>
                    <a:pt x="30" y="348"/>
                    <a:pt x="40" y="334"/>
                    <a:pt x="42" y="326"/>
                  </a:cubicBezTo>
                  <a:cubicBezTo>
                    <a:pt x="43" y="320"/>
                    <a:pt x="45" y="313"/>
                    <a:pt x="48" y="305"/>
                  </a:cubicBezTo>
                  <a:cubicBezTo>
                    <a:pt x="51" y="297"/>
                    <a:pt x="55" y="288"/>
                    <a:pt x="60" y="279"/>
                  </a:cubicBezTo>
                  <a:cubicBezTo>
                    <a:pt x="61" y="277"/>
                    <a:pt x="62" y="274"/>
                    <a:pt x="63" y="272"/>
                  </a:cubicBezTo>
                  <a:cubicBezTo>
                    <a:pt x="69" y="261"/>
                    <a:pt x="77" y="249"/>
                    <a:pt x="85" y="237"/>
                  </a:cubicBezTo>
                  <a:cubicBezTo>
                    <a:pt x="90" y="230"/>
                    <a:pt x="95" y="223"/>
                    <a:pt x="100" y="216"/>
                  </a:cubicBezTo>
                  <a:cubicBezTo>
                    <a:pt x="108" y="205"/>
                    <a:pt x="118" y="193"/>
                    <a:pt x="127" y="180"/>
                  </a:cubicBezTo>
                  <a:cubicBezTo>
                    <a:pt x="135" y="171"/>
                    <a:pt x="135" y="171"/>
                    <a:pt x="135" y="171"/>
                  </a:cubicBezTo>
                  <a:cubicBezTo>
                    <a:pt x="139" y="166"/>
                    <a:pt x="139" y="166"/>
                    <a:pt x="139" y="166"/>
                  </a:cubicBezTo>
                  <a:cubicBezTo>
                    <a:pt x="140" y="165"/>
                    <a:pt x="141" y="164"/>
                    <a:pt x="141" y="164"/>
                  </a:cubicBezTo>
                  <a:cubicBezTo>
                    <a:pt x="178" y="119"/>
                    <a:pt x="178" y="119"/>
                    <a:pt x="178" y="119"/>
                  </a:cubicBezTo>
                  <a:cubicBezTo>
                    <a:pt x="261" y="19"/>
                    <a:pt x="261" y="19"/>
                    <a:pt x="261" y="19"/>
                  </a:cubicBezTo>
                  <a:cubicBezTo>
                    <a:pt x="270" y="9"/>
                    <a:pt x="272" y="0"/>
                    <a:pt x="267" y="0"/>
                  </a:cubicBezTo>
                  <a:cubicBezTo>
                    <a:pt x="267" y="0"/>
                    <a:pt x="267" y="0"/>
                    <a:pt x="267" y="0"/>
                  </a:cubicBezTo>
                </a:path>
              </a:pathLst>
            </a:custGeom>
            <a:solidFill>
              <a:srgbClr val="E83104"/>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7" name="Freeform 13"/>
            <p:cNvSpPr>
              <a:spLocks/>
            </p:cNvSpPr>
            <p:nvPr/>
          </p:nvSpPr>
          <p:spPr bwMode="auto">
            <a:xfrm>
              <a:off x="-5483225" y="-1460500"/>
              <a:ext cx="5245100" cy="7212013"/>
            </a:xfrm>
            <a:custGeom>
              <a:avLst/>
              <a:gdLst/>
              <a:ahLst/>
              <a:cxnLst>
                <a:cxn ang="0">
                  <a:pos x="1077" y="0"/>
                </a:cxn>
                <a:cxn ang="0">
                  <a:pos x="1076" y="1"/>
                </a:cxn>
                <a:cxn ang="0">
                  <a:pos x="1056" y="14"/>
                </a:cxn>
                <a:cxn ang="0">
                  <a:pos x="753" y="370"/>
                </a:cxn>
                <a:cxn ang="0">
                  <a:pos x="773" y="357"/>
                </a:cxn>
                <a:cxn ang="0">
                  <a:pos x="774" y="357"/>
                </a:cxn>
                <a:cxn ang="0">
                  <a:pos x="770" y="371"/>
                </a:cxn>
                <a:cxn ang="0">
                  <a:pos x="690" y="466"/>
                </a:cxn>
                <a:cxn ang="0">
                  <a:pos x="667" y="482"/>
                </a:cxn>
                <a:cxn ang="0">
                  <a:pos x="667" y="482"/>
                </a:cxn>
                <a:cxn ang="0">
                  <a:pos x="670" y="467"/>
                </a:cxn>
                <a:cxn ang="0">
                  <a:pos x="192" y="1029"/>
                </a:cxn>
                <a:cxn ang="0">
                  <a:pos x="75" y="1186"/>
                </a:cxn>
                <a:cxn ang="0">
                  <a:pos x="32" y="1265"/>
                </a:cxn>
                <a:cxn ang="0">
                  <a:pos x="8" y="1334"/>
                </a:cxn>
                <a:cxn ang="0">
                  <a:pos x="25" y="1418"/>
                </a:cxn>
                <a:cxn ang="0">
                  <a:pos x="38" y="1426"/>
                </a:cxn>
                <a:cxn ang="0">
                  <a:pos x="40" y="1427"/>
                </a:cxn>
                <a:cxn ang="0">
                  <a:pos x="149" y="1486"/>
                </a:cxn>
                <a:cxn ang="0">
                  <a:pos x="161" y="1453"/>
                </a:cxn>
                <a:cxn ang="0">
                  <a:pos x="190" y="1430"/>
                </a:cxn>
                <a:cxn ang="0">
                  <a:pos x="192" y="1430"/>
                </a:cxn>
                <a:cxn ang="0">
                  <a:pos x="81" y="1376"/>
                </a:cxn>
                <a:cxn ang="0">
                  <a:pos x="68" y="1368"/>
                </a:cxn>
                <a:cxn ang="0">
                  <a:pos x="51" y="1297"/>
                </a:cxn>
                <a:cxn ang="0">
                  <a:pos x="70" y="1239"/>
                </a:cxn>
                <a:cxn ang="0">
                  <a:pos x="106" y="1172"/>
                </a:cxn>
                <a:cxn ang="0">
                  <a:pos x="209" y="1033"/>
                </a:cxn>
                <a:cxn ang="0">
                  <a:pos x="1075" y="11"/>
                </a:cxn>
                <a:cxn ang="0">
                  <a:pos x="1077" y="0"/>
                </a:cxn>
              </a:cxnLst>
              <a:rect l="0" t="0" r="r" b="b"/>
              <a:pathLst>
                <a:path w="1081" h="1486">
                  <a:moveTo>
                    <a:pt x="1077" y="0"/>
                  </a:moveTo>
                  <a:cubicBezTo>
                    <a:pt x="1077" y="0"/>
                    <a:pt x="1076" y="0"/>
                    <a:pt x="1076" y="1"/>
                  </a:cubicBezTo>
                  <a:cubicBezTo>
                    <a:pt x="1071" y="2"/>
                    <a:pt x="1062" y="8"/>
                    <a:pt x="1056" y="14"/>
                  </a:cubicBezTo>
                  <a:cubicBezTo>
                    <a:pt x="753" y="370"/>
                    <a:pt x="753" y="370"/>
                    <a:pt x="753" y="370"/>
                  </a:cubicBezTo>
                  <a:cubicBezTo>
                    <a:pt x="760" y="363"/>
                    <a:pt x="769" y="357"/>
                    <a:pt x="773" y="357"/>
                  </a:cubicBezTo>
                  <a:cubicBezTo>
                    <a:pt x="774" y="357"/>
                    <a:pt x="774" y="357"/>
                    <a:pt x="774" y="357"/>
                  </a:cubicBezTo>
                  <a:cubicBezTo>
                    <a:pt x="779" y="357"/>
                    <a:pt x="777" y="363"/>
                    <a:pt x="770" y="371"/>
                  </a:cubicBezTo>
                  <a:cubicBezTo>
                    <a:pt x="690" y="466"/>
                    <a:pt x="690" y="466"/>
                    <a:pt x="690" y="466"/>
                  </a:cubicBezTo>
                  <a:cubicBezTo>
                    <a:pt x="683" y="474"/>
                    <a:pt x="673" y="481"/>
                    <a:pt x="667" y="482"/>
                  </a:cubicBezTo>
                  <a:cubicBezTo>
                    <a:pt x="667" y="482"/>
                    <a:pt x="667" y="482"/>
                    <a:pt x="667" y="482"/>
                  </a:cubicBezTo>
                  <a:cubicBezTo>
                    <a:pt x="663" y="482"/>
                    <a:pt x="664" y="475"/>
                    <a:pt x="670" y="467"/>
                  </a:cubicBezTo>
                  <a:cubicBezTo>
                    <a:pt x="192" y="1029"/>
                    <a:pt x="192" y="1029"/>
                    <a:pt x="192" y="1029"/>
                  </a:cubicBezTo>
                  <a:cubicBezTo>
                    <a:pt x="145" y="1084"/>
                    <a:pt x="106" y="1137"/>
                    <a:pt x="75" y="1186"/>
                  </a:cubicBezTo>
                  <a:cubicBezTo>
                    <a:pt x="58" y="1213"/>
                    <a:pt x="43" y="1240"/>
                    <a:pt x="32" y="1265"/>
                  </a:cubicBezTo>
                  <a:cubicBezTo>
                    <a:pt x="20" y="1290"/>
                    <a:pt x="12" y="1314"/>
                    <a:pt x="8" y="1334"/>
                  </a:cubicBezTo>
                  <a:cubicBezTo>
                    <a:pt x="0" y="1372"/>
                    <a:pt x="6" y="1400"/>
                    <a:pt x="25" y="1418"/>
                  </a:cubicBezTo>
                  <a:cubicBezTo>
                    <a:pt x="29" y="1421"/>
                    <a:pt x="33" y="1424"/>
                    <a:pt x="38" y="1426"/>
                  </a:cubicBezTo>
                  <a:cubicBezTo>
                    <a:pt x="39" y="1427"/>
                    <a:pt x="39" y="1427"/>
                    <a:pt x="40" y="1427"/>
                  </a:cubicBezTo>
                  <a:cubicBezTo>
                    <a:pt x="149" y="1486"/>
                    <a:pt x="149" y="1486"/>
                    <a:pt x="149" y="1486"/>
                  </a:cubicBezTo>
                  <a:cubicBezTo>
                    <a:pt x="144" y="1482"/>
                    <a:pt x="149" y="1468"/>
                    <a:pt x="161" y="1453"/>
                  </a:cubicBezTo>
                  <a:cubicBezTo>
                    <a:pt x="171" y="1439"/>
                    <a:pt x="183" y="1430"/>
                    <a:pt x="190" y="1430"/>
                  </a:cubicBezTo>
                  <a:cubicBezTo>
                    <a:pt x="191" y="1430"/>
                    <a:pt x="191" y="1430"/>
                    <a:pt x="192" y="1430"/>
                  </a:cubicBezTo>
                  <a:cubicBezTo>
                    <a:pt x="81" y="1376"/>
                    <a:pt x="81" y="1376"/>
                    <a:pt x="81" y="1376"/>
                  </a:cubicBezTo>
                  <a:cubicBezTo>
                    <a:pt x="75" y="1373"/>
                    <a:pt x="71" y="1370"/>
                    <a:pt x="68" y="1368"/>
                  </a:cubicBezTo>
                  <a:cubicBezTo>
                    <a:pt x="50" y="1353"/>
                    <a:pt x="44" y="1329"/>
                    <a:pt x="51" y="1297"/>
                  </a:cubicBezTo>
                  <a:cubicBezTo>
                    <a:pt x="54" y="1280"/>
                    <a:pt x="60" y="1261"/>
                    <a:pt x="70" y="1239"/>
                  </a:cubicBezTo>
                  <a:cubicBezTo>
                    <a:pt x="79" y="1219"/>
                    <a:pt x="92" y="1196"/>
                    <a:pt x="106" y="1172"/>
                  </a:cubicBezTo>
                  <a:cubicBezTo>
                    <a:pt x="133" y="1129"/>
                    <a:pt x="168" y="1083"/>
                    <a:pt x="209" y="1033"/>
                  </a:cubicBezTo>
                  <a:cubicBezTo>
                    <a:pt x="1075" y="11"/>
                    <a:pt x="1075" y="11"/>
                    <a:pt x="1075" y="11"/>
                  </a:cubicBezTo>
                  <a:cubicBezTo>
                    <a:pt x="1080" y="5"/>
                    <a:pt x="1081" y="0"/>
                    <a:pt x="1077"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9" name="Freeform 14"/>
            <p:cNvSpPr>
              <a:spLocks/>
            </p:cNvSpPr>
            <p:nvPr/>
          </p:nvSpPr>
          <p:spPr bwMode="auto">
            <a:xfrm>
              <a:off x="-4759325" y="5480050"/>
              <a:ext cx="3686175" cy="2100263"/>
            </a:xfrm>
            <a:custGeom>
              <a:avLst/>
              <a:gdLst/>
              <a:ahLst/>
              <a:cxnLst>
                <a:cxn ang="0">
                  <a:pos x="43" y="0"/>
                </a:cxn>
                <a:cxn ang="0">
                  <a:pos x="110" y="33"/>
                </a:cxn>
                <a:cxn ang="0">
                  <a:pos x="99" y="68"/>
                </a:cxn>
                <a:cxn ang="0">
                  <a:pos x="68" y="92"/>
                </a:cxn>
                <a:cxn ang="0">
                  <a:pos x="66" y="91"/>
                </a:cxn>
                <a:cxn ang="0">
                  <a:pos x="0" y="56"/>
                </a:cxn>
                <a:cxn ang="0">
                  <a:pos x="0" y="56"/>
                </a:cxn>
                <a:cxn ang="0">
                  <a:pos x="699" y="432"/>
                </a:cxn>
                <a:cxn ang="0">
                  <a:pos x="705" y="433"/>
                </a:cxn>
                <a:cxn ang="0">
                  <a:pos x="744" y="400"/>
                </a:cxn>
                <a:cxn ang="0">
                  <a:pos x="748" y="349"/>
                </a:cxn>
                <a:cxn ang="0">
                  <a:pos x="43" y="1"/>
                </a:cxn>
                <a:cxn ang="0">
                  <a:pos x="43" y="0"/>
                </a:cxn>
              </a:cxnLst>
              <a:rect l="0" t="0" r="r" b="b"/>
              <a:pathLst>
                <a:path w="760" h="433">
                  <a:moveTo>
                    <a:pt x="43" y="0"/>
                  </a:moveTo>
                  <a:cubicBezTo>
                    <a:pt x="110" y="33"/>
                    <a:pt x="110" y="33"/>
                    <a:pt x="110" y="33"/>
                  </a:cubicBezTo>
                  <a:cubicBezTo>
                    <a:pt x="116" y="36"/>
                    <a:pt x="111" y="52"/>
                    <a:pt x="99" y="68"/>
                  </a:cubicBezTo>
                  <a:cubicBezTo>
                    <a:pt x="88" y="82"/>
                    <a:pt x="75" y="92"/>
                    <a:pt x="68" y="92"/>
                  </a:cubicBezTo>
                  <a:cubicBezTo>
                    <a:pt x="67" y="92"/>
                    <a:pt x="66" y="92"/>
                    <a:pt x="66" y="91"/>
                  </a:cubicBezTo>
                  <a:cubicBezTo>
                    <a:pt x="0" y="56"/>
                    <a:pt x="0" y="56"/>
                    <a:pt x="0" y="56"/>
                  </a:cubicBezTo>
                  <a:cubicBezTo>
                    <a:pt x="0" y="56"/>
                    <a:pt x="0" y="56"/>
                    <a:pt x="0" y="56"/>
                  </a:cubicBezTo>
                  <a:cubicBezTo>
                    <a:pt x="699" y="432"/>
                    <a:pt x="699" y="432"/>
                    <a:pt x="699" y="432"/>
                  </a:cubicBezTo>
                  <a:cubicBezTo>
                    <a:pt x="701" y="433"/>
                    <a:pt x="703" y="433"/>
                    <a:pt x="705" y="433"/>
                  </a:cubicBezTo>
                  <a:cubicBezTo>
                    <a:pt x="716" y="433"/>
                    <a:pt x="733" y="420"/>
                    <a:pt x="744" y="400"/>
                  </a:cubicBezTo>
                  <a:cubicBezTo>
                    <a:pt x="758" y="377"/>
                    <a:pt x="760" y="354"/>
                    <a:pt x="748" y="349"/>
                  </a:cubicBezTo>
                  <a:cubicBezTo>
                    <a:pt x="43" y="1"/>
                    <a:pt x="43" y="1"/>
                    <a:pt x="43" y="1"/>
                  </a:cubicBezTo>
                  <a:cubicBezTo>
                    <a:pt x="43" y="1"/>
                    <a:pt x="43" y="1"/>
                    <a:pt x="43"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0" name="Freeform 15"/>
            <p:cNvSpPr>
              <a:spLocks/>
            </p:cNvSpPr>
            <p:nvPr/>
          </p:nvSpPr>
          <p:spPr bwMode="auto">
            <a:xfrm>
              <a:off x="-4784725" y="5480050"/>
              <a:ext cx="587375" cy="446088"/>
            </a:xfrm>
            <a:custGeom>
              <a:avLst/>
              <a:gdLst/>
              <a:ahLst/>
              <a:cxnLst>
                <a:cxn ang="0">
                  <a:pos x="46" y="0"/>
                </a:cxn>
                <a:cxn ang="0">
                  <a:pos x="17" y="23"/>
                </a:cxn>
                <a:cxn ang="0">
                  <a:pos x="5" y="56"/>
                </a:cxn>
                <a:cxn ang="0">
                  <a:pos x="71" y="91"/>
                </a:cxn>
                <a:cxn ang="0">
                  <a:pos x="73" y="92"/>
                </a:cxn>
                <a:cxn ang="0">
                  <a:pos x="104" y="68"/>
                </a:cxn>
                <a:cxn ang="0">
                  <a:pos x="115" y="33"/>
                </a:cxn>
                <a:cxn ang="0">
                  <a:pos x="48" y="0"/>
                </a:cxn>
                <a:cxn ang="0">
                  <a:pos x="46" y="0"/>
                </a:cxn>
              </a:cxnLst>
              <a:rect l="0" t="0" r="r" b="b"/>
              <a:pathLst>
                <a:path w="121" h="92">
                  <a:moveTo>
                    <a:pt x="46" y="0"/>
                  </a:moveTo>
                  <a:cubicBezTo>
                    <a:pt x="39" y="0"/>
                    <a:pt x="27" y="9"/>
                    <a:pt x="17" y="23"/>
                  </a:cubicBezTo>
                  <a:cubicBezTo>
                    <a:pt x="5" y="38"/>
                    <a:pt x="0" y="52"/>
                    <a:pt x="5" y="56"/>
                  </a:cubicBezTo>
                  <a:cubicBezTo>
                    <a:pt x="71" y="91"/>
                    <a:pt x="71" y="91"/>
                    <a:pt x="71" y="91"/>
                  </a:cubicBezTo>
                  <a:cubicBezTo>
                    <a:pt x="71" y="92"/>
                    <a:pt x="72" y="92"/>
                    <a:pt x="73" y="92"/>
                  </a:cubicBezTo>
                  <a:cubicBezTo>
                    <a:pt x="80" y="92"/>
                    <a:pt x="93" y="82"/>
                    <a:pt x="104" y="68"/>
                  </a:cubicBezTo>
                  <a:cubicBezTo>
                    <a:pt x="116" y="52"/>
                    <a:pt x="121" y="36"/>
                    <a:pt x="115" y="33"/>
                  </a:cubicBezTo>
                  <a:cubicBezTo>
                    <a:pt x="48" y="0"/>
                    <a:pt x="48" y="0"/>
                    <a:pt x="48" y="0"/>
                  </a:cubicBezTo>
                  <a:cubicBezTo>
                    <a:pt x="47" y="0"/>
                    <a:pt x="47" y="0"/>
                    <a:pt x="46" y="0"/>
                  </a:cubicBezTo>
                </a:path>
              </a:pathLst>
            </a:custGeom>
            <a:solidFill>
              <a:srgbClr val="8B8C8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1" name="Freeform 16"/>
            <p:cNvSpPr>
              <a:spLocks/>
            </p:cNvSpPr>
            <p:nvPr/>
          </p:nvSpPr>
          <p:spPr bwMode="auto">
            <a:xfrm>
              <a:off x="-2232025" y="334962"/>
              <a:ext cx="403225" cy="471488"/>
            </a:xfrm>
            <a:custGeom>
              <a:avLst/>
              <a:gdLst/>
              <a:ahLst/>
              <a:cxnLst>
                <a:cxn ang="0">
                  <a:pos x="83" y="0"/>
                </a:cxn>
                <a:cxn ang="0">
                  <a:pos x="81" y="2"/>
                </a:cxn>
                <a:cxn ang="0">
                  <a:pos x="1" y="96"/>
                </a:cxn>
                <a:cxn ang="0">
                  <a:pos x="0" y="97"/>
                </a:cxn>
                <a:cxn ang="0">
                  <a:pos x="83" y="0"/>
                </a:cxn>
              </a:cxnLst>
              <a:rect l="0" t="0" r="r" b="b"/>
              <a:pathLst>
                <a:path w="83" h="97">
                  <a:moveTo>
                    <a:pt x="83" y="0"/>
                  </a:moveTo>
                  <a:cubicBezTo>
                    <a:pt x="83" y="1"/>
                    <a:pt x="82" y="1"/>
                    <a:pt x="81" y="2"/>
                  </a:cubicBezTo>
                  <a:cubicBezTo>
                    <a:pt x="1" y="96"/>
                    <a:pt x="1" y="96"/>
                    <a:pt x="1" y="96"/>
                  </a:cubicBezTo>
                  <a:cubicBezTo>
                    <a:pt x="1" y="97"/>
                    <a:pt x="1" y="97"/>
                    <a:pt x="0" y="97"/>
                  </a:cubicBezTo>
                  <a:cubicBezTo>
                    <a:pt x="83" y="0"/>
                    <a:pt x="83" y="0"/>
                    <a:pt x="83"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2" name="Freeform 17"/>
            <p:cNvSpPr>
              <a:spLocks/>
            </p:cNvSpPr>
            <p:nvPr/>
          </p:nvSpPr>
          <p:spPr bwMode="auto">
            <a:xfrm>
              <a:off x="-2265363" y="273050"/>
              <a:ext cx="561975" cy="606425"/>
            </a:xfrm>
            <a:custGeom>
              <a:avLst/>
              <a:gdLst/>
              <a:ahLst/>
              <a:cxnLst>
                <a:cxn ang="0">
                  <a:pos x="111" y="0"/>
                </a:cxn>
                <a:cxn ang="0">
                  <a:pos x="110" y="0"/>
                </a:cxn>
                <a:cxn ang="0">
                  <a:pos x="90" y="13"/>
                </a:cxn>
                <a:cxn ang="0">
                  <a:pos x="7" y="110"/>
                </a:cxn>
                <a:cxn ang="0">
                  <a:pos x="4" y="125"/>
                </a:cxn>
                <a:cxn ang="0">
                  <a:pos x="4" y="125"/>
                </a:cxn>
                <a:cxn ang="0">
                  <a:pos x="27" y="109"/>
                </a:cxn>
                <a:cxn ang="0">
                  <a:pos x="107" y="14"/>
                </a:cxn>
                <a:cxn ang="0">
                  <a:pos x="111" y="0"/>
                </a:cxn>
              </a:cxnLst>
              <a:rect l="0" t="0" r="r" b="b"/>
              <a:pathLst>
                <a:path w="116" h="125">
                  <a:moveTo>
                    <a:pt x="111" y="0"/>
                  </a:moveTo>
                  <a:cubicBezTo>
                    <a:pt x="111" y="0"/>
                    <a:pt x="111" y="0"/>
                    <a:pt x="110" y="0"/>
                  </a:cubicBezTo>
                  <a:cubicBezTo>
                    <a:pt x="106" y="0"/>
                    <a:pt x="97" y="6"/>
                    <a:pt x="90" y="13"/>
                  </a:cubicBezTo>
                  <a:cubicBezTo>
                    <a:pt x="7" y="110"/>
                    <a:pt x="7" y="110"/>
                    <a:pt x="7" y="110"/>
                  </a:cubicBezTo>
                  <a:cubicBezTo>
                    <a:pt x="1" y="118"/>
                    <a:pt x="0" y="125"/>
                    <a:pt x="4" y="125"/>
                  </a:cubicBezTo>
                  <a:cubicBezTo>
                    <a:pt x="4" y="125"/>
                    <a:pt x="4" y="125"/>
                    <a:pt x="4" y="125"/>
                  </a:cubicBezTo>
                  <a:cubicBezTo>
                    <a:pt x="10" y="124"/>
                    <a:pt x="20" y="117"/>
                    <a:pt x="27" y="109"/>
                  </a:cubicBezTo>
                  <a:cubicBezTo>
                    <a:pt x="107" y="14"/>
                    <a:pt x="107" y="14"/>
                    <a:pt x="107" y="14"/>
                  </a:cubicBezTo>
                  <a:cubicBezTo>
                    <a:pt x="114" y="6"/>
                    <a:pt x="116" y="0"/>
                    <a:pt x="111" y="0"/>
                  </a:cubicBezTo>
                </a:path>
              </a:pathLst>
            </a:custGeom>
            <a:solidFill>
              <a:srgbClr val="8B8C8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3" name="Freeform 18"/>
            <p:cNvSpPr>
              <a:spLocks noEditPoints="1"/>
            </p:cNvSpPr>
            <p:nvPr/>
          </p:nvSpPr>
          <p:spPr bwMode="auto">
            <a:xfrm>
              <a:off x="-3789363" y="-1430338"/>
              <a:ext cx="3421063" cy="3910013"/>
            </a:xfrm>
            <a:custGeom>
              <a:avLst/>
              <a:gdLst/>
              <a:ahLst/>
              <a:cxnLst>
                <a:cxn ang="0">
                  <a:pos x="184" y="593"/>
                </a:cxn>
                <a:cxn ang="0">
                  <a:pos x="2" y="804"/>
                </a:cxn>
                <a:cxn ang="0">
                  <a:pos x="0" y="806"/>
                </a:cxn>
                <a:cxn ang="0">
                  <a:pos x="184" y="593"/>
                </a:cxn>
                <a:cxn ang="0">
                  <a:pos x="702" y="0"/>
                </a:cxn>
                <a:cxn ang="0">
                  <a:pos x="700" y="0"/>
                </a:cxn>
                <a:cxn ang="0">
                  <a:pos x="681" y="14"/>
                </a:cxn>
                <a:cxn ang="0">
                  <a:pos x="232" y="537"/>
                </a:cxn>
                <a:cxn ang="0">
                  <a:pos x="254" y="522"/>
                </a:cxn>
                <a:cxn ang="0">
                  <a:pos x="249" y="538"/>
                </a:cxn>
                <a:cxn ang="0">
                  <a:pos x="167" y="634"/>
                </a:cxn>
                <a:cxn ang="0">
                  <a:pos x="699" y="10"/>
                </a:cxn>
                <a:cxn ang="0">
                  <a:pos x="702" y="0"/>
                </a:cxn>
              </a:cxnLst>
              <a:rect l="0" t="0" r="r" b="b"/>
              <a:pathLst>
                <a:path w="705" h="806">
                  <a:moveTo>
                    <a:pt x="184" y="593"/>
                  </a:moveTo>
                  <a:cubicBezTo>
                    <a:pt x="2" y="804"/>
                    <a:pt x="2" y="804"/>
                    <a:pt x="2" y="804"/>
                  </a:cubicBezTo>
                  <a:cubicBezTo>
                    <a:pt x="2" y="805"/>
                    <a:pt x="1" y="806"/>
                    <a:pt x="0" y="806"/>
                  </a:cubicBezTo>
                  <a:cubicBezTo>
                    <a:pt x="184" y="593"/>
                    <a:pt x="184" y="593"/>
                    <a:pt x="184" y="593"/>
                  </a:cubicBezTo>
                  <a:moveTo>
                    <a:pt x="702" y="0"/>
                  </a:moveTo>
                  <a:cubicBezTo>
                    <a:pt x="701" y="0"/>
                    <a:pt x="701" y="0"/>
                    <a:pt x="700" y="0"/>
                  </a:cubicBezTo>
                  <a:cubicBezTo>
                    <a:pt x="695" y="1"/>
                    <a:pt x="686" y="7"/>
                    <a:pt x="681" y="14"/>
                  </a:cubicBezTo>
                  <a:cubicBezTo>
                    <a:pt x="232" y="537"/>
                    <a:pt x="232" y="537"/>
                    <a:pt x="232" y="537"/>
                  </a:cubicBezTo>
                  <a:cubicBezTo>
                    <a:pt x="239" y="528"/>
                    <a:pt x="249" y="522"/>
                    <a:pt x="254" y="522"/>
                  </a:cubicBezTo>
                  <a:cubicBezTo>
                    <a:pt x="259" y="522"/>
                    <a:pt x="257" y="529"/>
                    <a:pt x="249" y="538"/>
                  </a:cubicBezTo>
                  <a:cubicBezTo>
                    <a:pt x="167" y="634"/>
                    <a:pt x="167" y="634"/>
                    <a:pt x="167" y="634"/>
                  </a:cubicBezTo>
                  <a:cubicBezTo>
                    <a:pt x="699" y="10"/>
                    <a:pt x="699" y="10"/>
                    <a:pt x="699" y="10"/>
                  </a:cubicBezTo>
                  <a:cubicBezTo>
                    <a:pt x="705" y="4"/>
                    <a:pt x="705" y="0"/>
                    <a:pt x="702"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4" name="Freeform 19"/>
            <p:cNvSpPr>
              <a:spLocks noEditPoints="1"/>
            </p:cNvSpPr>
            <p:nvPr/>
          </p:nvSpPr>
          <p:spPr bwMode="auto">
            <a:xfrm>
              <a:off x="-5778501" y="1174750"/>
              <a:ext cx="4365625" cy="6992938"/>
            </a:xfrm>
            <a:custGeom>
              <a:avLst/>
              <a:gdLst/>
              <a:ahLst/>
              <a:cxnLst>
                <a:cxn ang="0">
                  <a:pos x="337" y="1046"/>
                </a:cxn>
                <a:cxn ang="0">
                  <a:pos x="325" y="1084"/>
                </a:cxn>
                <a:cxn ang="0">
                  <a:pos x="293" y="1110"/>
                </a:cxn>
                <a:cxn ang="0">
                  <a:pos x="291" y="1109"/>
                </a:cxn>
                <a:cxn ang="0">
                  <a:pos x="838" y="1440"/>
                </a:cxn>
                <a:cxn ang="0">
                  <a:pos x="844" y="1441"/>
                </a:cxn>
                <a:cxn ang="0">
                  <a:pos x="884" y="1407"/>
                </a:cxn>
                <a:cxn ang="0">
                  <a:pos x="889" y="1353"/>
                </a:cxn>
                <a:cxn ang="0">
                  <a:pos x="337" y="1046"/>
                </a:cxn>
                <a:cxn ang="0">
                  <a:pos x="82" y="904"/>
                </a:cxn>
                <a:cxn ang="0">
                  <a:pos x="82" y="904"/>
                </a:cxn>
                <a:cxn ang="0">
                  <a:pos x="129" y="931"/>
                </a:cxn>
                <a:cxn ang="0">
                  <a:pos x="82" y="904"/>
                </a:cxn>
                <a:cxn ang="0">
                  <a:pos x="82" y="904"/>
                </a:cxn>
                <a:cxn ang="0">
                  <a:pos x="577" y="97"/>
                </a:cxn>
                <a:cxn ang="0">
                  <a:pos x="429" y="270"/>
                </a:cxn>
                <a:cxn ang="0">
                  <a:pos x="406" y="287"/>
                </a:cxn>
                <a:cxn ang="0">
                  <a:pos x="405" y="287"/>
                </a:cxn>
                <a:cxn ang="0">
                  <a:pos x="410" y="269"/>
                </a:cxn>
                <a:cxn ang="0">
                  <a:pos x="219" y="492"/>
                </a:cxn>
                <a:cxn ang="0">
                  <a:pos x="78" y="685"/>
                </a:cxn>
                <a:cxn ang="0">
                  <a:pos x="27" y="785"/>
                </a:cxn>
                <a:cxn ang="0">
                  <a:pos x="4" y="869"/>
                </a:cxn>
                <a:cxn ang="0">
                  <a:pos x="38" y="956"/>
                </a:cxn>
                <a:cxn ang="0">
                  <a:pos x="39" y="957"/>
                </a:cxn>
                <a:cxn ang="0">
                  <a:pos x="246" y="1082"/>
                </a:cxn>
                <a:cxn ang="0">
                  <a:pos x="35" y="954"/>
                </a:cxn>
                <a:cxn ang="0">
                  <a:pos x="30" y="951"/>
                </a:cxn>
                <a:cxn ang="0">
                  <a:pos x="22" y="943"/>
                </a:cxn>
                <a:cxn ang="0">
                  <a:pos x="9" y="923"/>
                </a:cxn>
                <a:cxn ang="0">
                  <a:pos x="28" y="889"/>
                </a:cxn>
                <a:cxn ang="0">
                  <a:pos x="51" y="873"/>
                </a:cxn>
                <a:cxn ang="0">
                  <a:pos x="54" y="875"/>
                </a:cxn>
                <a:cxn ang="0">
                  <a:pos x="66" y="892"/>
                </a:cxn>
                <a:cxn ang="0">
                  <a:pos x="73" y="899"/>
                </a:cxn>
                <a:cxn ang="0">
                  <a:pos x="74" y="899"/>
                </a:cxn>
                <a:cxn ang="0">
                  <a:pos x="48" y="828"/>
                </a:cxn>
                <a:cxn ang="0">
                  <a:pos x="67" y="756"/>
                </a:cxn>
                <a:cxn ang="0">
                  <a:pos x="111" y="669"/>
                </a:cxn>
                <a:cxn ang="0">
                  <a:pos x="236" y="496"/>
                </a:cxn>
                <a:cxn ang="0">
                  <a:pos x="577" y="97"/>
                </a:cxn>
                <a:cxn ang="0">
                  <a:pos x="642" y="0"/>
                </a:cxn>
                <a:cxn ang="0">
                  <a:pos x="641" y="1"/>
                </a:cxn>
                <a:cxn ang="0">
                  <a:pos x="594" y="56"/>
                </a:cxn>
                <a:cxn ang="0">
                  <a:pos x="642" y="0"/>
                </a:cxn>
              </a:cxnLst>
              <a:rect l="0" t="0" r="r" b="b"/>
              <a:pathLst>
                <a:path w="900" h="1441">
                  <a:moveTo>
                    <a:pt x="337" y="1046"/>
                  </a:moveTo>
                  <a:cubicBezTo>
                    <a:pt x="343" y="1050"/>
                    <a:pt x="338" y="1067"/>
                    <a:pt x="325" y="1084"/>
                  </a:cubicBezTo>
                  <a:cubicBezTo>
                    <a:pt x="314" y="1099"/>
                    <a:pt x="301" y="1110"/>
                    <a:pt x="293" y="1110"/>
                  </a:cubicBezTo>
                  <a:cubicBezTo>
                    <a:pt x="292" y="1110"/>
                    <a:pt x="291" y="1109"/>
                    <a:pt x="291" y="1109"/>
                  </a:cubicBezTo>
                  <a:cubicBezTo>
                    <a:pt x="838" y="1440"/>
                    <a:pt x="838" y="1440"/>
                    <a:pt x="838" y="1440"/>
                  </a:cubicBezTo>
                  <a:cubicBezTo>
                    <a:pt x="840" y="1441"/>
                    <a:pt x="842" y="1441"/>
                    <a:pt x="844" y="1441"/>
                  </a:cubicBezTo>
                  <a:cubicBezTo>
                    <a:pt x="855" y="1441"/>
                    <a:pt x="872" y="1428"/>
                    <a:pt x="884" y="1407"/>
                  </a:cubicBezTo>
                  <a:cubicBezTo>
                    <a:pt x="898" y="1383"/>
                    <a:pt x="900" y="1359"/>
                    <a:pt x="889" y="1353"/>
                  </a:cubicBezTo>
                  <a:cubicBezTo>
                    <a:pt x="337" y="1046"/>
                    <a:pt x="337" y="1046"/>
                    <a:pt x="337" y="1046"/>
                  </a:cubicBezTo>
                  <a:moveTo>
                    <a:pt x="82" y="904"/>
                  </a:moveTo>
                  <a:cubicBezTo>
                    <a:pt x="82" y="904"/>
                    <a:pt x="82" y="904"/>
                    <a:pt x="82" y="904"/>
                  </a:cubicBezTo>
                  <a:cubicBezTo>
                    <a:pt x="129" y="931"/>
                    <a:pt x="129" y="931"/>
                    <a:pt x="129" y="931"/>
                  </a:cubicBezTo>
                  <a:cubicBezTo>
                    <a:pt x="82" y="904"/>
                    <a:pt x="82" y="904"/>
                    <a:pt x="82" y="904"/>
                  </a:cubicBezTo>
                  <a:cubicBezTo>
                    <a:pt x="82" y="904"/>
                    <a:pt x="82" y="904"/>
                    <a:pt x="82" y="904"/>
                  </a:cubicBezTo>
                  <a:moveTo>
                    <a:pt x="577" y="97"/>
                  </a:moveTo>
                  <a:cubicBezTo>
                    <a:pt x="429" y="270"/>
                    <a:pt x="429" y="270"/>
                    <a:pt x="429" y="270"/>
                  </a:cubicBezTo>
                  <a:cubicBezTo>
                    <a:pt x="421" y="279"/>
                    <a:pt x="411" y="287"/>
                    <a:pt x="406" y="287"/>
                  </a:cubicBezTo>
                  <a:cubicBezTo>
                    <a:pt x="405" y="287"/>
                    <a:pt x="405" y="287"/>
                    <a:pt x="405" y="287"/>
                  </a:cubicBezTo>
                  <a:cubicBezTo>
                    <a:pt x="401" y="286"/>
                    <a:pt x="403" y="278"/>
                    <a:pt x="410" y="269"/>
                  </a:cubicBezTo>
                  <a:cubicBezTo>
                    <a:pt x="219" y="492"/>
                    <a:pt x="219" y="492"/>
                    <a:pt x="219" y="492"/>
                  </a:cubicBezTo>
                  <a:cubicBezTo>
                    <a:pt x="162" y="560"/>
                    <a:pt x="115" y="625"/>
                    <a:pt x="78" y="685"/>
                  </a:cubicBezTo>
                  <a:cubicBezTo>
                    <a:pt x="57" y="721"/>
                    <a:pt x="40" y="755"/>
                    <a:pt x="27" y="785"/>
                  </a:cubicBezTo>
                  <a:cubicBezTo>
                    <a:pt x="14" y="816"/>
                    <a:pt x="6" y="845"/>
                    <a:pt x="4" y="869"/>
                  </a:cubicBezTo>
                  <a:cubicBezTo>
                    <a:pt x="0" y="910"/>
                    <a:pt x="11" y="940"/>
                    <a:pt x="38" y="956"/>
                  </a:cubicBezTo>
                  <a:cubicBezTo>
                    <a:pt x="38" y="957"/>
                    <a:pt x="39" y="957"/>
                    <a:pt x="39" y="957"/>
                  </a:cubicBezTo>
                  <a:cubicBezTo>
                    <a:pt x="246" y="1082"/>
                    <a:pt x="246" y="1082"/>
                    <a:pt x="246" y="1082"/>
                  </a:cubicBezTo>
                  <a:cubicBezTo>
                    <a:pt x="35" y="954"/>
                    <a:pt x="35" y="954"/>
                    <a:pt x="35" y="954"/>
                  </a:cubicBezTo>
                  <a:cubicBezTo>
                    <a:pt x="30" y="951"/>
                    <a:pt x="30" y="951"/>
                    <a:pt x="30" y="951"/>
                  </a:cubicBezTo>
                  <a:cubicBezTo>
                    <a:pt x="27" y="948"/>
                    <a:pt x="24" y="946"/>
                    <a:pt x="22" y="943"/>
                  </a:cubicBezTo>
                  <a:cubicBezTo>
                    <a:pt x="16" y="937"/>
                    <a:pt x="12" y="930"/>
                    <a:pt x="9" y="923"/>
                  </a:cubicBezTo>
                  <a:cubicBezTo>
                    <a:pt x="7" y="917"/>
                    <a:pt x="16" y="902"/>
                    <a:pt x="28" y="889"/>
                  </a:cubicBezTo>
                  <a:cubicBezTo>
                    <a:pt x="37" y="879"/>
                    <a:pt x="46" y="873"/>
                    <a:pt x="51" y="873"/>
                  </a:cubicBezTo>
                  <a:cubicBezTo>
                    <a:pt x="53" y="873"/>
                    <a:pt x="54" y="873"/>
                    <a:pt x="54" y="875"/>
                  </a:cubicBezTo>
                  <a:cubicBezTo>
                    <a:pt x="57" y="881"/>
                    <a:pt x="61" y="887"/>
                    <a:pt x="66" y="892"/>
                  </a:cubicBezTo>
                  <a:cubicBezTo>
                    <a:pt x="68" y="895"/>
                    <a:pt x="71" y="897"/>
                    <a:pt x="73" y="899"/>
                  </a:cubicBezTo>
                  <a:cubicBezTo>
                    <a:pt x="74" y="899"/>
                    <a:pt x="74" y="899"/>
                    <a:pt x="74" y="899"/>
                  </a:cubicBezTo>
                  <a:cubicBezTo>
                    <a:pt x="54" y="885"/>
                    <a:pt x="45" y="861"/>
                    <a:pt x="48" y="828"/>
                  </a:cubicBezTo>
                  <a:cubicBezTo>
                    <a:pt x="50" y="807"/>
                    <a:pt x="56" y="783"/>
                    <a:pt x="67" y="756"/>
                  </a:cubicBezTo>
                  <a:cubicBezTo>
                    <a:pt x="78" y="730"/>
                    <a:pt x="93" y="700"/>
                    <a:pt x="111" y="669"/>
                  </a:cubicBezTo>
                  <a:cubicBezTo>
                    <a:pt x="143" y="615"/>
                    <a:pt x="186" y="557"/>
                    <a:pt x="236" y="496"/>
                  </a:cubicBezTo>
                  <a:cubicBezTo>
                    <a:pt x="577" y="97"/>
                    <a:pt x="577" y="97"/>
                    <a:pt x="577" y="97"/>
                  </a:cubicBezTo>
                  <a:moveTo>
                    <a:pt x="642" y="0"/>
                  </a:moveTo>
                  <a:cubicBezTo>
                    <a:pt x="641" y="0"/>
                    <a:pt x="641" y="0"/>
                    <a:pt x="641" y="1"/>
                  </a:cubicBezTo>
                  <a:cubicBezTo>
                    <a:pt x="594" y="56"/>
                    <a:pt x="594" y="56"/>
                    <a:pt x="594" y="56"/>
                  </a:cubicBezTo>
                  <a:cubicBezTo>
                    <a:pt x="642" y="0"/>
                    <a:pt x="642" y="0"/>
                    <a:pt x="642"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5" name="Freeform 20"/>
            <p:cNvSpPr>
              <a:spLocks/>
            </p:cNvSpPr>
            <p:nvPr/>
          </p:nvSpPr>
          <p:spPr bwMode="auto">
            <a:xfrm>
              <a:off x="-3833813" y="1101725"/>
              <a:ext cx="1300163" cy="1466850"/>
            </a:xfrm>
            <a:custGeom>
              <a:avLst/>
              <a:gdLst/>
              <a:ahLst/>
              <a:cxnLst>
                <a:cxn ang="0">
                  <a:pos x="263" y="0"/>
                </a:cxn>
                <a:cxn ang="0">
                  <a:pos x="241" y="15"/>
                </a:cxn>
                <a:cxn ang="0">
                  <a:pos x="193" y="71"/>
                </a:cxn>
                <a:cxn ang="0">
                  <a:pos x="9" y="284"/>
                </a:cxn>
                <a:cxn ang="0">
                  <a:pos x="4" y="302"/>
                </a:cxn>
                <a:cxn ang="0">
                  <a:pos x="5" y="302"/>
                </a:cxn>
                <a:cxn ang="0">
                  <a:pos x="28" y="285"/>
                </a:cxn>
                <a:cxn ang="0">
                  <a:pos x="176" y="112"/>
                </a:cxn>
                <a:cxn ang="0">
                  <a:pos x="258" y="16"/>
                </a:cxn>
                <a:cxn ang="0">
                  <a:pos x="263" y="0"/>
                </a:cxn>
              </a:cxnLst>
              <a:rect l="0" t="0" r="r" b="b"/>
              <a:pathLst>
                <a:path w="268" h="302">
                  <a:moveTo>
                    <a:pt x="263" y="0"/>
                  </a:moveTo>
                  <a:cubicBezTo>
                    <a:pt x="258" y="0"/>
                    <a:pt x="248" y="6"/>
                    <a:pt x="241" y="15"/>
                  </a:cubicBezTo>
                  <a:cubicBezTo>
                    <a:pt x="193" y="71"/>
                    <a:pt x="193" y="71"/>
                    <a:pt x="193" y="71"/>
                  </a:cubicBezTo>
                  <a:cubicBezTo>
                    <a:pt x="9" y="284"/>
                    <a:pt x="9" y="284"/>
                    <a:pt x="9" y="284"/>
                  </a:cubicBezTo>
                  <a:cubicBezTo>
                    <a:pt x="2" y="293"/>
                    <a:pt x="0" y="301"/>
                    <a:pt x="4" y="302"/>
                  </a:cubicBezTo>
                  <a:cubicBezTo>
                    <a:pt x="4" y="302"/>
                    <a:pt x="4" y="302"/>
                    <a:pt x="5" y="302"/>
                  </a:cubicBezTo>
                  <a:cubicBezTo>
                    <a:pt x="10" y="302"/>
                    <a:pt x="20" y="294"/>
                    <a:pt x="28" y="285"/>
                  </a:cubicBezTo>
                  <a:cubicBezTo>
                    <a:pt x="176" y="112"/>
                    <a:pt x="176" y="112"/>
                    <a:pt x="176" y="112"/>
                  </a:cubicBezTo>
                  <a:cubicBezTo>
                    <a:pt x="258" y="16"/>
                    <a:pt x="258" y="16"/>
                    <a:pt x="258" y="16"/>
                  </a:cubicBezTo>
                  <a:cubicBezTo>
                    <a:pt x="266" y="7"/>
                    <a:pt x="268" y="0"/>
                    <a:pt x="263" y="0"/>
                  </a:cubicBezTo>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6" name="Freeform 21"/>
            <p:cNvSpPr>
              <a:spLocks noEditPoints="1"/>
            </p:cNvSpPr>
            <p:nvPr/>
          </p:nvSpPr>
          <p:spPr bwMode="auto">
            <a:xfrm>
              <a:off x="-5419725" y="5537200"/>
              <a:ext cx="1276350" cy="1019175"/>
            </a:xfrm>
            <a:custGeom>
              <a:avLst/>
              <a:gdLst/>
              <a:ahLst/>
              <a:cxnLst>
                <a:cxn ang="0">
                  <a:pos x="172" y="183"/>
                </a:cxn>
                <a:cxn ang="0">
                  <a:pos x="216" y="210"/>
                </a:cxn>
                <a:cxn ang="0">
                  <a:pos x="217" y="210"/>
                </a:cxn>
                <a:cxn ang="0">
                  <a:pos x="172" y="183"/>
                </a:cxn>
                <a:cxn ang="0">
                  <a:pos x="55" y="32"/>
                </a:cxn>
                <a:cxn ang="0">
                  <a:pos x="263" y="147"/>
                </a:cxn>
                <a:cxn ang="0">
                  <a:pos x="263" y="147"/>
                </a:cxn>
                <a:cxn ang="0">
                  <a:pos x="55" y="32"/>
                </a:cxn>
                <a:cxn ang="0">
                  <a:pos x="0" y="0"/>
                </a:cxn>
                <a:cxn ang="0">
                  <a:pos x="8" y="5"/>
                </a:cxn>
                <a:cxn ang="0">
                  <a:pos x="0" y="0"/>
                </a:cxn>
              </a:cxnLst>
              <a:rect l="0" t="0" r="r" b="b"/>
              <a:pathLst>
                <a:path w="263" h="210">
                  <a:moveTo>
                    <a:pt x="172" y="183"/>
                  </a:moveTo>
                  <a:cubicBezTo>
                    <a:pt x="216" y="210"/>
                    <a:pt x="216" y="210"/>
                    <a:pt x="216" y="210"/>
                  </a:cubicBezTo>
                  <a:cubicBezTo>
                    <a:pt x="216" y="210"/>
                    <a:pt x="216" y="210"/>
                    <a:pt x="217" y="210"/>
                  </a:cubicBezTo>
                  <a:cubicBezTo>
                    <a:pt x="172" y="183"/>
                    <a:pt x="172" y="183"/>
                    <a:pt x="172" y="183"/>
                  </a:cubicBezTo>
                  <a:moveTo>
                    <a:pt x="55" y="32"/>
                  </a:moveTo>
                  <a:cubicBezTo>
                    <a:pt x="263" y="147"/>
                    <a:pt x="263" y="147"/>
                    <a:pt x="263" y="147"/>
                  </a:cubicBezTo>
                  <a:cubicBezTo>
                    <a:pt x="263" y="147"/>
                    <a:pt x="263" y="147"/>
                    <a:pt x="263" y="147"/>
                  </a:cubicBezTo>
                  <a:cubicBezTo>
                    <a:pt x="55" y="32"/>
                    <a:pt x="55" y="32"/>
                    <a:pt x="55" y="32"/>
                  </a:cubicBezTo>
                  <a:moveTo>
                    <a:pt x="0" y="0"/>
                  </a:moveTo>
                  <a:cubicBezTo>
                    <a:pt x="3" y="2"/>
                    <a:pt x="5" y="4"/>
                    <a:pt x="8" y="5"/>
                  </a:cubicBezTo>
                  <a:cubicBezTo>
                    <a:pt x="0" y="0"/>
                    <a:pt x="0" y="0"/>
                    <a:pt x="0"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7" name="Freeform 22"/>
            <p:cNvSpPr>
              <a:spLocks/>
            </p:cNvSpPr>
            <p:nvPr/>
          </p:nvSpPr>
          <p:spPr bwMode="auto">
            <a:xfrm>
              <a:off x="-5745163" y="5411787"/>
              <a:ext cx="1630363" cy="1149350"/>
            </a:xfrm>
            <a:custGeom>
              <a:avLst/>
              <a:gdLst/>
              <a:ahLst/>
              <a:cxnLst>
                <a:cxn ang="0">
                  <a:pos x="44" y="0"/>
                </a:cxn>
                <a:cxn ang="0">
                  <a:pos x="21" y="16"/>
                </a:cxn>
                <a:cxn ang="0">
                  <a:pos x="2" y="50"/>
                </a:cxn>
                <a:cxn ang="0">
                  <a:pos x="15" y="70"/>
                </a:cxn>
                <a:cxn ang="0">
                  <a:pos x="23" y="78"/>
                </a:cxn>
                <a:cxn ang="0">
                  <a:pos x="28" y="81"/>
                </a:cxn>
                <a:cxn ang="0">
                  <a:pos x="239" y="209"/>
                </a:cxn>
                <a:cxn ang="0">
                  <a:pos x="284" y="236"/>
                </a:cxn>
                <a:cxn ang="0">
                  <a:pos x="286" y="237"/>
                </a:cxn>
                <a:cxn ang="0">
                  <a:pos x="318" y="211"/>
                </a:cxn>
                <a:cxn ang="0">
                  <a:pos x="330" y="173"/>
                </a:cxn>
                <a:cxn ang="0">
                  <a:pos x="122" y="58"/>
                </a:cxn>
                <a:cxn ang="0">
                  <a:pos x="75" y="31"/>
                </a:cxn>
                <a:cxn ang="0">
                  <a:pos x="75" y="31"/>
                </a:cxn>
                <a:cxn ang="0">
                  <a:pos x="67" y="26"/>
                </a:cxn>
                <a:cxn ang="0">
                  <a:pos x="66" y="26"/>
                </a:cxn>
                <a:cxn ang="0">
                  <a:pos x="59" y="19"/>
                </a:cxn>
                <a:cxn ang="0">
                  <a:pos x="47" y="2"/>
                </a:cxn>
                <a:cxn ang="0">
                  <a:pos x="44" y="0"/>
                </a:cxn>
              </a:cxnLst>
              <a:rect l="0" t="0" r="r" b="b"/>
              <a:pathLst>
                <a:path w="336" h="237">
                  <a:moveTo>
                    <a:pt x="44" y="0"/>
                  </a:moveTo>
                  <a:cubicBezTo>
                    <a:pt x="39" y="0"/>
                    <a:pt x="30" y="6"/>
                    <a:pt x="21" y="16"/>
                  </a:cubicBezTo>
                  <a:cubicBezTo>
                    <a:pt x="9" y="29"/>
                    <a:pt x="0" y="44"/>
                    <a:pt x="2" y="50"/>
                  </a:cubicBezTo>
                  <a:cubicBezTo>
                    <a:pt x="5" y="57"/>
                    <a:pt x="9" y="64"/>
                    <a:pt x="15" y="70"/>
                  </a:cubicBezTo>
                  <a:cubicBezTo>
                    <a:pt x="17" y="73"/>
                    <a:pt x="20" y="75"/>
                    <a:pt x="23" y="78"/>
                  </a:cubicBezTo>
                  <a:cubicBezTo>
                    <a:pt x="28" y="81"/>
                    <a:pt x="28" y="81"/>
                    <a:pt x="28" y="81"/>
                  </a:cubicBezTo>
                  <a:cubicBezTo>
                    <a:pt x="239" y="209"/>
                    <a:pt x="239" y="209"/>
                    <a:pt x="239" y="209"/>
                  </a:cubicBezTo>
                  <a:cubicBezTo>
                    <a:pt x="284" y="236"/>
                    <a:pt x="284" y="236"/>
                    <a:pt x="284" y="236"/>
                  </a:cubicBezTo>
                  <a:cubicBezTo>
                    <a:pt x="284" y="236"/>
                    <a:pt x="285" y="237"/>
                    <a:pt x="286" y="237"/>
                  </a:cubicBezTo>
                  <a:cubicBezTo>
                    <a:pt x="294" y="237"/>
                    <a:pt x="307" y="226"/>
                    <a:pt x="318" y="211"/>
                  </a:cubicBezTo>
                  <a:cubicBezTo>
                    <a:pt x="331" y="194"/>
                    <a:pt x="336" y="177"/>
                    <a:pt x="330" y="173"/>
                  </a:cubicBezTo>
                  <a:cubicBezTo>
                    <a:pt x="122" y="58"/>
                    <a:pt x="122" y="58"/>
                    <a:pt x="122" y="58"/>
                  </a:cubicBezTo>
                  <a:cubicBezTo>
                    <a:pt x="75" y="31"/>
                    <a:pt x="75" y="31"/>
                    <a:pt x="75" y="31"/>
                  </a:cubicBezTo>
                  <a:cubicBezTo>
                    <a:pt x="75" y="31"/>
                    <a:pt x="75" y="31"/>
                    <a:pt x="75" y="31"/>
                  </a:cubicBezTo>
                  <a:cubicBezTo>
                    <a:pt x="72" y="30"/>
                    <a:pt x="70" y="28"/>
                    <a:pt x="67" y="26"/>
                  </a:cubicBezTo>
                  <a:cubicBezTo>
                    <a:pt x="66" y="26"/>
                    <a:pt x="66" y="26"/>
                    <a:pt x="66" y="26"/>
                  </a:cubicBezTo>
                  <a:cubicBezTo>
                    <a:pt x="64" y="24"/>
                    <a:pt x="61" y="22"/>
                    <a:pt x="59" y="19"/>
                  </a:cubicBezTo>
                  <a:cubicBezTo>
                    <a:pt x="54" y="14"/>
                    <a:pt x="50" y="8"/>
                    <a:pt x="47" y="2"/>
                  </a:cubicBezTo>
                  <a:cubicBezTo>
                    <a:pt x="47" y="0"/>
                    <a:pt x="46" y="0"/>
                    <a:pt x="44" y="0"/>
                  </a:cubicBezTo>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grpSp>
      <p:sp>
        <p:nvSpPr>
          <p:cNvPr id="28" name="Rectangle 27"/>
          <p:cNvSpPr/>
          <p:nvPr userDrawn="1"/>
        </p:nvSpPr>
        <p:spPr>
          <a:xfrm>
            <a:off x="0" y="0"/>
            <a:ext cx="9144000"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29" name="Picture 5" descr="C:\Documents and Settings\alamers\Desktop\Cisco Live 2010\Supplied Artwork\Vendor Art &amp; Guidebook\Logos\CL11 General Logo\CL11 General Logo\CL11 Logo with date\PNG RGB Transparent\CL11_Logodate_G2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12000" y="311150"/>
            <a:ext cx="16446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5219700" y="3694176"/>
            <a:ext cx="3924300" cy="3163823"/>
          </a:xfrm>
          <a:prstGeom prst="rect">
            <a:avLst/>
          </a:prstGeom>
          <a:gradFill flip="none" rotWithShape="1">
            <a:gsLst>
              <a:gs pos="20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31" name="Group 67"/>
          <p:cNvGrpSpPr/>
          <p:nvPr userDrawn="1"/>
        </p:nvGrpSpPr>
        <p:grpSpPr>
          <a:xfrm>
            <a:off x="341314" y="311151"/>
            <a:ext cx="829170" cy="438358"/>
            <a:chOff x="609600" y="528537"/>
            <a:chExt cx="1444734" cy="763789"/>
          </a:xfrm>
          <a:solidFill>
            <a:schemeClr val="accent1"/>
          </a:solidFill>
        </p:grpSpPr>
        <p:sp>
          <p:nvSpPr>
            <p:cNvPr id="32" name="Rectangle 31"/>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3" name="Freeform 32"/>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4" name="Freeform 33"/>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5" name="Freeform 34"/>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6" name="Freeform 35"/>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7" name="Freeform 36"/>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8" name="Freeform 37"/>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9" name="Freeform 38"/>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40" name="Freeform 39"/>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41" name="Freeform 40"/>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42" name="Freeform 41"/>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43" name="Freeform 42"/>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44" name="Freeform 43"/>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45" name="Freeform 44"/>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grpSp>
      <p:sp>
        <p:nvSpPr>
          <p:cNvPr id="3" name="Subtitle 2"/>
          <p:cNvSpPr>
            <a:spLocks noGrp="1"/>
          </p:cNvSpPr>
          <p:nvPr>
            <p:ph type="subTitle" idx="1"/>
          </p:nvPr>
        </p:nvSpPr>
        <p:spPr>
          <a:xfrm>
            <a:off x="323850" y="3351276"/>
            <a:ext cx="6257925" cy="342900"/>
          </a:xfrm>
        </p:spPr>
        <p:txBody>
          <a:bodyPr lIns="45720" rIns="45720" anchor="b">
            <a:no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a:xfrm>
            <a:off x="323850" y="1864185"/>
            <a:ext cx="6963335" cy="1143000"/>
          </a:xfrm>
          <a:effectLst/>
        </p:spPr>
        <p:txBody>
          <a:bodyPr/>
          <a:lstStyle>
            <a:lvl1pPr>
              <a:defRPr lang="en-US" sz="4000" b="1" kern="1200" dirty="0" smtClean="0">
                <a:solidFill>
                  <a:srgbClr val="111111"/>
                </a:solidFill>
                <a:effectLst/>
                <a:latin typeface="+mj-lt"/>
                <a:ea typeface="+mj-ea"/>
                <a:cs typeface="+mj-cs"/>
              </a:defRPr>
            </a:lvl1pPr>
          </a:lstStyle>
          <a:p>
            <a:r>
              <a:rPr lang="en-US" smtClean="0"/>
              <a:t>Click to edit Master title style</a:t>
            </a:r>
            <a:endParaRPr lang="en-US" dirty="0"/>
          </a:p>
        </p:txBody>
      </p:sp>
      <p:sp>
        <p:nvSpPr>
          <p:cNvPr id="13" name="Text Placeholder 12"/>
          <p:cNvSpPr>
            <a:spLocks noGrp="1"/>
          </p:cNvSpPr>
          <p:nvPr>
            <p:ph type="body" sz="quarter" idx="10"/>
          </p:nvPr>
        </p:nvSpPr>
        <p:spPr>
          <a:xfrm>
            <a:off x="323850" y="3700272"/>
            <a:ext cx="5943600" cy="259080"/>
          </a:xfrm>
        </p:spPr>
        <p:txBody>
          <a:bodyPr lIns="45720" rIns="45720">
            <a:noAutofit/>
          </a:bodyPr>
          <a:lstStyle>
            <a:lvl1pPr marL="0" indent="0">
              <a:buFontTx/>
              <a:buNone/>
              <a:defRPr lang="en-US" sz="1400" kern="1200" dirty="0" smtClean="0">
                <a:solidFill>
                  <a:srgbClr val="111111"/>
                </a:solidFill>
                <a:latin typeface="+mn-lt"/>
                <a:ea typeface="+mn-ea"/>
                <a:cs typeface="+mn-cs"/>
              </a:defRPr>
            </a:lvl1pPr>
          </a:lstStyle>
          <a:p>
            <a:pPr lvl="0"/>
            <a:r>
              <a:rPr lang="en-US" smtClean="0"/>
              <a:t>Click to edit Master text styles</a:t>
            </a:r>
          </a:p>
        </p:txBody>
      </p:sp>
      <p:sp>
        <p:nvSpPr>
          <p:cNvPr id="18" name="Text Placeholder 17"/>
          <p:cNvSpPr>
            <a:spLocks noGrp="1"/>
          </p:cNvSpPr>
          <p:nvPr>
            <p:ph type="body" sz="quarter" idx="11"/>
          </p:nvPr>
        </p:nvSpPr>
        <p:spPr>
          <a:xfrm>
            <a:off x="323850" y="4092067"/>
            <a:ext cx="5888038" cy="306197"/>
          </a:xfrm>
        </p:spPr>
        <p:txBody>
          <a:bodyPr lIns="45720" rIns="45720">
            <a:noAutofit/>
          </a:bodyPr>
          <a:lstStyle>
            <a:lvl1pPr algn="l">
              <a:buFontTx/>
              <a:buNone/>
              <a:defRPr sz="1200">
                <a:solidFill>
                  <a:srgbClr val="111111"/>
                </a:solidFill>
              </a:defRPr>
            </a:lvl1pPr>
          </a:lstStyle>
          <a:p>
            <a:pPr lvl="0"/>
            <a:r>
              <a:rPr lang="en-US" smtClean="0"/>
              <a:t>Click to edit Master text styles</a:t>
            </a:r>
          </a:p>
        </p:txBody>
      </p:sp>
    </p:spTree>
    <p:extLst>
      <p:ext uri="{BB962C8B-B14F-4D97-AF65-F5344CB8AC3E}">
        <p14:creationId xmlns:p14="http://schemas.microsoft.com/office/powerpoint/2010/main" val="299052318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userDrawn="1"/>
        </p:nvSpPr>
        <p:spPr>
          <a:xfrm flipH="1">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9" name="Group 145"/>
          <p:cNvGrpSpPr/>
          <p:nvPr userDrawn="1"/>
        </p:nvGrpSpPr>
        <p:grpSpPr>
          <a:xfrm>
            <a:off x="4807403" y="261258"/>
            <a:ext cx="9566114" cy="8233226"/>
            <a:chOff x="-21196300" y="-4881563"/>
            <a:chExt cx="19311937" cy="16621126"/>
          </a:xfrm>
          <a:effectLst>
            <a:outerShdw blurRad="101600" dist="25400" dir="2700000" algn="tl" rotWithShape="0">
              <a:prstClr val="black">
                <a:alpha val="25000"/>
              </a:prstClr>
            </a:outerShdw>
          </a:effectLst>
        </p:grpSpPr>
        <p:sp>
          <p:nvSpPr>
            <p:cNvPr id="10" name="Freeform 11"/>
            <p:cNvSpPr>
              <a:spLocks noEditPoints="1"/>
            </p:cNvSpPr>
            <p:nvPr/>
          </p:nvSpPr>
          <p:spPr bwMode="auto">
            <a:xfrm>
              <a:off x="-19194463" y="-2949575"/>
              <a:ext cx="9282113" cy="13758863"/>
            </a:xfrm>
            <a:custGeom>
              <a:avLst/>
              <a:gdLst/>
              <a:ahLst/>
              <a:cxnLst>
                <a:cxn ang="0">
                  <a:pos x="784" y="1847"/>
                </a:cxn>
                <a:cxn ang="0">
                  <a:pos x="429" y="3445"/>
                </a:cxn>
                <a:cxn ang="0">
                  <a:pos x="763" y="3360"/>
                </a:cxn>
                <a:cxn ang="0">
                  <a:pos x="719" y="1790"/>
                </a:cxn>
                <a:cxn ang="0">
                  <a:pos x="868" y="936"/>
                </a:cxn>
                <a:cxn ang="0">
                  <a:pos x="108" y="614"/>
                </a:cxn>
                <a:cxn ang="0">
                  <a:pos x="3" y="608"/>
                </a:cxn>
                <a:cxn ang="0">
                  <a:pos x="3" y="606"/>
                </a:cxn>
                <a:cxn ang="0">
                  <a:pos x="9" y="597"/>
                </a:cxn>
                <a:cxn ang="0">
                  <a:pos x="13" y="592"/>
                </a:cxn>
                <a:cxn ang="0">
                  <a:pos x="89" y="595"/>
                </a:cxn>
                <a:cxn ang="0">
                  <a:pos x="156" y="602"/>
                </a:cxn>
                <a:cxn ang="0">
                  <a:pos x="783" y="442"/>
                </a:cxn>
                <a:cxn ang="0">
                  <a:pos x="783" y="442"/>
                </a:cxn>
                <a:cxn ang="0">
                  <a:pos x="171" y="580"/>
                </a:cxn>
                <a:cxn ang="0">
                  <a:pos x="791" y="422"/>
                </a:cxn>
                <a:cxn ang="0">
                  <a:pos x="849" y="425"/>
                </a:cxn>
                <a:cxn ang="0">
                  <a:pos x="875" y="419"/>
                </a:cxn>
                <a:cxn ang="0">
                  <a:pos x="910" y="698"/>
                </a:cxn>
                <a:cxn ang="0">
                  <a:pos x="1001" y="683"/>
                </a:cxn>
                <a:cxn ang="0">
                  <a:pos x="855" y="406"/>
                </a:cxn>
                <a:cxn ang="0">
                  <a:pos x="881" y="399"/>
                </a:cxn>
                <a:cxn ang="0">
                  <a:pos x="941" y="402"/>
                </a:cxn>
                <a:cxn ang="0">
                  <a:pos x="1028" y="385"/>
                </a:cxn>
                <a:cxn ang="0">
                  <a:pos x="967" y="371"/>
                </a:cxn>
                <a:cxn ang="0">
                  <a:pos x="945" y="383"/>
                </a:cxn>
                <a:cxn ang="0">
                  <a:pos x="1030" y="361"/>
                </a:cxn>
                <a:cxn ang="0">
                  <a:pos x="971" y="347"/>
                </a:cxn>
                <a:cxn ang="0">
                  <a:pos x="1033" y="331"/>
                </a:cxn>
                <a:cxn ang="0">
                  <a:pos x="941" y="188"/>
                </a:cxn>
                <a:cxn ang="0">
                  <a:pos x="913" y="195"/>
                </a:cxn>
                <a:cxn ang="0">
                  <a:pos x="447" y="314"/>
                </a:cxn>
                <a:cxn ang="0">
                  <a:pos x="392" y="328"/>
                </a:cxn>
                <a:cxn ang="0">
                  <a:pos x="229" y="403"/>
                </a:cxn>
                <a:cxn ang="0">
                  <a:pos x="38" y="570"/>
                </a:cxn>
                <a:cxn ang="0">
                  <a:pos x="84" y="559"/>
                </a:cxn>
                <a:cxn ang="0">
                  <a:pos x="79" y="573"/>
                </a:cxn>
                <a:cxn ang="0">
                  <a:pos x="278" y="391"/>
                </a:cxn>
                <a:cxn ang="0">
                  <a:pos x="388" y="338"/>
                </a:cxn>
                <a:cxn ang="0">
                  <a:pos x="883" y="211"/>
                </a:cxn>
                <a:cxn ang="0">
                  <a:pos x="919" y="202"/>
                </a:cxn>
                <a:cxn ang="0">
                  <a:pos x="977" y="194"/>
                </a:cxn>
                <a:cxn ang="0">
                  <a:pos x="974" y="330"/>
                </a:cxn>
                <a:cxn ang="0">
                  <a:pos x="1045" y="188"/>
                </a:cxn>
                <a:cxn ang="0">
                  <a:pos x="2118" y="101"/>
                </a:cxn>
                <a:cxn ang="0">
                  <a:pos x="2442" y="0"/>
                </a:cxn>
                <a:cxn ang="0">
                  <a:pos x="1114" y="340"/>
                </a:cxn>
              </a:cxnLst>
              <a:rect l="0" t="0" r="r" b="b"/>
              <a:pathLst>
                <a:path w="2475" h="3669">
                  <a:moveTo>
                    <a:pt x="903" y="1785"/>
                  </a:moveTo>
                  <a:cubicBezTo>
                    <a:pt x="896" y="1808"/>
                    <a:pt x="865" y="1832"/>
                    <a:pt x="824" y="1842"/>
                  </a:cubicBezTo>
                  <a:cubicBezTo>
                    <a:pt x="810" y="1846"/>
                    <a:pt x="796" y="1847"/>
                    <a:pt x="784" y="1847"/>
                  </a:cubicBezTo>
                  <a:cubicBezTo>
                    <a:pt x="749" y="1847"/>
                    <a:pt x="722" y="1835"/>
                    <a:pt x="716" y="1813"/>
                  </a:cubicBezTo>
                  <a:cubicBezTo>
                    <a:pt x="716" y="1811"/>
                    <a:pt x="716" y="1810"/>
                    <a:pt x="716" y="1808"/>
                  </a:cubicBezTo>
                  <a:cubicBezTo>
                    <a:pt x="429" y="3445"/>
                    <a:pt x="429" y="3445"/>
                    <a:pt x="429" y="3445"/>
                  </a:cubicBezTo>
                  <a:cubicBezTo>
                    <a:pt x="407" y="3573"/>
                    <a:pt x="452" y="3669"/>
                    <a:pt x="533" y="3669"/>
                  </a:cubicBezTo>
                  <a:cubicBezTo>
                    <a:pt x="542" y="3669"/>
                    <a:pt x="552" y="3668"/>
                    <a:pt x="562" y="3665"/>
                  </a:cubicBezTo>
                  <a:cubicBezTo>
                    <a:pt x="660" y="3640"/>
                    <a:pt x="751" y="3499"/>
                    <a:pt x="763" y="3360"/>
                  </a:cubicBezTo>
                  <a:cubicBezTo>
                    <a:pt x="903" y="1785"/>
                    <a:pt x="903" y="1785"/>
                    <a:pt x="903" y="1785"/>
                  </a:cubicBezTo>
                  <a:moveTo>
                    <a:pt x="868" y="936"/>
                  </a:moveTo>
                  <a:cubicBezTo>
                    <a:pt x="719" y="1790"/>
                    <a:pt x="719" y="1790"/>
                    <a:pt x="719" y="1790"/>
                  </a:cubicBezTo>
                  <a:cubicBezTo>
                    <a:pt x="719" y="1790"/>
                    <a:pt x="719" y="1790"/>
                    <a:pt x="719" y="1790"/>
                  </a:cubicBezTo>
                  <a:cubicBezTo>
                    <a:pt x="719" y="1790"/>
                    <a:pt x="719" y="1790"/>
                    <a:pt x="719" y="1790"/>
                  </a:cubicBezTo>
                  <a:cubicBezTo>
                    <a:pt x="868" y="936"/>
                    <a:pt x="868" y="936"/>
                    <a:pt x="868" y="936"/>
                  </a:cubicBezTo>
                  <a:moveTo>
                    <a:pt x="120" y="611"/>
                  </a:moveTo>
                  <a:cubicBezTo>
                    <a:pt x="108" y="614"/>
                    <a:pt x="97" y="617"/>
                    <a:pt x="87" y="618"/>
                  </a:cubicBezTo>
                  <a:cubicBezTo>
                    <a:pt x="94" y="617"/>
                    <a:pt x="101" y="616"/>
                    <a:pt x="108" y="614"/>
                  </a:cubicBezTo>
                  <a:cubicBezTo>
                    <a:pt x="112" y="613"/>
                    <a:pt x="116" y="612"/>
                    <a:pt x="120" y="611"/>
                  </a:cubicBezTo>
                  <a:moveTo>
                    <a:pt x="3" y="606"/>
                  </a:moveTo>
                  <a:cubicBezTo>
                    <a:pt x="3" y="607"/>
                    <a:pt x="3" y="607"/>
                    <a:pt x="3" y="608"/>
                  </a:cubicBezTo>
                  <a:cubicBezTo>
                    <a:pt x="0" y="618"/>
                    <a:pt x="12" y="624"/>
                    <a:pt x="35" y="624"/>
                  </a:cubicBezTo>
                  <a:cubicBezTo>
                    <a:pt x="14" y="624"/>
                    <a:pt x="3" y="620"/>
                    <a:pt x="2" y="611"/>
                  </a:cubicBezTo>
                  <a:cubicBezTo>
                    <a:pt x="2" y="610"/>
                    <a:pt x="2" y="608"/>
                    <a:pt x="3" y="606"/>
                  </a:cubicBezTo>
                  <a:moveTo>
                    <a:pt x="15" y="590"/>
                  </a:moveTo>
                  <a:cubicBezTo>
                    <a:pt x="13" y="592"/>
                    <a:pt x="11" y="594"/>
                    <a:pt x="10" y="595"/>
                  </a:cubicBezTo>
                  <a:cubicBezTo>
                    <a:pt x="10" y="596"/>
                    <a:pt x="9" y="596"/>
                    <a:pt x="9" y="597"/>
                  </a:cubicBezTo>
                  <a:cubicBezTo>
                    <a:pt x="10" y="596"/>
                    <a:pt x="11" y="595"/>
                    <a:pt x="12" y="594"/>
                  </a:cubicBezTo>
                  <a:cubicBezTo>
                    <a:pt x="12" y="593"/>
                    <a:pt x="12" y="593"/>
                    <a:pt x="12" y="593"/>
                  </a:cubicBezTo>
                  <a:cubicBezTo>
                    <a:pt x="13" y="592"/>
                    <a:pt x="13" y="592"/>
                    <a:pt x="13" y="592"/>
                  </a:cubicBezTo>
                  <a:cubicBezTo>
                    <a:pt x="15" y="590"/>
                    <a:pt x="15" y="590"/>
                    <a:pt x="15" y="590"/>
                  </a:cubicBezTo>
                  <a:moveTo>
                    <a:pt x="72" y="590"/>
                  </a:moveTo>
                  <a:cubicBezTo>
                    <a:pt x="74" y="593"/>
                    <a:pt x="80" y="595"/>
                    <a:pt x="89" y="595"/>
                  </a:cubicBezTo>
                  <a:cubicBezTo>
                    <a:pt x="80" y="594"/>
                    <a:pt x="74" y="593"/>
                    <a:pt x="72" y="590"/>
                  </a:cubicBezTo>
                  <a:moveTo>
                    <a:pt x="206" y="590"/>
                  </a:moveTo>
                  <a:cubicBezTo>
                    <a:pt x="156" y="602"/>
                    <a:pt x="156" y="602"/>
                    <a:pt x="156" y="602"/>
                  </a:cubicBezTo>
                  <a:cubicBezTo>
                    <a:pt x="182" y="596"/>
                    <a:pt x="182" y="596"/>
                    <a:pt x="182" y="596"/>
                  </a:cubicBezTo>
                  <a:cubicBezTo>
                    <a:pt x="206" y="590"/>
                    <a:pt x="206" y="590"/>
                    <a:pt x="206" y="590"/>
                  </a:cubicBezTo>
                  <a:moveTo>
                    <a:pt x="783" y="442"/>
                  </a:moveTo>
                  <a:cubicBezTo>
                    <a:pt x="340" y="555"/>
                    <a:pt x="340" y="555"/>
                    <a:pt x="340" y="555"/>
                  </a:cubicBezTo>
                  <a:cubicBezTo>
                    <a:pt x="783" y="442"/>
                    <a:pt x="783" y="442"/>
                    <a:pt x="783" y="442"/>
                  </a:cubicBezTo>
                  <a:cubicBezTo>
                    <a:pt x="783" y="442"/>
                    <a:pt x="783" y="442"/>
                    <a:pt x="783" y="442"/>
                  </a:cubicBezTo>
                  <a:moveTo>
                    <a:pt x="791" y="422"/>
                  </a:moveTo>
                  <a:cubicBezTo>
                    <a:pt x="205" y="572"/>
                    <a:pt x="205" y="572"/>
                    <a:pt x="205" y="572"/>
                  </a:cubicBezTo>
                  <a:cubicBezTo>
                    <a:pt x="171" y="580"/>
                    <a:pt x="171" y="580"/>
                    <a:pt x="171" y="580"/>
                  </a:cubicBezTo>
                  <a:cubicBezTo>
                    <a:pt x="169" y="581"/>
                    <a:pt x="165" y="582"/>
                    <a:pt x="162" y="583"/>
                  </a:cubicBezTo>
                  <a:cubicBezTo>
                    <a:pt x="205" y="572"/>
                    <a:pt x="205" y="572"/>
                    <a:pt x="205" y="572"/>
                  </a:cubicBezTo>
                  <a:cubicBezTo>
                    <a:pt x="791" y="422"/>
                    <a:pt x="791" y="422"/>
                    <a:pt x="791" y="422"/>
                  </a:cubicBezTo>
                  <a:cubicBezTo>
                    <a:pt x="791" y="422"/>
                    <a:pt x="791" y="422"/>
                    <a:pt x="791" y="422"/>
                  </a:cubicBezTo>
                  <a:moveTo>
                    <a:pt x="875" y="419"/>
                  </a:moveTo>
                  <a:cubicBezTo>
                    <a:pt x="849" y="425"/>
                    <a:pt x="849" y="425"/>
                    <a:pt x="849" y="425"/>
                  </a:cubicBezTo>
                  <a:cubicBezTo>
                    <a:pt x="849" y="425"/>
                    <a:pt x="849" y="425"/>
                    <a:pt x="849" y="425"/>
                  </a:cubicBezTo>
                  <a:cubicBezTo>
                    <a:pt x="875" y="419"/>
                    <a:pt x="875" y="419"/>
                    <a:pt x="875" y="419"/>
                  </a:cubicBezTo>
                  <a:cubicBezTo>
                    <a:pt x="875" y="419"/>
                    <a:pt x="875" y="419"/>
                    <a:pt x="875" y="419"/>
                  </a:cubicBezTo>
                  <a:moveTo>
                    <a:pt x="1026" y="405"/>
                  </a:moveTo>
                  <a:cubicBezTo>
                    <a:pt x="958" y="422"/>
                    <a:pt x="958" y="422"/>
                    <a:pt x="958" y="422"/>
                  </a:cubicBezTo>
                  <a:cubicBezTo>
                    <a:pt x="910" y="698"/>
                    <a:pt x="910" y="698"/>
                    <a:pt x="910" y="698"/>
                  </a:cubicBezTo>
                  <a:cubicBezTo>
                    <a:pt x="916" y="690"/>
                    <a:pt x="931" y="682"/>
                    <a:pt x="950" y="677"/>
                  </a:cubicBezTo>
                  <a:cubicBezTo>
                    <a:pt x="959" y="674"/>
                    <a:pt x="968" y="673"/>
                    <a:pt x="976" y="673"/>
                  </a:cubicBezTo>
                  <a:cubicBezTo>
                    <a:pt x="989" y="673"/>
                    <a:pt x="999" y="677"/>
                    <a:pt x="1001" y="683"/>
                  </a:cubicBezTo>
                  <a:cubicBezTo>
                    <a:pt x="1026" y="405"/>
                    <a:pt x="1026" y="405"/>
                    <a:pt x="1026" y="405"/>
                  </a:cubicBezTo>
                  <a:moveTo>
                    <a:pt x="881" y="399"/>
                  </a:moveTo>
                  <a:cubicBezTo>
                    <a:pt x="855" y="406"/>
                    <a:pt x="855" y="406"/>
                    <a:pt x="855" y="406"/>
                  </a:cubicBezTo>
                  <a:cubicBezTo>
                    <a:pt x="855" y="406"/>
                    <a:pt x="855" y="406"/>
                    <a:pt x="855" y="406"/>
                  </a:cubicBezTo>
                  <a:cubicBezTo>
                    <a:pt x="881" y="399"/>
                    <a:pt x="881" y="399"/>
                    <a:pt x="881" y="399"/>
                  </a:cubicBezTo>
                  <a:cubicBezTo>
                    <a:pt x="881" y="399"/>
                    <a:pt x="881" y="399"/>
                    <a:pt x="881" y="399"/>
                  </a:cubicBezTo>
                  <a:moveTo>
                    <a:pt x="1028" y="379"/>
                  </a:moveTo>
                  <a:cubicBezTo>
                    <a:pt x="941" y="402"/>
                    <a:pt x="941" y="402"/>
                    <a:pt x="941" y="402"/>
                  </a:cubicBezTo>
                  <a:cubicBezTo>
                    <a:pt x="941" y="402"/>
                    <a:pt x="941" y="402"/>
                    <a:pt x="941" y="402"/>
                  </a:cubicBezTo>
                  <a:cubicBezTo>
                    <a:pt x="963" y="396"/>
                    <a:pt x="963" y="396"/>
                    <a:pt x="963" y="396"/>
                  </a:cubicBezTo>
                  <a:cubicBezTo>
                    <a:pt x="962" y="402"/>
                    <a:pt x="962" y="402"/>
                    <a:pt x="962" y="402"/>
                  </a:cubicBezTo>
                  <a:cubicBezTo>
                    <a:pt x="1028" y="385"/>
                    <a:pt x="1028" y="385"/>
                    <a:pt x="1028" y="385"/>
                  </a:cubicBezTo>
                  <a:cubicBezTo>
                    <a:pt x="1028" y="379"/>
                    <a:pt x="1028" y="379"/>
                    <a:pt x="1028" y="379"/>
                  </a:cubicBezTo>
                  <a:moveTo>
                    <a:pt x="1030" y="355"/>
                  </a:moveTo>
                  <a:cubicBezTo>
                    <a:pt x="967" y="371"/>
                    <a:pt x="967" y="371"/>
                    <a:pt x="967" y="371"/>
                  </a:cubicBezTo>
                  <a:cubicBezTo>
                    <a:pt x="966" y="377"/>
                    <a:pt x="966" y="377"/>
                    <a:pt x="966" y="377"/>
                  </a:cubicBezTo>
                  <a:cubicBezTo>
                    <a:pt x="945" y="383"/>
                    <a:pt x="945" y="383"/>
                    <a:pt x="945" y="383"/>
                  </a:cubicBezTo>
                  <a:cubicBezTo>
                    <a:pt x="945" y="383"/>
                    <a:pt x="945" y="383"/>
                    <a:pt x="945" y="383"/>
                  </a:cubicBezTo>
                  <a:cubicBezTo>
                    <a:pt x="1050" y="356"/>
                    <a:pt x="1050" y="356"/>
                    <a:pt x="1050" y="356"/>
                  </a:cubicBezTo>
                  <a:cubicBezTo>
                    <a:pt x="1050" y="356"/>
                    <a:pt x="1050" y="356"/>
                    <a:pt x="1050" y="356"/>
                  </a:cubicBezTo>
                  <a:cubicBezTo>
                    <a:pt x="1030" y="361"/>
                    <a:pt x="1030" y="361"/>
                    <a:pt x="1030" y="361"/>
                  </a:cubicBezTo>
                  <a:cubicBezTo>
                    <a:pt x="1030" y="355"/>
                    <a:pt x="1030" y="355"/>
                    <a:pt x="1030" y="355"/>
                  </a:cubicBezTo>
                  <a:moveTo>
                    <a:pt x="1033" y="331"/>
                  </a:moveTo>
                  <a:cubicBezTo>
                    <a:pt x="971" y="347"/>
                    <a:pt x="971" y="347"/>
                    <a:pt x="971" y="347"/>
                  </a:cubicBezTo>
                  <a:cubicBezTo>
                    <a:pt x="970" y="354"/>
                    <a:pt x="970" y="354"/>
                    <a:pt x="970" y="354"/>
                  </a:cubicBezTo>
                  <a:cubicBezTo>
                    <a:pt x="1032" y="338"/>
                    <a:pt x="1032" y="338"/>
                    <a:pt x="1032" y="338"/>
                  </a:cubicBezTo>
                  <a:cubicBezTo>
                    <a:pt x="1033" y="331"/>
                    <a:pt x="1033" y="331"/>
                    <a:pt x="1033" y="331"/>
                  </a:cubicBezTo>
                  <a:moveTo>
                    <a:pt x="1016" y="178"/>
                  </a:moveTo>
                  <a:cubicBezTo>
                    <a:pt x="1010" y="178"/>
                    <a:pt x="1002" y="179"/>
                    <a:pt x="994" y="179"/>
                  </a:cubicBezTo>
                  <a:cubicBezTo>
                    <a:pt x="979" y="181"/>
                    <a:pt x="960" y="184"/>
                    <a:pt x="941" y="188"/>
                  </a:cubicBezTo>
                  <a:cubicBezTo>
                    <a:pt x="937" y="189"/>
                    <a:pt x="932" y="190"/>
                    <a:pt x="926" y="191"/>
                  </a:cubicBezTo>
                  <a:cubicBezTo>
                    <a:pt x="923" y="192"/>
                    <a:pt x="919" y="193"/>
                    <a:pt x="916" y="194"/>
                  </a:cubicBezTo>
                  <a:cubicBezTo>
                    <a:pt x="915" y="194"/>
                    <a:pt x="914" y="194"/>
                    <a:pt x="913" y="195"/>
                  </a:cubicBezTo>
                  <a:cubicBezTo>
                    <a:pt x="887" y="201"/>
                    <a:pt x="887" y="201"/>
                    <a:pt x="887" y="201"/>
                  </a:cubicBezTo>
                  <a:cubicBezTo>
                    <a:pt x="459" y="310"/>
                    <a:pt x="459" y="310"/>
                    <a:pt x="459" y="310"/>
                  </a:cubicBezTo>
                  <a:cubicBezTo>
                    <a:pt x="447" y="314"/>
                    <a:pt x="447" y="314"/>
                    <a:pt x="447" y="314"/>
                  </a:cubicBezTo>
                  <a:cubicBezTo>
                    <a:pt x="409" y="323"/>
                    <a:pt x="409" y="323"/>
                    <a:pt x="409" y="323"/>
                  </a:cubicBezTo>
                  <a:cubicBezTo>
                    <a:pt x="409" y="323"/>
                    <a:pt x="408" y="323"/>
                    <a:pt x="408" y="323"/>
                  </a:cubicBezTo>
                  <a:cubicBezTo>
                    <a:pt x="403" y="325"/>
                    <a:pt x="398" y="326"/>
                    <a:pt x="392" y="328"/>
                  </a:cubicBezTo>
                  <a:cubicBezTo>
                    <a:pt x="351" y="340"/>
                    <a:pt x="308" y="356"/>
                    <a:pt x="277" y="371"/>
                  </a:cubicBezTo>
                  <a:cubicBezTo>
                    <a:pt x="261" y="379"/>
                    <a:pt x="249" y="386"/>
                    <a:pt x="241" y="393"/>
                  </a:cubicBezTo>
                  <a:cubicBezTo>
                    <a:pt x="229" y="403"/>
                    <a:pt x="229" y="403"/>
                    <a:pt x="229" y="403"/>
                  </a:cubicBezTo>
                  <a:cubicBezTo>
                    <a:pt x="226" y="405"/>
                    <a:pt x="224" y="407"/>
                    <a:pt x="222" y="408"/>
                  </a:cubicBezTo>
                  <a:cubicBezTo>
                    <a:pt x="48" y="561"/>
                    <a:pt x="48" y="561"/>
                    <a:pt x="48" y="561"/>
                  </a:cubicBezTo>
                  <a:cubicBezTo>
                    <a:pt x="38" y="570"/>
                    <a:pt x="38" y="570"/>
                    <a:pt x="38" y="570"/>
                  </a:cubicBezTo>
                  <a:cubicBezTo>
                    <a:pt x="28" y="579"/>
                    <a:pt x="28" y="579"/>
                    <a:pt x="28" y="579"/>
                  </a:cubicBezTo>
                  <a:cubicBezTo>
                    <a:pt x="35" y="573"/>
                    <a:pt x="53" y="566"/>
                    <a:pt x="68" y="562"/>
                  </a:cubicBezTo>
                  <a:cubicBezTo>
                    <a:pt x="75" y="560"/>
                    <a:pt x="80" y="559"/>
                    <a:pt x="84" y="559"/>
                  </a:cubicBezTo>
                  <a:cubicBezTo>
                    <a:pt x="89" y="559"/>
                    <a:pt x="91" y="561"/>
                    <a:pt x="87" y="564"/>
                  </a:cubicBezTo>
                  <a:cubicBezTo>
                    <a:pt x="78" y="573"/>
                    <a:pt x="78" y="573"/>
                    <a:pt x="78" y="573"/>
                  </a:cubicBezTo>
                  <a:cubicBezTo>
                    <a:pt x="78" y="573"/>
                    <a:pt x="79" y="573"/>
                    <a:pt x="79" y="573"/>
                  </a:cubicBezTo>
                  <a:cubicBezTo>
                    <a:pt x="108" y="546"/>
                    <a:pt x="108" y="546"/>
                    <a:pt x="108" y="546"/>
                  </a:cubicBezTo>
                  <a:cubicBezTo>
                    <a:pt x="272" y="396"/>
                    <a:pt x="272" y="396"/>
                    <a:pt x="272" y="396"/>
                  </a:cubicBezTo>
                  <a:cubicBezTo>
                    <a:pt x="273" y="394"/>
                    <a:pt x="276" y="392"/>
                    <a:pt x="278" y="391"/>
                  </a:cubicBezTo>
                  <a:cubicBezTo>
                    <a:pt x="289" y="381"/>
                    <a:pt x="289" y="381"/>
                    <a:pt x="289" y="381"/>
                  </a:cubicBezTo>
                  <a:cubicBezTo>
                    <a:pt x="294" y="377"/>
                    <a:pt x="302" y="372"/>
                    <a:pt x="312" y="367"/>
                  </a:cubicBezTo>
                  <a:cubicBezTo>
                    <a:pt x="332" y="357"/>
                    <a:pt x="361" y="346"/>
                    <a:pt x="388" y="338"/>
                  </a:cubicBezTo>
                  <a:cubicBezTo>
                    <a:pt x="392" y="337"/>
                    <a:pt x="395" y="336"/>
                    <a:pt x="398" y="335"/>
                  </a:cubicBezTo>
                  <a:cubicBezTo>
                    <a:pt x="457" y="320"/>
                    <a:pt x="457" y="320"/>
                    <a:pt x="457" y="320"/>
                  </a:cubicBezTo>
                  <a:cubicBezTo>
                    <a:pt x="883" y="211"/>
                    <a:pt x="883" y="211"/>
                    <a:pt x="883" y="211"/>
                  </a:cubicBezTo>
                  <a:cubicBezTo>
                    <a:pt x="908" y="205"/>
                    <a:pt x="908" y="205"/>
                    <a:pt x="908" y="205"/>
                  </a:cubicBezTo>
                  <a:cubicBezTo>
                    <a:pt x="909" y="205"/>
                    <a:pt x="911" y="204"/>
                    <a:pt x="913" y="204"/>
                  </a:cubicBezTo>
                  <a:cubicBezTo>
                    <a:pt x="915" y="203"/>
                    <a:pt x="917" y="203"/>
                    <a:pt x="919" y="202"/>
                  </a:cubicBezTo>
                  <a:cubicBezTo>
                    <a:pt x="922" y="202"/>
                    <a:pt x="925" y="201"/>
                    <a:pt x="929" y="200"/>
                  </a:cubicBezTo>
                  <a:cubicBezTo>
                    <a:pt x="941" y="197"/>
                    <a:pt x="954" y="195"/>
                    <a:pt x="964" y="194"/>
                  </a:cubicBezTo>
                  <a:cubicBezTo>
                    <a:pt x="969" y="194"/>
                    <a:pt x="973" y="194"/>
                    <a:pt x="977" y="194"/>
                  </a:cubicBezTo>
                  <a:cubicBezTo>
                    <a:pt x="990" y="194"/>
                    <a:pt x="997" y="196"/>
                    <a:pt x="996" y="200"/>
                  </a:cubicBezTo>
                  <a:cubicBezTo>
                    <a:pt x="995" y="212"/>
                    <a:pt x="995" y="212"/>
                    <a:pt x="995" y="212"/>
                  </a:cubicBezTo>
                  <a:cubicBezTo>
                    <a:pt x="974" y="330"/>
                    <a:pt x="974" y="330"/>
                    <a:pt x="974" y="330"/>
                  </a:cubicBezTo>
                  <a:cubicBezTo>
                    <a:pt x="1034" y="315"/>
                    <a:pt x="1034" y="315"/>
                    <a:pt x="1034" y="315"/>
                  </a:cubicBezTo>
                  <a:cubicBezTo>
                    <a:pt x="1045" y="197"/>
                    <a:pt x="1045" y="197"/>
                    <a:pt x="1045" y="197"/>
                  </a:cubicBezTo>
                  <a:cubicBezTo>
                    <a:pt x="1045" y="188"/>
                    <a:pt x="1045" y="188"/>
                    <a:pt x="1045" y="188"/>
                  </a:cubicBezTo>
                  <a:cubicBezTo>
                    <a:pt x="1045" y="182"/>
                    <a:pt x="1035" y="178"/>
                    <a:pt x="1016" y="178"/>
                  </a:cubicBezTo>
                  <a:moveTo>
                    <a:pt x="2475" y="10"/>
                  </a:moveTo>
                  <a:cubicBezTo>
                    <a:pt x="2118" y="101"/>
                    <a:pt x="2118" y="101"/>
                    <a:pt x="2118" y="101"/>
                  </a:cubicBezTo>
                  <a:cubicBezTo>
                    <a:pt x="2471" y="11"/>
                    <a:pt x="2471" y="11"/>
                    <a:pt x="2471" y="11"/>
                  </a:cubicBezTo>
                  <a:cubicBezTo>
                    <a:pt x="2472" y="11"/>
                    <a:pt x="2473" y="10"/>
                    <a:pt x="2475" y="10"/>
                  </a:cubicBezTo>
                  <a:moveTo>
                    <a:pt x="2442" y="0"/>
                  </a:moveTo>
                  <a:cubicBezTo>
                    <a:pt x="2441" y="1"/>
                    <a:pt x="2439" y="1"/>
                    <a:pt x="2437" y="2"/>
                  </a:cubicBezTo>
                  <a:cubicBezTo>
                    <a:pt x="1114" y="340"/>
                    <a:pt x="1114" y="340"/>
                    <a:pt x="1114" y="340"/>
                  </a:cubicBezTo>
                  <a:cubicBezTo>
                    <a:pt x="1114" y="340"/>
                    <a:pt x="1114" y="340"/>
                    <a:pt x="1114" y="340"/>
                  </a:cubicBezTo>
                  <a:cubicBezTo>
                    <a:pt x="2442" y="0"/>
                    <a:pt x="2442" y="0"/>
                    <a:pt x="2442" y="0"/>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1" name="Freeform 12"/>
            <p:cNvSpPr>
              <a:spLocks noEditPoints="1"/>
            </p:cNvSpPr>
            <p:nvPr/>
          </p:nvSpPr>
          <p:spPr bwMode="auto">
            <a:xfrm>
              <a:off x="-15016163" y="-4862513"/>
              <a:ext cx="12690475" cy="3255963"/>
            </a:xfrm>
            <a:custGeom>
              <a:avLst/>
              <a:gdLst/>
              <a:ahLst/>
              <a:cxnLst>
                <a:cxn ang="0">
                  <a:pos x="1004" y="611"/>
                </a:cxn>
                <a:cxn ang="0">
                  <a:pos x="0" y="867"/>
                </a:cxn>
                <a:cxn ang="0">
                  <a:pos x="0" y="868"/>
                </a:cxn>
                <a:cxn ang="0">
                  <a:pos x="1004" y="611"/>
                </a:cxn>
                <a:cxn ang="0">
                  <a:pos x="3367" y="0"/>
                </a:cxn>
                <a:cxn ang="0">
                  <a:pos x="3358" y="1"/>
                </a:cxn>
                <a:cxn ang="0">
                  <a:pos x="3283" y="11"/>
                </a:cxn>
                <a:cxn ang="0">
                  <a:pos x="1328" y="510"/>
                </a:cxn>
                <a:cxn ang="0">
                  <a:pos x="1360" y="507"/>
                </a:cxn>
                <a:cxn ang="0">
                  <a:pos x="1372" y="508"/>
                </a:cxn>
                <a:cxn ang="0">
                  <a:pos x="1361" y="520"/>
                </a:cxn>
                <a:cxn ang="0">
                  <a:pos x="3369" y="7"/>
                </a:cxn>
                <a:cxn ang="0">
                  <a:pos x="3367" y="0"/>
                </a:cxn>
              </a:cxnLst>
              <a:rect l="0" t="0" r="r" b="b"/>
              <a:pathLst>
                <a:path w="3384" h="868">
                  <a:moveTo>
                    <a:pt x="1004" y="611"/>
                  </a:moveTo>
                  <a:cubicBezTo>
                    <a:pt x="0" y="867"/>
                    <a:pt x="0" y="867"/>
                    <a:pt x="0" y="867"/>
                  </a:cubicBezTo>
                  <a:cubicBezTo>
                    <a:pt x="0" y="868"/>
                    <a:pt x="0" y="868"/>
                    <a:pt x="0" y="868"/>
                  </a:cubicBezTo>
                  <a:cubicBezTo>
                    <a:pt x="1004" y="611"/>
                    <a:pt x="1004" y="611"/>
                    <a:pt x="1004" y="611"/>
                  </a:cubicBezTo>
                  <a:moveTo>
                    <a:pt x="3367" y="0"/>
                  </a:moveTo>
                  <a:cubicBezTo>
                    <a:pt x="3364" y="0"/>
                    <a:pt x="3361" y="0"/>
                    <a:pt x="3358" y="1"/>
                  </a:cubicBezTo>
                  <a:cubicBezTo>
                    <a:pt x="3334" y="2"/>
                    <a:pt x="3301" y="6"/>
                    <a:pt x="3283" y="11"/>
                  </a:cubicBezTo>
                  <a:cubicBezTo>
                    <a:pt x="1328" y="510"/>
                    <a:pt x="1328" y="510"/>
                    <a:pt x="1328" y="510"/>
                  </a:cubicBezTo>
                  <a:cubicBezTo>
                    <a:pt x="1339" y="508"/>
                    <a:pt x="1351" y="507"/>
                    <a:pt x="1360" y="507"/>
                  </a:cubicBezTo>
                  <a:cubicBezTo>
                    <a:pt x="1365" y="507"/>
                    <a:pt x="1369" y="507"/>
                    <a:pt x="1372" y="508"/>
                  </a:cubicBezTo>
                  <a:cubicBezTo>
                    <a:pt x="1381" y="510"/>
                    <a:pt x="1376" y="515"/>
                    <a:pt x="1361" y="520"/>
                  </a:cubicBezTo>
                  <a:cubicBezTo>
                    <a:pt x="3369" y="7"/>
                    <a:pt x="3369" y="7"/>
                    <a:pt x="3369" y="7"/>
                  </a:cubicBezTo>
                  <a:cubicBezTo>
                    <a:pt x="3384" y="3"/>
                    <a:pt x="3383" y="0"/>
                    <a:pt x="3367" y="0"/>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2" name="Freeform 13"/>
            <p:cNvSpPr>
              <a:spLocks/>
            </p:cNvSpPr>
            <p:nvPr/>
          </p:nvSpPr>
          <p:spPr bwMode="auto">
            <a:xfrm>
              <a:off x="-15016163" y="-2960688"/>
              <a:ext cx="5178425" cy="1349375"/>
            </a:xfrm>
            <a:custGeom>
              <a:avLst/>
              <a:gdLst/>
              <a:ahLst/>
              <a:cxnLst>
                <a:cxn ang="0">
                  <a:pos x="1360" y="0"/>
                </a:cxn>
                <a:cxn ang="0">
                  <a:pos x="1328" y="3"/>
                </a:cxn>
                <a:cxn ang="0">
                  <a:pos x="0" y="343"/>
                </a:cxn>
                <a:cxn ang="0">
                  <a:pos x="0" y="360"/>
                </a:cxn>
                <a:cxn ang="0">
                  <a:pos x="1004" y="104"/>
                </a:cxn>
                <a:cxn ang="0">
                  <a:pos x="1361" y="13"/>
                </a:cxn>
                <a:cxn ang="0">
                  <a:pos x="1372" y="1"/>
                </a:cxn>
                <a:cxn ang="0">
                  <a:pos x="1360" y="0"/>
                </a:cxn>
              </a:cxnLst>
              <a:rect l="0" t="0" r="r" b="b"/>
              <a:pathLst>
                <a:path w="1381" h="360">
                  <a:moveTo>
                    <a:pt x="1360" y="0"/>
                  </a:moveTo>
                  <a:cubicBezTo>
                    <a:pt x="1351" y="0"/>
                    <a:pt x="1339" y="1"/>
                    <a:pt x="1328" y="3"/>
                  </a:cubicBezTo>
                  <a:cubicBezTo>
                    <a:pt x="0" y="343"/>
                    <a:pt x="0" y="343"/>
                    <a:pt x="0" y="343"/>
                  </a:cubicBezTo>
                  <a:cubicBezTo>
                    <a:pt x="0" y="360"/>
                    <a:pt x="0" y="360"/>
                    <a:pt x="0" y="360"/>
                  </a:cubicBezTo>
                  <a:cubicBezTo>
                    <a:pt x="1004" y="104"/>
                    <a:pt x="1004" y="104"/>
                    <a:pt x="1004" y="104"/>
                  </a:cubicBezTo>
                  <a:cubicBezTo>
                    <a:pt x="1361" y="13"/>
                    <a:pt x="1361" y="13"/>
                    <a:pt x="1361" y="13"/>
                  </a:cubicBezTo>
                  <a:cubicBezTo>
                    <a:pt x="1376" y="8"/>
                    <a:pt x="1381" y="3"/>
                    <a:pt x="1372" y="1"/>
                  </a:cubicBezTo>
                  <a:cubicBezTo>
                    <a:pt x="1369" y="0"/>
                    <a:pt x="1365" y="0"/>
                    <a:pt x="1360" y="0"/>
                  </a:cubicBezTo>
                </a:path>
              </a:pathLst>
            </a:custGeom>
            <a:solidFill>
              <a:srgbClr val="F15F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4" name="Freeform 14"/>
            <p:cNvSpPr>
              <a:spLocks noEditPoints="1"/>
            </p:cNvSpPr>
            <p:nvPr/>
          </p:nvSpPr>
          <p:spPr bwMode="auto">
            <a:xfrm>
              <a:off x="-19181763" y="-1547813"/>
              <a:ext cx="3917950" cy="938213"/>
            </a:xfrm>
            <a:custGeom>
              <a:avLst/>
              <a:gdLst/>
              <a:ahLst/>
              <a:cxnLst>
                <a:cxn ang="0">
                  <a:pos x="84" y="244"/>
                </a:cxn>
                <a:cxn ang="0">
                  <a:pos x="67" y="247"/>
                </a:cxn>
                <a:cxn ang="0">
                  <a:pos x="32" y="250"/>
                </a:cxn>
                <a:cxn ang="0">
                  <a:pos x="32" y="250"/>
                </a:cxn>
                <a:cxn ang="0">
                  <a:pos x="34" y="250"/>
                </a:cxn>
                <a:cxn ang="0">
                  <a:pos x="84" y="244"/>
                </a:cxn>
                <a:cxn ang="0">
                  <a:pos x="153" y="228"/>
                </a:cxn>
                <a:cxn ang="0">
                  <a:pos x="143" y="231"/>
                </a:cxn>
                <a:cxn ang="0">
                  <a:pos x="131" y="234"/>
                </a:cxn>
                <a:cxn ang="0">
                  <a:pos x="117" y="237"/>
                </a:cxn>
                <a:cxn ang="0">
                  <a:pos x="123" y="236"/>
                </a:cxn>
                <a:cxn ang="0">
                  <a:pos x="153" y="228"/>
                </a:cxn>
                <a:cxn ang="0">
                  <a:pos x="6" y="223"/>
                </a:cxn>
                <a:cxn ang="0">
                  <a:pos x="6" y="223"/>
                </a:cxn>
                <a:cxn ang="0">
                  <a:pos x="0" y="232"/>
                </a:cxn>
                <a:cxn ang="0">
                  <a:pos x="6" y="223"/>
                </a:cxn>
                <a:cxn ang="0">
                  <a:pos x="159" y="209"/>
                </a:cxn>
                <a:cxn ang="0">
                  <a:pos x="148" y="211"/>
                </a:cxn>
                <a:cxn ang="0">
                  <a:pos x="91" y="221"/>
                </a:cxn>
                <a:cxn ang="0">
                  <a:pos x="87" y="221"/>
                </a:cxn>
                <a:cxn ang="0">
                  <a:pos x="86" y="221"/>
                </a:cxn>
                <a:cxn ang="0">
                  <a:pos x="89" y="221"/>
                </a:cxn>
                <a:cxn ang="0">
                  <a:pos x="112" y="219"/>
                </a:cxn>
                <a:cxn ang="0">
                  <a:pos x="136" y="214"/>
                </a:cxn>
                <a:cxn ang="0">
                  <a:pos x="156" y="209"/>
                </a:cxn>
                <a:cxn ang="0">
                  <a:pos x="159" y="209"/>
                </a:cxn>
                <a:cxn ang="0">
                  <a:pos x="25" y="205"/>
                </a:cxn>
                <a:cxn ang="0">
                  <a:pos x="23" y="206"/>
                </a:cxn>
                <a:cxn ang="0">
                  <a:pos x="23" y="206"/>
                </a:cxn>
                <a:cxn ang="0">
                  <a:pos x="12" y="216"/>
                </a:cxn>
                <a:cxn ang="0">
                  <a:pos x="14" y="215"/>
                </a:cxn>
                <a:cxn ang="0">
                  <a:pos x="25" y="205"/>
                </a:cxn>
                <a:cxn ang="0">
                  <a:pos x="75" y="199"/>
                </a:cxn>
                <a:cxn ang="0">
                  <a:pos x="71" y="203"/>
                </a:cxn>
                <a:cxn ang="0">
                  <a:pos x="67" y="211"/>
                </a:cxn>
                <a:cxn ang="0">
                  <a:pos x="69" y="216"/>
                </a:cxn>
                <a:cxn ang="0">
                  <a:pos x="67" y="213"/>
                </a:cxn>
                <a:cxn ang="0">
                  <a:pos x="71" y="204"/>
                </a:cxn>
                <a:cxn ang="0">
                  <a:pos x="72" y="202"/>
                </a:cxn>
                <a:cxn ang="0">
                  <a:pos x="73" y="201"/>
                </a:cxn>
                <a:cxn ang="0">
                  <a:pos x="75" y="199"/>
                </a:cxn>
                <a:cxn ang="0">
                  <a:pos x="337" y="181"/>
                </a:cxn>
                <a:cxn ang="0">
                  <a:pos x="203" y="216"/>
                </a:cxn>
                <a:cxn ang="0">
                  <a:pos x="206" y="215"/>
                </a:cxn>
                <a:cxn ang="0">
                  <a:pos x="337" y="181"/>
                </a:cxn>
                <a:cxn ang="0">
                  <a:pos x="1045" y="0"/>
                </a:cxn>
                <a:cxn ang="0">
                  <a:pos x="1025" y="5"/>
                </a:cxn>
                <a:cxn ang="0">
                  <a:pos x="1025" y="5"/>
                </a:cxn>
                <a:cxn ang="0">
                  <a:pos x="1045" y="0"/>
                </a:cxn>
                <a:cxn ang="0">
                  <a:pos x="1045" y="0"/>
                </a:cxn>
              </a:cxnLst>
              <a:rect l="0" t="0" r="r" b="b"/>
              <a:pathLst>
                <a:path w="1045" h="250">
                  <a:moveTo>
                    <a:pt x="84" y="244"/>
                  </a:moveTo>
                  <a:cubicBezTo>
                    <a:pt x="78" y="245"/>
                    <a:pt x="73" y="246"/>
                    <a:pt x="67" y="247"/>
                  </a:cubicBezTo>
                  <a:cubicBezTo>
                    <a:pt x="54" y="249"/>
                    <a:pt x="42" y="250"/>
                    <a:pt x="32" y="250"/>
                  </a:cubicBezTo>
                  <a:cubicBezTo>
                    <a:pt x="32" y="250"/>
                    <a:pt x="32" y="250"/>
                    <a:pt x="32" y="250"/>
                  </a:cubicBezTo>
                  <a:cubicBezTo>
                    <a:pt x="33" y="250"/>
                    <a:pt x="33" y="250"/>
                    <a:pt x="34" y="250"/>
                  </a:cubicBezTo>
                  <a:cubicBezTo>
                    <a:pt x="48" y="250"/>
                    <a:pt x="65" y="248"/>
                    <a:pt x="84" y="244"/>
                  </a:cubicBezTo>
                  <a:moveTo>
                    <a:pt x="153" y="228"/>
                  </a:moveTo>
                  <a:cubicBezTo>
                    <a:pt x="143" y="231"/>
                    <a:pt x="143" y="231"/>
                    <a:pt x="143" y="231"/>
                  </a:cubicBezTo>
                  <a:cubicBezTo>
                    <a:pt x="139" y="232"/>
                    <a:pt x="135" y="233"/>
                    <a:pt x="131" y="234"/>
                  </a:cubicBezTo>
                  <a:cubicBezTo>
                    <a:pt x="126" y="235"/>
                    <a:pt x="122" y="236"/>
                    <a:pt x="117" y="237"/>
                  </a:cubicBezTo>
                  <a:cubicBezTo>
                    <a:pt x="119" y="237"/>
                    <a:pt x="121" y="236"/>
                    <a:pt x="123" y="236"/>
                  </a:cubicBezTo>
                  <a:cubicBezTo>
                    <a:pt x="153" y="228"/>
                    <a:pt x="153" y="228"/>
                    <a:pt x="153" y="228"/>
                  </a:cubicBezTo>
                  <a:moveTo>
                    <a:pt x="6" y="223"/>
                  </a:moveTo>
                  <a:cubicBezTo>
                    <a:pt x="6" y="223"/>
                    <a:pt x="6" y="223"/>
                    <a:pt x="6" y="223"/>
                  </a:cubicBezTo>
                  <a:cubicBezTo>
                    <a:pt x="3" y="226"/>
                    <a:pt x="1" y="229"/>
                    <a:pt x="0" y="232"/>
                  </a:cubicBezTo>
                  <a:cubicBezTo>
                    <a:pt x="1" y="229"/>
                    <a:pt x="3" y="226"/>
                    <a:pt x="6" y="223"/>
                  </a:cubicBezTo>
                  <a:moveTo>
                    <a:pt x="159" y="209"/>
                  </a:moveTo>
                  <a:cubicBezTo>
                    <a:pt x="148" y="211"/>
                    <a:pt x="148" y="211"/>
                    <a:pt x="148" y="211"/>
                  </a:cubicBezTo>
                  <a:cubicBezTo>
                    <a:pt x="125" y="217"/>
                    <a:pt x="105" y="220"/>
                    <a:pt x="91" y="221"/>
                  </a:cubicBezTo>
                  <a:cubicBezTo>
                    <a:pt x="90" y="221"/>
                    <a:pt x="89" y="221"/>
                    <a:pt x="87" y="221"/>
                  </a:cubicBezTo>
                  <a:cubicBezTo>
                    <a:pt x="87" y="221"/>
                    <a:pt x="86" y="221"/>
                    <a:pt x="86" y="221"/>
                  </a:cubicBezTo>
                  <a:cubicBezTo>
                    <a:pt x="87" y="221"/>
                    <a:pt x="88" y="221"/>
                    <a:pt x="89" y="221"/>
                  </a:cubicBezTo>
                  <a:cubicBezTo>
                    <a:pt x="96" y="221"/>
                    <a:pt x="103" y="220"/>
                    <a:pt x="112" y="219"/>
                  </a:cubicBezTo>
                  <a:cubicBezTo>
                    <a:pt x="120" y="218"/>
                    <a:pt x="128" y="216"/>
                    <a:pt x="136" y="214"/>
                  </a:cubicBezTo>
                  <a:cubicBezTo>
                    <a:pt x="142" y="213"/>
                    <a:pt x="149" y="211"/>
                    <a:pt x="156" y="209"/>
                  </a:cubicBezTo>
                  <a:cubicBezTo>
                    <a:pt x="157" y="209"/>
                    <a:pt x="158" y="209"/>
                    <a:pt x="159" y="209"/>
                  </a:cubicBezTo>
                  <a:moveTo>
                    <a:pt x="25" y="205"/>
                  </a:moveTo>
                  <a:cubicBezTo>
                    <a:pt x="24" y="206"/>
                    <a:pt x="24" y="206"/>
                    <a:pt x="23" y="206"/>
                  </a:cubicBezTo>
                  <a:cubicBezTo>
                    <a:pt x="23" y="206"/>
                    <a:pt x="23" y="206"/>
                    <a:pt x="23" y="206"/>
                  </a:cubicBezTo>
                  <a:cubicBezTo>
                    <a:pt x="12" y="216"/>
                    <a:pt x="12" y="216"/>
                    <a:pt x="12" y="216"/>
                  </a:cubicBezTo>
                  <a:cubicBezTo>
                    <a:pt x="13" y="216"/>
                    <a:pt x="13" y="215"/>
                    <a:pt x="14" y="215"/>
                  </a:cubicBezTo>
                  <a:cubicBezTo>
                    <a:pt x="25" y="205"/>
                    <a:pt x="25" y="205"/>
                    <a:pt x="25" y="205"/>
                  </a:cubicBezTo>
                  <a:moveTo>
                    <a:pt x="75" y="199"/>
                  </a:moveTo>
                  <a:cubicBezTo>
                    <a:pt x="73" y="200"/>
                    <a:pt x="72" y="202"/>
                    <a:pt x="71" y="203"/>
                  </a:cubicBezTo>
                  <a:cubicBezTo>
                    <a:pt x="69" y="206"/>
                    <a:pt x="68" y="208"/>
                    <a:pt x="67" y="211"/>
                  </a:cubicBezTo>
                  <a:cubicBezTo>
                    <a:pt x="67" y="213"/>
                    <a:pt x="67" y="215"/>
                    <a:pt x="69" y="216"/>
                  </a:cubicBezTo>
                  <a:cubicBezTo>
                    <a:pt x="68" y="215"/>
                    <a:pt x="67" y="214"/>
                    <a:pt x="67" y="213"/>
                  </a:cubicBezTo>
                  <a:cubicBezTo>
                    <a:pt x="67" y="210"/>
                    <a:pt x="68" y="207"/>
                    <a:pt x="71" y="204"/>
                  </a:cubicBezTo>
                  <a:cubicBezTo>
                    <a:pt x="71" y="203"/>
                    <a:pt x="72" y="202"/>
                    <a:pt x="72" y="202"/>
                  </a:cubicBezTo>
                  <a:cubicBezTo>
                    <a:pt x="73" y="201"/>
                    <a:pt x="73" y="201"/>
                    <a:pt x="73" y="201"/>
                  </a:cubicBezTo>
                  <a:cubicBezTo>
                    <a:pt x="75" y="199"/>
                    <a:pt x="75" y="199"/>
                    <a:pt x="75" y="199"/>
                  </a:cubicBezTo>
                  <a:moveTo>
                    <a:pt x="337" y="181"/>
                  </a:moveTo>
                  <a:cubicBezTo>
                    <a:pt x="203" y="216"/>
                    <a:pt x="203" y="216"/>
                    <a:pt x="203" y="216"/>
                  </a:cubicBezTo>
                  <a:cubicBezTo>
                    <a:pt x="206" y="215"/>
                    <a:pt x="206" y="215"/>
                    <a:pt x="206" y="215"/>
                  </a:cubicBezTo>
                  <a:cubicBezTo>
                    <a:pt x="337" y="181"/>
                    <a:pt x="337" y="181"/>
                    <a:pt x="337" y="181"/>
                  </a:cubicBezTo>
                  <a:moveTo>
                    <a:pt x="1045" y="0"/>
                  </a:moveTo>
                  <a:cubicBezTo>
                    <a:pt x="1025" y="5"/>
                    <a:pt x="1025" y="5"/>
                    <a:pt x="1025" y="5"/>
                  </a:cubicBezTo>
                  <a:cubicBezTo>
                    <a:pt x="1025" y="5"/>
                    <a:pt x="1025" y="5"/>
                    <a:pt x="1025" y="5"/>
                  </a:cubicBezTo>
                  <a:cubicBezTo>
                    <a:pt x="1045" y="0"/>
                    <a:pt x="1045" y="0"/>
                    <a:pt x="1045" y="0"/>
                  </a:cubicBezTo>
                  <a:cubicBezTo>
                    <a:pt x="1045" y="0"/>
                    <a:pt x="1045" y="0"/>
                    <a:pt x="1045" y="0"/>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5" name="Freeform 15"/>
            <p:cNvSpPr>
              <a:spLocks noEditPoints="1"/>
            </p:cNvSpPr>
            <p:nvPr/>
          </p:nvSpPr>
          <p:spPr bwMode="auto">
            <a:xfrm>
              <a:off x="-19186525" y="-1614488"/>
              <a:ext cx="3930650" cy="1004888"/>
            </a:xfrm>
            <a:custGeom>
              <a:avLst/>
              <a:gdLst/>
              <a:ahLst/>
              <a:cxnLst>
                <a:cxn ang="0">
                  <a:pos x="789" y="66"/>
                </a:cxn>
                <a:cxn ang="0">
                  <a:pos x="203" y="216"/>
                </a:cxn>
                <a:cxn ang="0">
                  <a:pos x="160" y="227"/>
                </a:cxn>
                <a:cxn ang="0">
                  <a:pos x="157" y="227"/>
                </a:cxn>
                <a:cxn ang="0">
                  <a:pos x="137" y="232"/>
                </a:cxn>
                <a:cxn ang="0">
                  <a:pos x="113" y="237"/>
                </a:cxn>
                <a:cxn ang="0">
                  <a:pos x="90" y="239"/>
                </a:cxn>
                <a:cxn ang="0">
                  <a:pos x="87" y="239"/>
                </a:cxn>
                <a:cxn ang="0">
                  <a:pos x="70" y="234"/>
                </a:cxn>
                <a:cxn ang="0">
                  <a:pos x="68" y="229"/>
                </a:cxn>
                <a:cxn ang="0">
                  <a:pos x="72" y="221"/>
                </a:cxn>
                <a:cxn ang="0">
                  <a:pos x="76" y="217"/>
                </a:cxn>
                <a:cxn ang="0">
                  <a:pos x="85" y="208"/>
                </a:cxn>
                <a:cxn ang="0">
                  <a:pos x="82" y="203"/>
                </a:cxn>
                <a:cxn ang="0">
                  <a:pos x="66" y="206"/>
                </a:cxn>
                <a:cxn ang="0">
                  <a:pos x="26" y="223"/>
                </a:cxn>
                <a:cxn ang="0">
                  <a:pos x="15" y="233"/>
                </a:cxn>
                <a:cxn ang="0">
                  <a:pos x="13" y="234"/>
                </a:cxn>
                <a:cxn ang="0">
                  <a:pos x="11" y="236"/>
                </a:cxn>
                <a:cxn ang="0">
                  <a:pos x="10" y="237"/>
                </a:cxn>
                <a:cxn ang="0">
                  <a:pos x="10" y="238"/>
                </a:cxn>
                <a:cxn ang="0">
                  <a:pos x="7" y="241"/>
                </a:cxn>
                <a:cxn ang="0">
                  <a:pos x="1" y="250"/>
                </a:cxn>
                <a:cxn ang="0">
                  <a:pos x="0" y="255"/>
                </a:cxn>
                <a:cxn ang="0">
                  <a:pos x="33" y="268"/>
                </a:cxn>
                <a:cxn ang="0">
                  <a:pos x="33" y="268"/>
                </a:cxn>
                <a:cxn ang="0">
                  <a:pos x="68" y="265"/>
                </a:cxn>
                <a:cxn ang="0">
                  <a:pos x="85" y="262"/>
                </a:cxn>
                <a:cxn ang="0">
                  <a:pos x="118" y="255"/>
                </a:cxn>
                <a:cxn ang="0">
                  <a:pos x="132" y="252"/>
                </a:cxn>
                <a:cxn ang="0">
                  <a:pos x="144" y="249"/>
                </a:cxn>
                <a:cxn ang="0">
                  <a:pos x="154" y="246"/>
                </a:cxn>
                <a:cxn ang="0">
                  <a:pos x="204" y="234"/>
                </a:cxn>
                <a:cxn ang="0">
                  <a:pos x="338" y="199"/>
                </a:cxn>
                <a:cxn ang="0">
                  <a:pos x="781" y="86"/>
                </a:cxn>
                <a:cxn ang="0">
                  <a:pos x="789" y="66"/>
                </a:cxn>
                <a:cxn ang="0">
                  <a:pos x="879" y="43"/>
                </a:cxn>
                <a:cxn ang="0">
                  <a:pos x="853" y="50"/>
                </a:cxn>
                <a:cxn ang="0">
                  <a:pos x="847" y="69"/>
                </a:cxn>
                <a:cxn ang="0">
                  <a:pos x="873" y="63"/>
                </a:cxn>
                <a:cxn ang="0">
                  <a:pos x="876" y="53"/>
                </a:cxn>
                <a:cxn ang="0">
                  <a:pos x="876" y="52"/>
                </a:cxn>
                <a:cxn ang="0">
                  <a:pos x="879" y="43"/>
                </a:cxn>
                <a:cxn ang="0">
                  <a:pos x="1048" y="0"/>
                </a:cxn>
                <a:cxn ang="0">
                  <a:pos x="943" y="27"/>
                </a:cxn>
                <a:cxn ang="0">
                  <a:pos x="941" y="36"/>
                </a:cxn>
                <a:cxn ang="0">
                  <a:pos x="941" y="37"/>
                </a:cxn>
                <a:cxn ang="0">
                  <a:pos x="939" y="46"/>
                </a:cxn>
                <a:cxn ang="0">
                  <a:pos x="1026" y="23"/>
                </a:cxn>
                <a:cxn ang="0">
                  <a:pos x="1026" y="23"/>
                </a:cxn>
                <a:cxn ang="0">
                  <a:pos x="1046" y="18"/>
                </a:cxn>
                <a:cxn ang="0">
                  <a:pos x="1048" y="0"/>
                </a:cxn>
              </a:cxnLst>
              <a:rect l="0" t="0" r="r" b="b"/>
              <a:pathLst>
                <a:path w="1048" h="268">
                  <a:moveTo>
                    <a:pt x="789" y="66"/>
                  </a:moveTo>
                  <a:cubicBezTo>
                    <a:pt x="203" y="216"/>
                    <a:pt x="203" y="216"/>
                    <a:pt x="203" y="216"/>
                  </a:cubicBezTo>
                  <a:cubicBezTo>
                    <a:pt x="160" y="227"/>
                    <a:pt x="160" y="227"/>
                    <a:pt x="160" y="227"/>
                  </a:cubicBezTo>
                  <a:cubicBezTo>
                    <a:pt x="159" y="227"/>
                    <a:pt x="158" y="227"/>
                    <a:pt x="157" y="227"/>
                  </a:cubicBezTo>
                  <a:cubicBezTo>
                    <a:pt x="150" y="229"/>
                    <a:pt x="143" y="231"/>
                    <a:pt x="137" y="232"/>
                  </a:cubicBezTo>
                  <a:cubicBezTo>
                    <a:pt x="129" y="234"/>
                    <a:pt x="121" y="236"/>
                    <a:pt x="113" y="237"/>
                  </a:cubicBezTo>
                  <a:cubicBezTo>
                    <a:pt x="104" y="238"/>
                    <a:pt x="97" y="239"/>
                    <a:pt x="90" y="239"/>
                  </a:cubicBezTo>
                  <a:cubicBezTo>
                    <a:pt x="89" y="239"/>
                    <a:pt x="88" y="239"/>
                    <a:pt x="87" y="239"/>
                  </a:cubicBezTo>
                  <a:cubicBezTo>
                    <a:pt x="78" y="239"/>
                    <a:pt x="72" y="237"/>
                    <a:pt x="70" y="234"/>
                  </a:cubicBezTo>
                  <a:cubicBezTo>
                    <a:pt x="68" y="233"/>
                    <a:pt x="68" y="231"/>
                    <a:pt x="68" y="229"/>
                  </a:cubicBezTo>
                  <a:cubicBezTo>
                    <a:pt x="69" y="226"/>
                    <a:pt x="70" y="224"/>
                    <a:pt x="72" y="221"/>
                  </a:cubicBezTo>
                  <a:cubicBezTo>
                    <a:pt x="73" y="220"/>
                    <a:pt x="74" y="218"/>
                    <a:pt x="76" y="217"/>
                  </a:cubicBezTo>
                  <a:cubicBezTo>
                    <a:pt x="85" y="208"/>
                    <a:pt x="85" y="208"/>
                    <a:pt x="85" y="208"/>
                  </a:cubicBezTo>
                  <a:cubicBezTo>
                    <a:pt x="89" y="205"/>
                    <a:pt x="87" y="203"/>
                    <a:pt x="82" y="203"/>
                  </a:cubicBezTo>
                  <a:cubicBezTo>
                    <a:pt x="78" y="203"/>
                    <a:pt x="73" y="204"/>
                    <a:pt x="66" y="206"/>
                  </a:cubicBezTo>
                  <a:cubicBezTo>
                    <a:pt x="51" y="210"/>
                    <a:pt x="33" y="217"/>
                    <a:pt x="26" y="223"/>
                  </a:cubicBezTo>
                  <a:cubicBezTo>
                    <a:pt x="15" y="233"/>
                    <a:pt x="15" y="233"/>
                    <a:pt x="15" y="233"/>
                  </a:cubicBezTo>
                  <a:cubicBezTo>
                    <a:pt x="14" y="233"/>
                    <a:pt x="14" y="234"/>
                    <a:pt x="13" y="234"/>
                  </a:cubicBezTo>
                  <a:cubicBezTo>
                    <a:pt x="11" y="236"/>
                    <a:pt x="11" y="236"/>
                    <a:pt x="11" y="236"/>
                  </a:cubicBezTo>
                  <a:cubicBezTo>
                    <a:pt x="11" y="236"/>
                    <a:pt x="11" y="236"/>
                    <a:pt x="10" y="237"/>
                  </a:cubicBezTo>
                  <a:cubicBezTo>
                    <a:pt x="10" y="238"/>
                    <a:pt x="10" y="238"/>
                    <a:pt x="10" y="238"/>
                  </a:cubicBezTo>
                  <a:cubicBezTo>
                    <a:pt x="9" y="239"/>
                    <a:pt x="8" y="240"/>
                    <a:pt x="7" y="241"/>
                  </a:cubicBezTo>
                  <a:cubicBezTo>
                    <a:pt x="4" y="244"/>
                    <a:pt x="2" y="247"/>
                    <a:pt x="1" y="250"/>
                  </a:cubicBezTo>
                  <a:cubicBezTo>
                    <a:pt x="0" y="252"/>
                    <a:pt x="0" y="254"/>
                    <a:pt x="0" y="255"/>
                  </a:cubicBezTo>
                  <a:cubicBezTo>
                    <a:pt x="1" y="264"/>
                    <a:pt x="12" y="268"/>
                    <a:pt x="33" y="268"/>
                  </a:cubicBezTo>
                  <a:cubicBezTo>
                    <a:pt x="33" y="268"/>
                    <a:pt x="33" y="268"/>
                    <a:pt x="33" y="268"/>
                  </a:cubicBezTo>
                  <a:cubicBezTo>
                    <a:pt x="43" y="268"/>
                    <a:pt x="55" y="267"/>
                    <a:pt x="68" y="265"/>
                  </a:cubicBezTo>
                  <a:cubicBezTo>
                    <a:pt x="74" y="264"/>
                    <a:pt x="79" y="263"/>
                    <a:pt x="85" y="262"/>
                  </a:cubicBezTo>
                  <a:cubicBezTo>
                    <a:pt x="95" y="261"/>
                    <a:pt x="106" y="258"/>
                    <a:pt x="118" y="255"/>
                  </a:cubicBezTo>
                  <a:cubicBezTo>
                    <a:pt x="123" y="254"/>
                    <a:pt x="127" y="253"/>
                    <a:pt x="132" y="252"/>
                  </a:cubicBezTo>
                  <a:cubicBezTo>
                    <a:pt x="136" y="251"/>
                    <a:pt x="140" y="250"/>
                    <a:pt x="144" y="249"/>
                  </a:cubicBezTo>
                  <a:cubicBezTo>
                    <a:pt x="154" y="246"/>
                    <a:pt x="154" y="246"/>
                    <a:pt x="154" y="246"/>
                  </a:cubicBezTo>
                  <a:cubicBezTo>
                    <a:pt x="204" y="234"/>
                    <a:pt x="204" y="234"/>
                    <a:pt x="204" y="234"/>
                  </a:cubicBezTo>
                  <a:cubicBezTo>
                    <a:pt x="338" y="199"/>
                    <a:pt x="338" y="199"/>
                    <a:pt x="338" y="199"/>
                  </a:cubicBezTo>
                  <a:cubicBezTo>
                    <a:pt x="781" y="86"/>
                    <a:pt x="781" y="86"/>
                    <a:pt x="781" y="86"/>
                  </a:cubicBezTo>
                  <a:cubicBezTo>
                    <a:pt x="789" y="66"/>
                    <a:pt x="789" y="66"/>
                    <a:pt x="789" y="66"/>
                  </a:cubicBezTo>
                  <a:moveTo>
                    <a:pt x="879" y="43"/>
                  </a:moveTo>
                  <a:cubicBezTo>
                    <a:pt x="853" y="50"/>
                    <a:pt x="853" y="50"/>
                    <a:pt x="853" y="50"/>
                  </a:cubicBezTo>
                  <a:cubicBezTo>
                    <a:pt x="847" y="69"/>
                    <a:pt x="847" y="69"/>
                    <a:pt x="847" y="69"/>
                  </a:cubicBezTo>
                  <a:cubicBezTo>
                    <a:pt x="873" y="63"/>
                    <a:pt x="873" y="63"/>
                    <a:pt x="873" y="63"/>
                  </a:cubicBezTo>
                  <a:cubicBezTo>
                    <a:pt x="876" y="53"/>
                    <a:pt x="876" y="53"/>
                    <a:pt x="876" y="53"/>
                  </a:cubicBezTo>
                  <a:cubicBezTo>
                    <a:pt x="876" y="53"/>
                    <a:pt x="876" y="52"/>
                    <a:pt x="876" y="52"/>
                  </a:cubicBezTo>
                  <a:cubicBezTo>
                    <a:pt x="879" y="43"/>
                    <a:pt x="879" y="43"/>
                    <a:pt x="879" y="43"/>
                  </a:cubicBezTo>
                  <a:moveTo>
                    <a:pt x="1048" y="0"/>
                  </a:moveTo>
                  <a:cubicBezTo>
                    <a:pt x="943" y="27"/>
                    <a:pt x="943" y="27"/>
                    <a:pt x="943" y="27"/>
                  </a:cubicBezTo>
                  <a:cubicBezTo>
                    <a:pt x="941" y="36"/>
                    <a:pt x="941" y="36"/>
                    <a:pt x="941" y="36"/>
                  </a:cubicBezTo>
                  <a:cubicBezTo>
                    <a:pt x="941" y="36"/>
                    <a:pt x="941" y="36"/>
                    <a:pt x="941" y="37"/>
                  </a:cubicBezTo>
                  <a:cubicBezTo>
                    <a:pt x="939" y="46"/>
                    <a:pt x="939" y="46"/>
                    <a:pt x="939" y="46"/>
                  </a:cubicBezTo>
                  <a:cubicBezTo>
                    <a:pt x="1026" y="23"/>
                    <a:pt x="1026" y="23"/>
                    <a:pt x="1026" y="23"/>
                  </a:cubicBezTo>
                  <a:cubicBezTo>
                    <a:pt x="1026" y="23"/>
                    <a:pt x="1026" y="23"/>
                    <a:pt x="1026" y="23"/>
                  </a:cubicBezTo>
                  <a:cubicBezTo>
                    <a:pt x="1046" y="18"/>
                    <a:pt x="1046" y="18"/>
                    <a:pt x="1046" y="18"/>
                  </a:cubicBezTo>
                  <a:cubicBezTo>
                    <a:pt x="1048" y="0"/>
                    <a:pt x="1048" y="0"/>
                    <a:pt x="1048" y="0"/>
                  </a:cubicBezTo>
                </a:path>
              </a:pathLst>
            </a:custGeom>
            <a:solidFill>
              <a:srgbClr val="F15F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6" name="Freeform 16"/>
            <p:cNvSpPr>
              <a:spLocks noEditPoints="1"/>
            </p:cNvSpPr>
            <p:nvPr/>
          </p:nvSpPr>
          <p:spPr bwMode="auto">
            <a:xfrm>
              <a:off x="-19523075" y="-2357438"/>
              <a:ext cx="4837113" cy="12720638"/>
            </a:xfrm>
            <a:custGeom>
              <a:avLst/>
              <a:gdLst/>
              <a:ahLst/>
              <a:cxnLst>
                <a:cxn ang="0">
                  <a:pos x="49" y="506"/>
                </a:cxn>
                <a:cxn ang="0">
                  <a:pos x="9" y="499"/>
                </a:cxn>
                <a:cxn ang="0">
                  <a:pos x="3" y="475"/>
                </a:cxn>
                <a:cxn ang="0">
                  <a:pos x="165" y="469"/>
                </a:cxn>
                <a:cxn ang="0">
                  <a:pos x="165" y="469"/>
                </a:cxn>
                <a:cxn ang="0">
                  <a:pos x="13" y="463"/>
                </a:cxn>
                <a:cxn ang="0">
                  <a:pos x="34" y="444"/>
                </a:cxn>
                <a:cxn ang="0">
                  <a:pos x="225" y="284"/>
                </a:cxn>
                <a:cxn ang="0">
                  <a:pos x="249" y="265"/>
                </a:cxn>
                <a:cxn ang="0">
                  <a:pos x="274" y="245"/>
                </a:cxn>
                <a:cxn ang="0">
                  <a:pos x="274" y="245"/>
                </a:cxn>
                <a:cxn ang="0">
                  <a:pos x="109" y="416"/>
                </a:cxn>
                <a:cxn ang="0">
                  <a:pos x="76" y="446"/>
                </a:cxn>
                <a:cxn ang="0">
                  <a:pos x="88" y="474"/>
                </a:cxn>
                <a:cxn ang="0">
                  <a:pos x="111" y="414"/>
                </a:cxn>
                <a:cxn ang="0">
                  <a:pos x="281" y="240"/>
                </a:cxn>
                <a:cxn ang="0">
                  <a:pos x="276" y="244"/>
                </a:cxn>
                <a:cxn ang="0">
                  <a:pos x="1135" y="242"/>
                </a:cxn>
                <a:cxn ang="0">
                  <a:pos x="1115" y="3388"/>
                </a:cxn>
                <a:cxn ang="0">
                  <a:pos x="385" y="201"/>
                </a:cxn>
                <a:cxn ang="0">
                  <a:pos x="385" y="201"/>
                </a:cxn>
                <a:cxn ang="0">
                  <a:pos x="1138" y="198"/>
                </a:cxn>
                <a:cxn ang="0">
                  <a:pos x="1136" y="216"/>
                </a:cxn>
                <a:cxn ang="0">
                  <a:pos x="1202" y="200"/>
                </a:cxn>
                <a:cxn ang="0">
                  <a:pos x="1202" y="182"/>
                </a:cxn>
                <a:cxn ang="0">
                  <a:pos x="433" y="182"/>
                </a:cxn>
                <a:cxn ang="0">
                  <a:pos x="466" y="172"/>
                </a:cxn>
                <a:cxn ang="0">
                  <a:pos x="477" y="168"/>
                </a:cxn>
                <a:cxn ang="0">
                  <a:pos x="484" y="166"/>
                </a:cxn>
                <a:cxn ang="0">
                  <a:pos x="483" y="167"/>
                </a:cxn>
                <a:cxn ang="0">
                  <a:pos x="485" y="157"/>
                </a:cxn>
                <a:cxn ang="0">
                  <a:pos x="313" y="222"/>
                </a:cxn>
                <a:cxn ang="0">
                  <a:pos x="423" y="177"/>
                </a:cxn>
                <a:cxn ang="0">
                  <a:pos x="494" y="155"/>
                </a:cxn>
                <a:cxn ang="0">
                  <a:pos x="494" y="155"/>
                </a:cxn>
                <a:cxn ang="0">
                  <a:pos x="1139" y="175"/>
                </a:cxn>
                <a:cxn ang="0">
                  <a:pos x="558" y="138"/>
                </a:cxn>
                <a:cxn ang="0">
                  <a:pos x="1154" y="0"/>
                </a:cxn>
                <a:cxn ang="0">
                  <a:pos x="1029" y="18"/>
                </a:cxn>
                <a:cxn ang="0">
                  <a:pos x="950" y="38"/>
                </a:cxn>
                <a:cxn ang="0">
                  <a:pos x="688" y="109"/>
                </a:cxn>
                <a:cxn ang="0">
                  <a:pos x="1023" y="28"/>
                </a:cxn>
                <a:cxn ang="0">
                  <a:pos x="1138" y="18"/>
                </a:cxn>
                <a:cxn ang="0">
                  <a:pos x="1146" y="23"/>
                </a:cxn>
                <a:cxn ang="0">
                  <a:pos x="1140" y="152"/>
                </a:cxn>
                <a:cxn ang="0">
                  <a:pos x="1197" y="23"/>
                </a:cxn>
                <a:cxn ang="0">
                  <a:pos x="1194" y="10"/>
                </a:cxn>
                <a:cxn ang="0">
                  <a:pos x="1183" y="3"/>
                </a:cxn>
              </a:cxnLst>
              <a:rect l="0" t="0" r="r" b="b"/>
              <a:pathLst>
                <a:path w="1290" h="3392">
                  <a:moveTo>
                    <a:pt x="83" y="504"/>
                  </a:moveTo>
                  <a:cubicBezTo>
                    <a:pt x="77" y="505"/>
                    <a:pt x="70" y="505"/>
                    <a:pt x="64" y="506"/>
                  </a:cubicBezTo>
                  <a:cubicBezTo>
                    <a:pt x="59" y="506"/>
                    <a:pt x="54" y="506"/>
                    <a:pt x="49" y="506"/>
                  </a:cubicBezTo>
                  <a:cubicBezTo>
                    <a:pt x="59" y="506"/>
                    <a:pt x="70" y="505"/>
                    <a:pt x="83" y="504"/>
                  </a:cubicBezTo>
                  <a:moveTo>
                    <a:pt x="1" y="493"/>
                  </a:moveTo>
                  <a:cubicBezTo>
                    <a:pt x="3" y="495"/>
                    <a:pt x="5" y="498"/>
                    <a:pt x="9" y="499"/>
                  </a:cubicBezTo>
                  <a:cubicBezTo>
                    <a:pt x="5" y="498"/>
                    <a:pt x="3" y="495"/>
                    <a:pt x="1" y="493"/>
                  </a:cubicBezTo>
                  <a:moveTo>
                    <a:pt x="5" y="472"/>
                  </a:moveTo>
                  <a:cubicBezTo>
                    <a:pt x="4" y="473"/>
                    <a:pt x="4" y="474"/>
                    <a:pt x="3" y="475"/>
                  </a:cubicBezTo>
                  <a:cubicBezTo>
                    <a:pt x="1" y="479"/>
                    <a:pt x="0" y="482"/>
                    <a:pt x="0" y="486"/>
                  </a:cubicBezTo>
                  <a:cubicBezTo>
                    <a:pt x="0" y="481"/>
                    <a:pt x="2" y="477"/>
                    <a:pt x="5" y="472"/>
                  </a:cubicBezTo>
                  <a:moveTo>
                    <a:pt x="165" y="469"/>
                  </a:moveTo>
                  <a:cubicBezTo>
                    <a:pt x="165" y="469"/>
                    <a:pt x="164" y="469"/>
                    <a:pt x="164" y="469"/>
                  </a:cubicBezTo>
                  <a:cubicBezTo>
                    <a:pt x="155" y="470"/>
                    <a:pt x="146" y="472"/>
                    <a:pt x="138" y="473"/>
                  </a:cubicBezTo>
                  <a:cubicBezTo>
                    <a:pt x="147" y="472"/>
                    <a:pt x="156" y="470"/>
                    <a:pt x="165" y="469"/>
                  </a:cubicBezTo>
                  <a:moveTo>
                    <a:pt x="34" y="444"/>
                  </a:moveTo>
                  <a:cubicBezTo>
                    <a:pt x="13" y="462"/>
                    <a:pt x="13" y="462"/>
                    <a:pt x="13" y="462"/>
                  </a:cubicBezTo>
                  <a:cubicBezTo>
                    <a:pt x="13" y="463"/>
                    <a:pt x="13" y="463"/>
                    <a:pt x="13" y="463"/>
                  </a:cubicBezTo>
                  <a:cubicBezTo>
                    <a:pt x="13" y="463"/>
                    <a:pt x="12" y="463"/>
                    <a:pt x="12" y="463"/>
                  </a:cubicBezTo>
                  <a:cubicBezTo>
                    <a:pt x="18" y="458"/>
                    <a:pt x="25" y="452"/>
                    <a:pt x="31" y="447"/>
                  </a:cubicBezTo>
                  <a:cubicBezTo>
                    <a:pt x="32" y="446"/>
                    <a:pt x="33" y="445"/>
                    <a:pt x="34" y="444"/>
                  </a:cubicBezTo>
                  <a:moveTo>
                    <a:pt x="232" y="278"/>
                  </a:moveTo>
                  <a:cubicBezTo>
                    <a:pt x="138" y="357"/>
                    <a:pt x="138" y="357"/>
                    <a:pt x="138" y="357"/>
                  </a:cubicBezTo>
                  <a:cubicBezTo>
                    <a:pt x="225" y="284"/>
                    <a:pt x="225" y="284"/>
                    <a:pt x="225" y="284"/>
                  </a:cubicBezTo>
                  <a:cubicBezTo>
                    <a:pt x="232" y="278"/>
                    <a:pt x="232" y="278"/>
                    <a:pt x="232" y="278"/>
                  </a:cubicBezTo>
                  <a:moveTo>
                    <a:pt x="254" y="261"/>
                  </a:moveTo>
                  <a:cubicBezTo>
                    <a:pt x="249" y="265"/>
                    <a:pt x="249" y="265"/>
                    <a:pt x="249" y="265"/>
                  </a:cubicBezTo>
                  <a:cubicBezTo>
                    <a:pt x="249" y="265"/>
                    <a:pt x="249" y="265"/>
                    <a:pt x="249" y="265"/>
                  </a:cubicBezTo>
                  <a:cubicBezTo>
                    <a:pt x="254" y="261"/>
                    <a:pt x="254" y="261"/>
                    <a:pt x="254" y="261"/>
                  </a:cubicBezTo>
                  <a:moveTo>
                    <a:pt x="274" y="245"/>
                  </a:moveTo>
                  <a:cubicBezTo>
                    <a:pt x="274" y="245"/>
                    <a:pt x="274" y="245"/>
                    <a:pt x="274" y="245"/>
                  </a:cubicBezTo>
                  <a:cubicBezTo>
                    <a:pt x="274" y="245"/>
                    <a:pt x="274" y="245"/>
                    <a:pt x="274" y="245"/>
                  </a:cubicBezTo>
                  <a:cubicBezTo>
                    <a:pt x="274" y="245"/>
                    <a:pt x="274" y="245"/>
                    <a:pt x="274" y="245"/>
                  </a:cubicBezTo>
                  <a:moveTo>
                    <a:pt x="311" y="242"/>
                  </a:moveTo>
                  <a:cubicBezTo>
                    <a:pt x="300" y="250"/>
                    <a:pt x="300" y="250"/>
                    <a:pt x="300" y="250"/>
                  </a:cubicBezTo>
                  <a:cubicBezTo>
                    <a:pt x="109" y="416"/>
                    <a:pt x="109" y="416"/>
                    <a:pt x="109" y="416"/>
                  </a:cubicBezTo>
                  <a:cubicBezTo>
                    <a:pt x="103" y="421"/>
                    <a:pt x="103" y="421"/>
                    <a:pt x="103" y="421"/>
                  </a:cubicBezTo>
                  <a:cubicBezTo>
                    <a:pt x="100" y="424"/>
                    <a:pt x="96" y="427"/>
                    <a:pt x="93" y="430"/>
                  </a:cubicBezTo>
                  <a:cubicBezTo>
                    <a:pt x="87" y="435"/>
                    <a:pt x="81" y="441"/>
                    <a:pt x="76" y="446"/>
                  </a:cubicBezTo>
                  <a:cubicBezTo>
                    <a:pt x="70" y="453"/>
                    <a:pt x="68" y="458"/>
                    <a:pt x="70" y="463"/>
                  </a:cubicBezTo>
                  <a:cubicBezTo>
                    <a:pt x="72" y="470"/>
                    <a:pt x="84" y="475"/>
                    <a:pt x="103" y="475"/>
                  </a:cubicBezTo>
                  <a:cubicBezTo>
                    <a:pt x="97" y="475"/>
                    <a:pt x="92" y="475"/>
                    <a:pt x="88" y="474"/>
                  </a:cubicBezTo>
                  <a:cubicBezTo>
                    <a:pt x="72" y="471"/>
                    <a:pt x="66" y="463"/>
                    <a:pt x="71" y="453"/>
                  </a:cubicBezTo>
                  <a:cubicBezTo>
                    <a:pt x="73" y="450"/>
                    <a:pt x="74" y="448"/>
                    <a:pt x="77" y="445"/>
                  </a:cubicBezTo>
                  <a:cubicBezTo>
                    <a:pt x="111" y="414"/>
                    <a:pt x="111" y="414"/>
                    <a:pt x="111" y="414"/>
                  </a:cubicBezTo>
                  <a:cubicBezTo>
                    <a:pt x="301" y="250"/>
                    <a:pt x="301" y="250"/>
                    <a:pt x="301" y="250"/>
                  </a:cubicBezTo>
                  <a:cubicBezTo>
                    <a:pt x="311" y="242"/>
                    <a:pt x="311" y="242"/>
                    <a:pt x="311" y="242"/>
                  </a:cubicBezTo>
                  <a:moveTo>
                    <a:pt x="281" y="240"/>
                  </a:moveTo>
                  <a:cubicBezTo>
                    <a:pt x="280" y="241"/>
                    <a:pt x="280" y="241"/>
                    <a:pt x="280" y="241"/>
                  </a:cubicBezTo>
                  <a:cubicBezTo>
                    <a:pt x="278" y="242"/>
                    <a:pt x="276" y="243"/>
                    <a:pt x="275" y="244"/>
                  </a:cubicBezTo>
                  <a:cubicBezTo>
                    <a:pt x="275" y="244"/>
                    <a:pt x="276" y="244"/>
                    <a:pt x="276" y="244"/>
                  </a:cubicBezTo>
                  <a:cubicBezTo>
                    <a:pt x="277" y="243"/>
                    <a:pt x="279" y="241"/>
                    <a:pt x="281" y="240"/>
                  </a:cubicBezTo>
                  <a:moveTo>
                    <a:pt x="1203" y="224"/>
                  </a:moveTo>
                  <a:cubicBezTo>
                    <a:pt x="1135" y="242"/>
                    <a:pt x="1135" y="242"/>
                    <a:pt x="1135" y="242"/>
                  </a:cubicBezTo>
                  <a:cubicBezTo>
                    <a:pt x="952" y="3176"/>
                    <a:pt x="952" y="3176"/>
                    <a:pt x="952" y="3176"/>
                  </a:cubicBezTo>
                  <a:cubicBezTo>
                    <a:pt x="945" y="3300"/>
                    <a:pt x="1002" y="3392"/>
                    <a:pt x="1085" y="3392"/>
                  </a:cubicBezTo>
                  <a:cubicBezTo>
                    <a:pt x="1095" y="3392"/>
                    <a:pt x="1105" y="3391"/>
                    <a:pt x="1115" y="3388"/>
                  </a:cubicBezTo>
                  <a:cubicBezTo>
                    <a:pt x="1213" y="3363"/>
                    <a:pt x="1290" y="3226"/>
                    <a:pt x="1286" y="3091"/>
                  </a:cubicBezTo>
                  <a:cubicBezTo>
                    <a:pt x="1203" y="224"/>
                    <a:pt x="1203" y="224"/>
                    <a:pt x="1203" y="224"/>
                  </a:cubicBezTo>
                  <a:moveTo>
                    <a:pt x="385" y="201"/>
                  </a:moveTo>
                  <a:cubicBezTo>
                    <a:pt x="372" y="206"/>
                    <a:pt x="361" y="211"/>
                    <a:pt x="350" y="217"/>
                  </a:cubicBezTo>
                  <a:cubicBezTo>
                    <a:pt x="350" y="217"/>
                    <a:pt x="350" y="217"/>
                    <a:pt x="350" y="217"/>
                  </a:cubicBezTo>
                  <a:cubicBezTo>
                    <a:pt x="360" y="212"/>
                    <a:pt x="372" y="206"/>
                    <a:pt x="385" y="201"/>
                  </a:cubicBezTo>
                  <a:moveTo>
                    <a:pt x="1202" y="176"/>
                  </a:moveTo>
                  <a:cubicBezTo>
                    <a:pt x="1138" y="192"/>
                    <a:pt x="1138" y="192"/>
                    <a:pt x="1138" y="192"/>
                  </a:cubicBezTo>
                  <a:cubicBezTo>
                    <a:pt x="1138" y="198"/>
                    <a:pt x="1138" y="198"/>
                    <a:pt x="1138" y="198"/>
                  </a:cubicBezTo>
                  <a:cubicBezTo>
                    <a:pt x="1138" y="198"/>
                    <a:pt x="1138" y="198"/>
                    <a:pt x="1138" y="198"/>
                  </a:cubicBezTo>
                  <a:cubicBezTo>
                    <a:pt x="1136" y="216"/>
                    <a:pt x="1136" y="216"/>
                    <a:pt x="1136" y="216"/>
                  </a:cubicBezTo>
                  <a:cubicBezTo>
                    <a:pt x="1136" y="216"/>
                    <a:pt x="1136" y="216"/>
                    <a:pt x="1136" y="216"/>
                  </a:cubicBezTo>
                  <a:cubicBezTo>
                    <a:pt x="1136" y="222"/>
                    <a:pt x="1136" y="222"/>
                    <a:pt x="1136" y="222"/>
                  </a:cubicBezTo>
                  <a:cubicBezTo>
                    <a:pt x="1202" y="205"/>
                    <a:pt x="1202" y="205"/>
                    <a:pt x="1202" y="205"/>
                  </a:cubicBezTo>
                  <a:cubicBezTo>
                    <a:pt x="1202" y="200"/>
                    <a:pt x="1202" y="200"/>
                    <a:pt x="1202" y="200"/>
                  </a:cubicBezTo>
                  <a:cubicBezTo>
                    <a:pt x="1202" y="199"/>
                    <a:pt x="1202" y="199"/>
                    <a:pt x="1202" y="199"/>
                  </a:cubicBezTo>
                  <a:cubicBezTo>
                    <a:pt x="1202" y="182"/>
                    <a:pt x="1202" y="182"/>
                    <a:pt x="1202" y="182"/>
                  </a:cubicBezTo>
                  <a:cubicBezTo>
                    <a:pt x="1202" y="182"/>
                    <a:pt x="1202" y="182"/>
                    <a:pt x="1202" y="182"/>
                  </a:cubicBezTo>
                  <a:cubicBezTo>
                    <a:pt x="1202" y="176"/>
                    <a:pt x="1202" y="176"/>
                    <a:pt x="1202" y="176"/>
                  </a:cubicBezTo>
                  <a:moveTo>
                    <a:pt x="466" y="172"/>
                  </a:moveTo>
                  <a:cubicBezTo>
                    <a:pt x="455" y="175"/>
                    <a:pt x="444" y="179"/>
                    <a:pt x="433" y="182"/>
                  </a:cubicBezTo>
                  <a:cubicBezTo>
                    <a:pt x="430" y="183"/>
                    <a:pt x="428" y="184"/>
                    <a:pt x="425" y="185"/>
                  </a:cubicBezTo>
                  <a:cubicBezTo>
                    <a:pt x="437" y="181"/>
                    <a:pt x="448" y="177"/>
                    <a:pt x="460" y="174"/>
                  </a:cubicBezTo>
                  <a:cubicBezTo>
                    <a:pt x="462" y="173"/>
                    <a:pt x="464" y="172"/>
                    <a:pt x="466" y="172"/>
                  </a:cubicBezTo>
                  <a:moveTo>
                    <a:pt x="480" y="167"/>
                  </a:moveTo>
                  <a:cubicBezTo>
                    <a:pt x="480" y="167"/>
                    <a:pt x="480" y="167"/>
                    <a:pt x="480" y="167"/>
                  </a:cubicBezTo>
                  <a:cubicBezTo>
                    <a:pt x="479" y="168"/>
                    <a:pt x="478" y="168"/>
                    <a:pt x="477" y="168"/>
                  </a:cubicBezTo>
                  <a:cubicBezTo>
                    <a:pt x="478" y="168"/>
                    <a:pt x="479" y="168"/>
                    <a:pt x="480" y="167"/>
                  </a:cubicBezTo>
                  <a:moveTo>
                    <a:pt x="484" y="166"/>
                  </a:moveTo>
                  <a:cubicBezTo>
                    <a:pt x="484" y="166"/>
                    <a:pt x="484" y="166"/>
                    <a:pt x="484" y="166"/>
                  </a:cubicBezTo>
                  <a:cubicBezTo>
                    <a:pt x="484" y="166"/>
                    <a:pt x="483" y="166"/>
                    <a:pt x="483" y="166"/>
                  </a:cubicBezTo>
                  <a:cubicBezTo>
                    <a:pt x="482" y="167"/>
                    <a:pt x="482" y="167"/>
                    <a:pt x="482" y="167"/>
                  </a:cubicBezTo>
                  <a:cubicBezTo>
                    <a:pt x="483" y="167"/>
                    <a:pt x="483" y="167"/>
                    <a:pt x="483" y="167"/>
                  </a:cubicBezTo>
                  <a:cubicBezTo>
                    <a:pt x="483" y="166"/>
                    <a:pt x="484" y="166"/>
                    <a:pt x="484" y="166"/>
                  </a:cubicBezTo>
                  <a:cubicBezTo>
                    <a:pt x="484" y="166"/>
                    <a:pt x="484" y="166"/>
                    <a:pt x="484" y="166"/>
                  </a:cubicBezTo>
                  <a:moveTo>
                    <a:pt x="485" y="157"/>
                  </a:moveTo>
                  <a:cubicBezTo>
                    <a:pt x="475" y="160"/>
                    <a:pt x="467" y="163"/>
                    <a:pt x="458" y="165"/>
                  </a:cubicBezTo>
                  <a:cubicBezTo>
                    <a:pt x="440" y="171"/>
                    <a:pt x="423" y="177"/>
                    <a:pt x="406" y="183"/>
                  </a:cubicBezTo>
                  <a:cubicBezTo>
                    <a:pt x="371" y="196"/>
                    <a:pt x="339" y="209"/>
                    <a:pt x="313" y="222"/>
                  </a:cubicBezTo>
                  <a:cubicBezTo>
                    <a:pt x="303" y="227"/>
                    <a:pt x="294" y="232"/>
                    <a:pt x="287" y="237"/>
                  </a:cubicBezTo>
                  <a:cubicBezTo>
                    <a:pt x="294" y="232"/>
                    <a:pt x="304" y="227"/>
                    <a:pt x="315" y="222"/>
                  </a:cubicBezTo>
                  <a:cubicBezTo>
                    <a:pt x="344" y="207"/>
                    <a:pt x="383" y="191"/>
                    <a:pt x="423" y="177"/>
                  </a:cubicBezTo>
                  <a:cubicBezTo>
                    <a:pt x="443" y="170"/>
                    <a:pt x="464" y="164"/>
                    <a:pt x="484" y="158"/>
                  </a:cubicBezTo>
                  <a:cubicBezTo>
                    <a:pt x="485" y="157"/>
                    <a:pt x="485" y="157"/>
                    <a:pt x="485" y="157"/>
                  </a:cubicBezTo>
                  <a:moveTo>
                    <a:pt x="494" y="155"/>
                  </a:moveTo>
                  <a:cubicBezTo>
                    <a:pt x="493" y="155"/>
                    <a:pt x="492" y="155"/>
                    <a:pt x="491" y="156"/>
                  </a:cubicBezTo>
                  <a:cubicBezTo>
                    <a:pt x="492" y="155"/>
                    <a:pt x="493" y="155"/>
                    <a:pt x="493" y="155"/>
                  </a:cubicBezTo>
                  <a:cubicBezTo>
                    <a:pt x="493" y="155"/>
                    <a:pt x="493" y="155"/>
                    <a:pt x="494" y="155"/>
                  </a:cubicBezTo>
                  <a:moveTo>
                    <a:pt x="1201" y="153"/>
                  </a:moveTo>
                  <a:cubicBezTo>
                    <a:pt x="1139" y="169"/>
                    <a:pt x="1139" y="169"/>
                    <a:pt x="1139" y="169"/>
                  </a:cubicBezTo>
                  <a:cubicBezTo>
                    <a:pt x="1139" y="175"/>
                    <a:pt x="1139" y="175"/>
                    <a:pt x="1139" y="175"/>
                  </a:cubicBezTo>
                  <a:cubicBezTo>
                    <a:pt x="1201" y="159"/>
                    <a:pt x="1201" y="159"/>
                    <a:pt x="1201" y="159"/>
                  </a:cubicBezTo>
                  <a:cubicBezTo>
                    <a:pt x="1201" y="153"/>
                    <a:pt x="1201" y="153"/>
                    <a:pt x="1201" y="153"/>
                  </a:cubicBezTo>
                  <a:moveTo>
                    <a:pt x="558" y="138"/>
                  </a:moveTo>
                  <a:cubicBezTo>
                    <a:pt x="558" y="138"/>
                    <a:pt x="558" y="138"/>
                    <a:pt x="558" y="138"/>
                  </a:cubicBezTo>
                  <a:cubicBezTo>
                    <a:pt x="558" y="138"/>
                    <a:pt x="558" y="138"/>
                    <a:pt x="558" y="138"/>
                  </a:cubicBezTo>
                  <a:moveTo>
                    <a:pt x="1154" y="0"/>
                  </a:moveTo>
                  <a:cubicBezTo>
                    <a:pt x="1145" y="0"/>
                    <a:pt x="1134" y="1"/>
                    <a:pt x="1122" y="2"/>
                  </a:cubicBezTo>
                  <a:cubicBezTo>
                    <a:pt x="1094" y="5"/>
                    <a:pt x="1063" y="10"/>
                    <a:pt x="1030" y="18"/>
                  </a:cubicBezTo>
                  <a:cubicBezTo>
                    <a:pt x="1029" y="18"/>
                    <a:pt x="1029" y="18"/>
                    <a:pt x="1029" y="18"/>
                  </a:cubicBezTo>
                  <a:cubicBezTo>
                    <a:pt x="971" y="33"/>
                    <a:pt x="971" y="33"/>
                    <a:pt x="971" y="33"/>
                  </a:cubicBezTo>
                  <a:cubicBezTo>
                    <a:pt x="970" y="33"/>
                    <a:pt x="970" y="33"/>
                    <a:pt x="970" y="33"/>
                  </a:cubicBezTo>
                  <a:cubicBezTo>
                    <a:pt x="950" y="38"/>
                    <a:pt x="950" y="38"/>
                    <a:pt x="950" y="38"/>
                  </a:cubicBezTo>
                  <a:cubicBezTo>
                    <a:pt x="673" y="109"/>
                    <a:pt x="673" y="109"/>
                    <a:pt x="673" y="109"/>
                  </a:cubicBezTo>
                  <a:cubicBezTo>
                    <a:pt x="678" y="108"/>
                    <a:pt x="682" y="107"/>
                    <a:pt x="685" y="107"/>
                  </a:cubicBezTo>
                  <a:cubicBezTo>
                    <a:pt x="688" y="107"/>
                    <a:pt x="689" y="108"/>
                    <a:pt x="688" y="109"/>
                  </a:cubicBezTo>
                  <a:cubicBezTo>
                    <a:pt x="686" y="112"/>
                    <a:pt x="675" y="116"/>
                    <a:pt x="664" y="120"/>
                  </a:cubicBezTo>
                  <a:cubicBezTo>
                    <a:pt x="965" y="43"/>
                    <a:pt x="965" y="43"/>
                    <a:pt x="965" y="43"/>
                  </a:cubicBezTo>
                  <a:cubicBezTo>
                    <a:pt x="1023" y="28"/>
                    <a:pt x="1023" y="28"/>
                    <a:pt x="1023" y="28"/>
                  </a:cubicBezTo>
                  <a:cubicBezTo>
                    <a:pt x="1047" y="23"/>
                    <a:pt x="1071" y="19"/>
                    <a:pt x="1093" y="17"/>
                  </a:cubicBezTo>
                  <a:cubicBezTo>
                    <a:pt x="1101" y="16"/>
                    <a:pt x="1109" y="15"/>
                    <a:pt x="1116" y="15"/>
                  </a:cubicBezTo>
                  <a:cubicBezTo>
                    <a:pt x="1125" y="15"/>
                    <a:pt x="1133" y="16"/>
                    <a:pt x="1138" y="18"/>
                  </a:cubicBezTo>
                  <a:cubicBezTo>
                    <a:pt x="1141" y="19"/>
                    <a:pt x="1143" y="20"/>
                    <a:pt x="1144" y="20"/>
                  </a:cubicBezTo>
                  <a:cubicBezTo>
                    <a:pt x="1145" y="21"/>
                    <a:pt x="1145" y="21"/>
                    <a:pt x="1146" y="22"/>
                  </a:cubicBezTo>
                  <a:cubicBezTo>
                    <a:pt x="1146" y="23"/>
                    <a:pt x="1146" y="23"/>
                    <a:pt x="1146" y="23"/>
                  </a:cubicBezTo>
                  <a:cubicBezTo>
                    <a:pt x="1146" y="23"/>
                    <a:pt x="1146" y="23"/>
                    <a:pt x="1146" y="24"/>
                  </a:cubicBezTo>
                  <a:cubicBezTo>
                    <a:pt x="1148" y="37"/>
                    <a:pt x="1148" y="37"/>
                    <a:pt x="1148" y="37"/>
                  </a:cubicBezTo>
                  <a:cubicBezTo>
                    <a:pt x="1140" y="152"/>
                    <a:pt x="1140" y="152"/>
                    <a:pt x="1140" y="152"/>
                  </a:cubicBezTo>
                  <a:cubicBezTo>
                    <a:pt x="1200" y="137"/>
                    <a:pt x="1200" y="137"/>
                    <a:pt x="1200" y="137"/>
                  </a:cubicBezTo>
                  <a:cubicBezTo>
                    <a:pt x="1197" y="23"/>
                    <a:pt x="1197" y="23"/>
                    <a:pt x="1197" y="23"/>
                  </a:cubicBezTo>
                  <a:cubicBezTo>
                    <a:pt x="1197" y="23"/>
                    <a:pt x="1197" y="23"/>
                    <a:pt x="1197" y="23"/>
                  </a:cubicBezTo>
                  <a:cubicBezTo>
                    <a:pt x="1197" y="22"/>
                    <a:pt x="1197" y="22"/>
                    <a:pt x="1197" y="22"/>
                  </a:cubicBezTo>
                  <a:cubicBezTo>
                    <a:pt x="1194" y="11"/>
                    <a:pt x="1194" y="11"/>
                    <a:pt x="1194" y="11"/>
                  </a:cubicBezTo>
                  <a:cubicBezTo>
                    <a:pt x="1194" y="11"/>
                    <a:pt x="1194" y="11"/>
                    <a:pt x="1194" y="10"/>
                  </a:cubicBezTo>
                  <a:cubicBezTo>
                    <a:pt x="1194" y="10"/>
                    <a:pt x="1194" y="9"/>
                    <a:pt x="1193" y="8"/>
                  </a:cubicBezTo>
                  <a:cubicBezTo>
                    <a:pt x="1193" y="8"/>
                    <a:pt x="1192" y="7"/>
                    <a:pt x="1191" y="6"/>
                  </a:cubicBezTo>
                  <a:cubicBezTo>
                    <a:pt x="1189" y="5"/>
                    <a:pt x="1186" y="4"/>
                    <a:pt x="1183" y="3"/>
                  </a:cubicBezTo>
                  <a:cubicBezTo>
                    <a:pt x="1176" y="1"/>
                    <a:pt x="1166" y="0"/>
                    <a:pt x="1154" y="0"/>
                  </a:cubicBezTo>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7" name="Freeform 17"/>
            <p:cNvSpPr>
              <a:spLocks noEditPoints="1"/>
            </p:cNvSpPr>
            <p:nvPr/>
          </p:nvSpPr>
          <p:spPr bwMode="auto">
            <a:xfrm>
              <a:off x="-15682913" y="-4881563"/>
              <a:ext cx="13798550" cy="3536950"/>
            </a:xfrm>
            <a:custGeom>
              <a:avLst/>
              <a:gdLst/>
              <a:ahLst/>
              <a:cxnLst>
                <a:cxn ang="0">
                  <a:pos x="26" y="917"/>
                </a:cxn>
                <a:cxn ang="0">
                  <a:pos x="4" y="923"/>
                </a:cxn>
                <a:cxn ang="0">
                  <a:pos x="0" y="943"/>
                </a:cxn>
                <a:cxn ang="0">
                  <a:pos x="22" y="937"/>
                </a:cxn>
                <a:cxn ang="0">
                  <a:pos x="26" y="917"/>
                </a:cxn>
                <a:cxn ang="0">
                  <a:pos x="112" y="895"/>
                </a:cxn>
                <a:cxn ang="0">
                  <a:pos x="92" y="900"/>
                </a:cxn>
                <a:cxn ang="0">
                  <a:pos x="90" y="920"/>
                </a:cxn>
                <a:cxn ang="0">
                  <a:pos x="111" y="915"/>
                </a:cxn>
                <a:cxn ang="0">
                  <a:pos x="112" y="895"/>
                </a:cxn>
                <a:cxn ang="0">
                  <a:pos x="3662" y="0"/>
                </a:cxn>
                <a:cxn ang="0">
                  <a:pos x="3652" y="0"/>
                </a:cxn>
                <a:cxn ang="0">
                  <a:pos x="3573" y="11"/>
                </a:cxn>
                <a:cxn ang="0">
                  <a:pos x="178" y="878"/>
                </a:cxn>
                <a:cxn ang="0">
                  <a:pos x="179" y="897"/>
                </a:cxn>
                <a:cxn ang="0">
                  <a:pos x="3664" y="7"/>
                </a:cxn>
                <a:cxn ang="0">
                  <a:pos x="3662" y="0"/>
                </a:cxn>
              </a:cxnLst>
              <a:rect l="0" t="0" r="r" b="b"/>
              <a:pathLst>
                <a:path w="3680" h="943">
                  <a:moveTo>
                    <a:pt x="26" y="917"/>
                  </a:moveTo>
                  <a:cubicBezTo>
                    <a:pt x="4" y="923"/>
                    <a:pt x="4" y="923"/>
                    <a:pt x="4" y="923"/>
                  </a:cubicBezTo>
                  <a:cubicBezTo>
                    <a:pt x="0" y="943"/>
                    <a:pt x="0" y="943"/>
                    <a:pt x="0" y="943"/>
                  </a:cubicBezTo>
                  <a:cubicBezTo>
                    <a:pt x="22" y="937"/>
                    <a:pt x="22" y="937"/>
                    <a:pt x="22" y="937"/>
                  </a:cubicBezTo>
                  <a:cubicBezTo>
                    <a:pt x="26" y="917"/>
                    <a:pt x="26" y="917"/>
                    <a:pt x="26" y="917"/>
                  </a:cubicBezTo>
                  <a:moveTo>
                    <a:pt x="112" y="895"/>
                  </a:moveTo>
                  <a:cubicBezTo>
                    <a:pt x="92" y="900"/>
                    <a:pt x="92" y="900"/>
                    <a:pt x="92" y="900"/>
                  </a:cubicBezTo>
                  <a:cubicBezTo>
                    <a:pt x="90" y="920"/>
                    <a:pt x="90" y="920"/>
                    <a:pt x="90" y="920"/>
                  </a:cubicBezTo>
                  <a:cubicBezTo>
                    <a:pt x="111" y="915"/>
                    <a:pt x="111" y="915"/>
                    <a:pt x="111" y="915"/>
                  </a:cubicBezTo>
                  <a:cubicBezTo>
                    <a:pt x="112" y="895"/>
                    <a:pt x="112" y="895"/>
                    <a:pt x="112" y="895"/>
                  </a:cubicBezTo>
                  <a:moveTo>
                    <a:pt x="3662" y="0"/>
                  </a:moveTo>
                  <a:cubicBezTo>
                    <a:pt x="3659" y="0"/>
                    <a:pt x="3656" y="0"/>
                    <a:pt x="3652" y="0"/>
                  </a:cubicBezTo>
                  <a:cubicBezTo>
                    <a:pt x="3627" y="1"/>
                    <a:pt x="3592" y="6"/>
                    <a:pt x="3573" y="11"/>
                  </a:cubicBezTo>
                  <a:cubicBezTo>
                    <a:pt x="178" y="878"/>
                    <a:pt x="178" y="878"/>
                    <a:pt x="178" y="878"/>
                  </a:cubicBezTo>
                  <a:cubicBezTo>
                    <a:pt x="179" y="897"/>
                    <a:pt x="179" y="897"/>
                    <a:pt x="179" y="897"/>
                  </a:cubicBezTo>
                  <a:cubicBezTo>
                    <a:pt x="3664" y="7"/>
                    <a:pt x="3664" y="7"/>
                    <a:pt x="3664" y="7"/>
                  </a:cubicBezTo>
                  <a:cubicBezTo>
                    <a:pt x="3680" y="3"/>
                    <a:pt x="3679" y="0"/>
                    <a:pt x="3662" y="0"/>
                  </a:cubicBezTo>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9" name="Freeform 18"/>
            <p:cNvSpPr>
              <a:spLocks/>
            </p:cNvSpPr>
            <p:nvPr/>
          </p:nvSpPr>
          <p:spPr bwMode="auto">
            <a:xfrm>
              <a:off x="-15601950" y="-1506538"/>
              <a:ext cx="263525" cy="139700"/>
            </a:xfrm>
            <a:custGeom>
              <a:avLst/>
              <a:gdLst/>
              <a:ahLst/>
              <a:cxnLst>
                <a:cxn ang="0">
                  <a:pos x="166" y="0"/>
                </a:cxn>
                <a:cxn ang="0">
                  <a:pos x="10" y="40"/>
                </a:cxn>
                <a:cxn ang="0">
                  <a:pos x="0" y="88"/>
                </a:cxn>
                <a:cxn ang="0">
                  <a:pos x="161" y="48"/>
                </a:cxn>
                <a:cxn ang="0">
                  <a:pos x="166" y="0"/>
                </a:cxn>
              </a:cxnLst>
              <a:rect l="0" t="0" r="r" b="b"/>
              <a:pathLst>
                <a:path w="166" h="88">
                  <a:moveTo>
                    <a:pt x="166" y="0"/>
                  </a:moveTo>
                  <a:lnTo>
                    <a:pt x="10" y="40"/>
                  </a:lnTo>
                  <a:lnTo>
                    <a:pt x="0" y="88"/>
                  </a:lnTo>
                  <a:lnTo>
                    <a:pt x="161" y="48"/>
                  </a:lnTo>
                  <a:lnTo>
                    <a:pt x="166" y="0"/>
                  </a:lnTo>
                  <a:close/>
                </a:path>
              </a:pathLst>
            </a:custGeom>
            <a:solidFill>
              <a:srgbClr val="EC450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0" name="Freeform 19"/>
            <p:cNvSpPr>
              <a:spLocks/>
            </p:cNvSpPr>
            <p:nvPr/>
          </p:nvSpPr>
          <p:spPr bwMode="auto">
            <a:xfrm>
              <a:off x="-15601950" y="-1506538"/>
              <a:ext cx="263525" cy="139700"/>
            </a:xfrm>
            <a:custGeom>
              <a:avLst/>
              <a:gdLst/>
              <a:ahLst/>
              <a:cxnLst>
                <a:cxn ang="0">
                  <a:pos x="166" y="0"/>
                </a:cxn>
                <a:cxn ang="0">
                  <a:pos x="10" y="40"/>
                </a:cxn>
                <a:cxn ang="0">
                  <a:pos x="0" y="88"/>
                </a:cxn>
                <a:cxn ang="0">
                  <a:pos x="161" y="48"/>
                </a:cxn>
                <a:cxn ang="0">
                  <a:pos x="166" y="0"/>
                </a:cxn>
              </a:cxnLst>
              <a:rect l="0" t="0" r="r" b="b"/>
              <a:pathLst>
                <a:path w="166" h="88">
                  <a:moveTo>
                    <a:pt x="166" y="0"/>
                  </a:moveTo>
                  <a:lnTo>
                    <a:pt x="10" y="40"/>
                  </a:lnTo>
                  <a:lnTo>
                    <a:pt x="0" y="88"/>
                  </a:lnTo>
                  <a:lnTo>
                    <a:pt x="161" y="48"/>
                  </a:lnTo>
                  <a:lnTo>
                    <a:pt x="166"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1" name="Freeform 20"/>
            <p:cNvSpPr>
              <a:spLocks/>
            </p:cNvSpPr>
            <p:nvPr/>
          </p:nvSpPr>
          <p:spPr bwMode="auto">
            <a:xfrm>
              <a:off x="-15266988" y="-1589088"/>
              <a:ext cx="254000" cy="139700"/>
            </a:xfrm>
            <a:custGeom>
              <a:avLst/>
              <a:gdLst/>
              <a:ahLst/>
              <a:cxnLst>
                <a:cxn ang="0">
                  <a:pos x="158" y="0"/>
                </a:cxn>
                <a:cxn ang="0">
                  <a:pos x="2" y="41"/>
                </a:cxn>
                <a:cxn ang="0">
                  <a:pos x="0" y="88"/>
                </a:cxn>
                <a:cxn ang="0">
                  <a:pos x="160" y="45"/>
                </a:cxn>
                <a:cxn ang="0">
                  <a:pos x="158" y="0"/>
                </a:cxn>
              </a:cxnLst>
              <a:rect l="0" t="0" r="r" b="b"/>
              <a:pathLst>
                <a:path w="160" h="88">
                  <a:moveTo>
                    <a:pt x="158" y="0"/>
                  </a:moveTo>
                  <a:lnTo>
                    <a:pt x="2" y="41"/>
                  </a:lnTo>
                  <a:lnTo>
                    <a:pt x="0" y="88"/>
                  </a:lnTo>
                  <a:lnTo>
                    <a:pt x="160" y="45"/>
                  </a:lnTo>
                  <a:lnTo>
                    <a:pt x="158" y="0"/>
                  </a:lnTo>
                  <a:close/>
                </a:path>
              </a:pathLst>
            </a:custGeom>
            <a:solidFill>
              <a:srgbClr val="E83104"/>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2" name="Freeform 21"/>
            <p:cNvSpPr>
              <a:spLocks/>
            </p:cNvSpPr>
            <p:nvPr/>
          </p:nvSpPr>
          <p:spPr bwMode="auto">
            <a:xfrm>
              <a:off x="-15266988" y="-1589088"/>
              <a:ext cx="254000" cy="139700"/>
            </a:xfrm>
            <a:custGeom>
              <a:avLst/>
              <a:gdLst/>
              <a:ahLst/>
              <a:cxnLst>
                <a:cxn ang="0">
                  <a:pos x="158" y="0"/>
                </a:cxn>
                <a:cxn ang="0">
                  <a:pos x="2" y="41"/>
                </a:cxn>
                <a:cxn ang="0">
                  <a:pos x="0" y="88"/>
                </a:cxn>
                <a:cxn ang="0">
                  <a:pos x="160" y="45"/>
                </a:cxn>
                <a:cxn ang="0">
                  <a:pos x="158" y="0"/>
                </a:cxn>
              </a:cxnLst>
              <a:rect l="0" t="0" r="r" b="b"/>
              <a:pathLst>
                <a:path w="160" h="88">
                  <a:moveTo>
                    <a:pt x="158" y="0"/>
                  </a:moveTo>
                  <a:lnTo>
                    <a:pt x="2" y="41"/>
                  </a:lnTo>
                  <a:lnTo>
                    <a:pt x="0" y="88"/>
                  </a:lnTo>
                  <a:lnTo>
                    <a:pt x="160" y="45"/>
                  </a:lnTo>
                  <a:lnTo>
                    <a:pt x="158"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3" name="Freeform 22"/>
            <p:cNvSpPr>
              <a:spLocks noEditPoints="1"/>
            </p:cNvSpPr>
            <p:nvPr/>
          </p:nvSpPr>
          <p:spPr bwMode="auto">
            <a:xfrm>
              <a:off x="-19523075" y="-1947863"/>
              <a:ext cx="3257550" cy="1487488"/>
            </a:xfrm>
            <a:custGeom>
              <a:avLst/>
              <a:gdLst/>
              <a:ahLst/>
              <a:cxnLst>
                <a:cxn ang="0">
                  <a:pos x="48" y="397"/>
                </a:cxn>
                <a:cxn ang="0">
                  <a:pos x="49" y="397"/>
                </a:cxn>
                <a:cxn ang="0">
                  <a:pos x="9" y="390"/>
                </a:cxn>
                <a:cxn ang="0">
                  <a:pos x="0" y="380"/>
                </a:cxn>
                <a:cxn ang="0">
                  <a:pos x="0" y="377"/>
                </a:cxn>
                <a:cxn ang="0">
                  <a:pos x="120" y="366"/>
                </a:cxn>
                <a:cxn ang="0">
                  <a:pos x="103" y="366"/>
                </a:cxn>
                <a:cxn ang="0">
                  <a:pos x="138" y="364"/>
                </a:cxn>
                <a:cxn ang="0">
                  <a:pos x="11" y="355"/>
                </a:cxn>
                <a:cxn ang="0">
                  <a:pos x="5" y="363"/>
                </a:cxn>
                <a:cxn ang="0">
                  <a:pos x="138" y="248"/>
                </a:cxn>
                <a:cxn ang="0">
                  <a:pos x="47" y="323"/>
                </a:cxn>
                <a:cxn ang="0">
                  <a:pos x="34" y="335"/>
                </a:cxn>
                <a:cxn ang="0">
                  <a:pos x="48" y="323"/>
                </a:cxn>
                <a:cxn ang="0">
                  <a:pos x="869" y="181"/>
                </a:cxn>
                <a:cxn ang="0">
                  <a:pos x="178" y="357"/>
                </a:cxn>
                <a:cxn ang="0">
                  <a:pos x="173" y="358"/>
                </a:cxn>
                <a:cxn ang="0">
                  <a:pos x="173" y="359"/>
                </a:cxn>
                <a:cxn ang="0">
                  <a:pos x="123" y="389"/>
                </a:cxn>
                <a:cxn ang="0">
                  <a:pos x="134" y="387"/>
                </a:cxn>
                <a:cxn ang="0">
                  <a:pos x="238" y="362"/>
                </a:cxn>
                <a:cxn ang="0">
                  <a:pos x="860" y="203"/>
                </a:cxn>
                <a:cxn ang="0">
                  <a:pos x="249" y="156"/>
                </a:cxn>
                <a:cxn ang="0">
                  <a:pos x="232" y="169"/>
                </a:cxn>
                <a:cxn ang="0">
                  <a:pos x="249" y="156"/>
                </a:cxn>
                <a:cxn ang="0">
                  <a:pos x="274" y="136"/>
                </a:cxn>
                <a:cxn ang="0">
                  <a:pos x="272" y="137"/>
                </a:cxn>
                <a:cxn ang="0">
                  <a:pos x="274" y="136"/>
                </a:cxn>
                <a:cxn ang="0">
                  <a:pos x="275" y="135"/>
                </a:cxn>
                <a:cxn ang="0">
                  <a:pos x="275" y="135"/>
                </a:cxn>
                <a:cxn ang="0">
                  <a:pos x="281" y="131"/>
                </a:cxn>
                <a:cxn ang="0">
                  <a:pos x="350" y="108"/>
                </a:cxn>
                <a:cxn ang="0">
                  <a:pos x="324" y="123"/>
                </a:cxn>
                <a:cxn ang="0">
                  <a:pos x="322" y="124"/>
                </a:cxn>
                <a:cxn ang="0">
                  <a:pos x="311" y="133"/>
                </a:cxn>
                <a:cxn ang="0">
                  <a:pos x="350" y="108"/>
                </a:cxn>
                <a:cxn ang="0">
                  <a:pos x="420" y="78"/>
                </a:cxn>
                <a:cxn ang="0">
                  <a:pos x="425" y="76"/>
                </a:cxn>
                <a:cxn ang="0">
                  <a:pos x="466" y="63"/>
                </a:cxn>
                <a:cxn ang="0">
                  <a:pos x="482" y="58"/>
                </a:cxn>
                <a:cxn ang="0">
                  <a:pos x="480" y="58"/>
                </a:cxn>
                <a:cxn ang="0">
                  <a:pos x="491" y="47"/>
                </a:cxn>
                <a:cxn ang="0">
                  <a:pos x="485" y="48"/>
                </a:cxn>
                <a:cxn ang="0">
                  <a:pos x="487" y="48"/>
                </a:cxn>
                <a:cxn ang="0">
                  <a:pos x="491" y="47"/>
                </a:cxn>
                <a:cxn ang="0">
                  <a:pos x="558" y="29"/>
                </a:cxn>
                <a:cxn ang="0">
                  <a:pos x="494" y="46"/>
                </a:cxn>
                <a:cxn ang="0">
                  <a:pos x="494" y="46"/>
                </a:cxn>
                <a:cxn ang="0">
                  <a:pos x="558" y="29"/>
                </a:cxn>
                <a:cxn ang="0">
                  <a:pos x="548" y="40"/>
                </a:cxn>
                <a:cxn ang="0">
                  <a:pos x="553" y="39"/>
                </a:cxn>
                <a:cxn ang="0">
                  <a:pos x="664" y="11"/>
                </a:cxn>
                <a:cxn ang="0">
                  <a:pos x="670" y="1"/>
                </a:cxn>
                <a:cxn ang="0">
                  <a:pos x="559" y="29"/>
                </a:cxn>
              </a:cxnLst>
              <a:rect l="0" t="0" r="r" b="b"/>
              <a:pathLst>
                <a:path w="869" h="397">
                  <a:moveTo>
                    <a:pt x="9" y="390"/>
                  </a:moveTo>
                  <a:cubicBezTo>
                    <a:pt x="17" y="395"/>
                    <a:pt x="30" y="397"/>
                    <a:pt x="48" y="397"/>
                  </a:cubicBezTo>
                  <a:cubicBezTo>
                    <a:pt x="48" y="397"/>
                    <a:pt x="49" y="397"/>
                    <a:pt x="49" y="397"/>
                  </a:cubicBezTo>
                  <a:cubicBezTo>
                    <a:pt x="49" y="397"/>
                    <a:pt x="49" y="397"/>
                    <a:pt x="49" y="397"/>
                  </a:cubicBezTo>
                  <a:cubicBezTo>
                    <a:pt x="38" y="397"/>
                    <a:pt x="29" y="396"/>
                    <a:pt x="22" y="395"/>
                  </a:cubicBezTo>
                  <a:cubicBezTo>
                    <a:pt x="16" y="394"/>
                    <a:pt x="12" y="392"/>
                    <a:pt x="9" y="390"/>
                  </a:cubicBezTo>
                  <a:moveTo>
                    <a:pt x="0" y="377"/>
                  </a:moveTo>
                  <a:cubicBezTo>
                    <a:pt x="0" y="378"/>
                    <a:pt x="0" y="379"/>
                    <a:pt x="0" y="380"/>
                  </a:cubicBezTo>
                  <a:cubicBezTo>
                    <a:pt x="0" y="381"/>
                    <a:pt x="1" y="382"/>
                    <a:pt x="1" y="384"/>
                  </a:cubicBezTo>
                  <a:cubicBezTo>
                    <a:pt x="0" y="382"/>
                    <a:pt x="0" y="379"/>
                    <a:pt x="0" y="377"/>
                  </a:cubicBezTo>
                  <a:moveTo>
                    <a:pt x="138" y="364"/>
                  </a:moveTo>
                  <a:cubicBezTo>
                    <a:pt x="132" y="365"/>
                    <a:pt x="126" y="365"/>
                    <a:pt x="120" y="366"/>
                  </a:cubicBezTo>
                  <a:cubicBezTo>
                    <a:pt x="115" y="366"/>
                    <a:pt x="110" y="366"/>
                    <a:pt x="106" y="366"/>
                  </a:cubicBezTo>
                  <a:cubicBezTo>
                    <a:pt x="105" y="366"/>
                    <a:pt x="104" y="366"/>
                    <a:pt x="103" y="366"/>
                  </a:cubicBezTo>
                  <a:cubicBezTo>
                    <a:pt x="104" y="366"/>
                    <a:pt x="105" y="366"/>
                    <a:pt x="107" y="366"/>
                  </a:cubicBezTo>
                  <a:cubicBezTo>
                    <a:pt x="116" y="366"/>
                    <a:pt x="126" y="365"/>
                    <a:pt x="138" y="364"/>
                  </a:cubicBezTo>
                  <a:moveTo>
                    <a:pt x="12" y="354"/>
                  </a:moveTo>
                  <a:cubicBezTo>
                    <a:pt x="12" y="355"/>
                    <a:pt x="12" y="355"/>
                    <a:pt x="11" y="355"/>
                  </a:cubicBezTo>
                  <a:cubicBezTo>
                    <a:pt x="11" y="355"/>
                    <a:pt x="11" y="356"/>
                    <a:pt x="10" y="356"/>
                  </a:cubicBezTo>
                  <a:cubicBezTo>
                    <a:pt x="8" y="358"/>
                    <a:pt x="6" y="361"/>
                    <a:pt x="5" y="363"/>
                  </a:cubicBezTo>
                  <a:cubicBezTo>
                    <a:pt x="7" y="360"/>
                    <a:pt x="9" y="358"/>
                    <a:pt x="12" y="354"/>
                  </a:cubicBezTo>
                  <a:moveTo>
                    <a:pt x="138" y="248"/>
                  </a:moveTo>
                  <a:cubicBezTo>
                    <a:pt x="47" y="323"/>
                    <a:pt x="47" y="323"/>
                    <a:pt x="47" y="323"/>
                  </a:cubicBezTo>
                  <a:cubicBezTo>
                    <a:pt x="47" y="323"/>
                    <a:pt x="47" y="323"/>
                    <a:pt x="47" y="323"/>
                  </a:cubicBezTo>
                  <a:cubicBezTo>
                    <a:pt x="41" y="328"/>
                    <a:pt x="41" y="328"/>
                    <a:pt x="41" y="328"/>
                  </a:cubicBezTo>
                  <a:cubicBezTo>
                    <a:pt x="39" y="330"/>
                    <a:pt x="36" y="333"/>
                    <a:pt x="34" y="335"/>
                  </a:cubicBezTo>
                  <a:cubicBezTo>
                    <a:pt x="47" y="323"/>
                    <a:pt x="47" y="323"/>
                    <a:pt x="47" y="323"/>
                  </a:cubicBezTo>
                  <a:cubicBezTo>
                    <a:pt x="48" y="323"/>
                    <a:pt x="48" y="323"/>
                    <a:pt x="48" y="323"/>
                  </a:cubicBezTo>
                  <a:cubicBezTo>
                    <a:pt x="138" y="248"/>
                    <a:pt x="138" y="248"/>
                    <a:pt x="138" y="248"/>
                  </a:cubicBezTo>
                  <a:moveTo>
                    <a:pt x="869" y="181"/>
                  </a:moveTo>
                  <a:cubicBezTo>
                    <a:pt x="264" y="336"/>
                    <a:pt x="264" y="336"/>
                    <a:pt x="264" y="336"/>
                  </a:cubicBezTo>
                  <a:cubicBezTo>
                    <a:pt x="178" y="357"/>
                    <a:pt x="178" y="357"/>
                    <a:pt x="178" y="357"/>
                  </a:cubicBezTo>
                  <a:cubicBezTo>
                    <a:pt x="177" y="357"/>
                    <a:pt x="176" y="358"/>
                    <a:pt x="175" y="358"/>
                  </a:cubicBezTo>
                  <a:cubicBezTo>
                    <a:pt x="174" y="358"/>
                    <a:pt x="174" y="358"/>
                    <a:pt x="173" y="358"/>
                  </a:cubicBezTo>
                  <a:cubicBezTo>
                    <a:pt x="171" y="359"/>
                    <a:pt x="168" y="359"/>
                    <a:pt x="165" y="360"/>
                  </a:cubicBezTo>
                  <a:cubicBezTo>
                    <a:pt x="168" y="359"/>
                    <a:pt x="171" y="359"/>
                    <a:pt x="173" y="359"/>
                  </a:cubicBezTo>
                  <a:cubicBezTo>
                    <a:pt x="181" y="359"/>
                    <a:pt x="182" y="363"/>
                    <a:pt x="173" y="369"/>
                  </a:cubicBezTo>
                  <a:cubicBezTo>
                    <a:pt x="162" y="377"/>
                    <a:pt x="139" y="386"/>
                    <a:pt x="123" y="389"/>
                  </a:cubicBezTo>
                  <a:cubicBezTo>
                    <a:pt x="108" y="392"/>
                    <a:pt x="95" y="394"/>
                    <a:pt x="83" y="395"/>
                  </a:cubicBezTo>
                  <a:cubicBezTo>
                    <a:pt x="99" y="393"/>
                    <a:pt x="116" y="390"/>
                    <a:pt x="134" y="387"/>
                  </a:cubicBezTo>
                  <a:cubicBezTo>
                    <a:pt x="139" y="386"/>
                    <a:pt x="145" y="385"/>
                    <a:pt x="149" y="383"/>
                  </a:cubicBezTo>
                  <a:cubicBezTo>
                    <a:pt x="238" y="362"/>
                    <a:pt x="238" y="362"/>
                    <a:pt x="238" y="362"/>
                  </a:cubicBezTo>
                  <a:cubicBezTo>
                    <a:pt x="238" y="362"/>
                    <a:pt x="238" y="362"/>
                    <a:pt x="239" y="362"/>
                  </a:cubicBezTo>
                  <a:cubicBezTo>
                    <a:pt x="860" y="203"/>
                    <a:pt x="860" y="203"/>
                    <a:pt x="860" y="203"/>
                  </a:cubicBezTo>
                  <a:cubicBezTo>
                    <a:pt x="869" y="181"/>
                    <a:pt x="869" y="181"/>
                    <a:pt x="869" y="181"/>
                  </a:cubicBezTo>
                  <a:moveTo>
                    <a:pt x="249" y="156"/>
                  </a:moveTo>
                  <a:cubicBezTo>
                    <a:pt x="249" y="156"/>
                    <a:pt x="249" y="156"/>
                    <a:pt x="249" y="156"/>
                  </a:cubicBezTo>
                  <a:cubicBezTo>
                    <a:pt x="232" y="169"/>
                    <a:pt x="232" y="169"/>
                    <a:pt x="232" y="169"/>
                  </a:cubicBezTo>
                  <a:cubicBezTo>
                    <a:pt x="248" y="156"/>
                    <a:pt x="248" y="156"/>
                    <a:pt x="248" y="156"/>
                  </a:cubicBezTo>
                  <a:cubicBezTo>
                    <a:pt x="249" y="156"/>
                    <a:pt x="249" y="156"/>
                    <a:pt x="249" y="156"/>
                  </a:cubicBezTo>
                  <a:cubicBezTo>
                    <a:pt x="249" y="156"/>
                    <a:pt x="249" y="156"/>
                    <a:pt x="249" y="156"/>
                  </a:cubicBezTo>
                  <a:moveTo>
                    <a:pt x="274" y="136"/>
                  </a:moveTo>
                  <a:cubicBezTo>
                    <a:pt x="254" y="152"/>
                    <a:pt x="254" y="152"/>
                    <a:pt x="254" y="152"/>
                  </a:cubicBezTo>
                  <a:cubicBezTo>
                    <a:pt x="272" y="137"/>
                    <a:pt x="272" y="137"/>
                    <a:pt x="272" y="137"/>
                  </a:cubicBezTo>
                  <a:cubicBezTo>
                    <a:pt x="273" y="137"/>
                    <a:pt x="273" y="137"/>
                    <a:pt x="273" y="137"/>
                  </a:cubicBezTo>
                  <a:cubicBezTo>
                    <a:pt x="273" y="137"/>
                    <a:pt x="273" y="136"/>
                    <a:pt x="274" y="136"/>
                  </a:cubicBezTo>
                  <a:moveTo>
                    <a:pt x="275" y="135"/>
                  </a:moveTo>
                  <a:cubicBezTo>
                    <a:pt x="275" y="135"/>
                    <a:pt x="275" y="135"/>
                    <a:pt x="275" y="135"/>
                  </a:cubicBezTo>
                  <a:cubicBezTo>
                    <a:pt x="274" y="136"/>
                    <a:pt x="274" y="136"/>
                    <a:pt x="274" y="136"/>
                  </a:cubicBezTo>
                  <a:cubicBezTo>
                    <a:pt x="274" y="136"/>
                    <a:pt x="275" y="135"/>
                    <a:pt x="275" y="135"/>
                  </a:cubicBezTo>
                  <a:moveTo>
                    <a:pt x="287" y="128"/>
                  </a:moveTo>
                  <a:cubicBezTo>
                    <a:pt x="285" y="129"/>
                    <a:pt x="283" y="130"/>
                    <a:pt x="281" y="131"/>
                  </a:cubicBezTo>
                  <a:cubicBezTo>
                    <a:pt x="283" y="130"/>
                    <a:pt x="285" y="129"/>
                    <a:pt x="287" y="128"/>
                  </a:cubicBezTo>
                  <a:moveTo>
                    <a:pt x="350" y="108"/>
                  </a:moveTo>
                  <a:cubicBezTo>
                    <a:pt x="350" y="108"/>
                    <a:pt x="349" y="108"/>
                    <a:pt x="349" y="108"/>
                  </a:cubicBezTo>
                  <a:cubicBezTo>
                    <a:pt x="339" y="113"/>
                    <a:pt x="330" y="118"/>
                    <a:pt x="324" y="123"/>
                  </a:cubicBezTo>
                  <a:cubicBezTo>
                    <a:pt x="323" y="123"/>
                    <a:pt x="323" y="123"/>
                    <a:pt x="323" y="123"/>
                  </a:cubicBezTo>
                  <a:cubicBezTo>
                    <a:pt x="323" y="123"/>
                    <a:pt x="322" y="124"/>
                    <a:pt x="322" y="124"/>
                  </a:cubicBezTo>
                  <a:cubicBezTo>
                    <a:pt x="321" y="125"/>
                    <a:pt x="321" y="125"/>
                    <a:pt x="320" y="125"/>
                  </a:cubicBezTo>
                  <a:cubicBezTo>
                    <a:pt x="311" y="133"/>
                    <a:pt x="311" y="133"/>
                    <a:pt x="311" y="133"/>
                  </a:cubicBezTo>
                  <a:cubicBezTo>
                    <a:pt x="322" y="124"/>
                    <a:pt x="322" y="124"/>
                    <a:pt x="322" y="124"/>
                  </a:cubicBezTo>
                  <a:cubicBezTo>
                    <a:pt x="329" y="119"/>
                    <a:pt x="338" y="114"/>
                    <a:pt x="350" y="108"/>
                  </a:cubicBezTo>
                  <a:moveTo>
                    <a:pt x="425" y="76"/>
                  </a:moveTo>
                  <a:cubicBezTo>
                    <a:pt x="423" y="77"/>
                    <a:pt x="421" y="78"/>
                    <a:pt x="420" y="78"/>
                  </a:cubicBezTo>
                  <a:cubicBezTo>
                    <a:pt x="408" y="82"/>
                    <a:pt x="396" y="87"/>
                    <a:pt x="385" y="92"/>
                  </a:cubicBezTo>
                  <a:cubicBezTo>
                    <a:pt x="398" y="87"/>
                    <a:pt x="411" y="81"/>
                    <a:pt x="425" y="76"/>
                  </a:cubicBezTo>
                  <a:moveTo>
                    <a:pt x="477" y="59"/>
                  </a:moveTo>
                  <a:cubicBezTo>
                    <a:pt x="473" y="60"/>
                    <a:pt x="469" y="62"/>
                    <a:pt x="466" y="63"/>
                  </a:cubicBezTo>
                  <a:cubicBezTo>
                    <a:pt x="469" y="62"/>
                    <a:pt x="473" y="60"/>
                    <a:pt x="477" y="59"/>
                  </a:cubicBezTo>
                  <a:moveTo>
                    <a:pt x="482" y="58"/>
                  </a:moveTo>
                  <a:cubicBezTo>
                    <a:pt x="481" y="58"/>
                    <a:pt x="481" y="58"/>
                    <a:pt x="481" y="58"/>
                  </a:cubicBezTo>
                  <a:cubicBezTo>
                    <a:pt x="481" y="58"/>
                    <a:pt x="480" y="58"/>
                    <a:pt x="480" y="58"/>
                  </a:cubicBezTo>
                  <a:cubicBezTo>
                    <a:pt x="481" y="58"/>
                    <a:pt x="481" y="58"/>
                    <a:pt x="482" y="58"/>
                  </a:cubicBezTo>
                  <a:moveTo>
                    <a:pt x="491" y="47"/>
                  </a:moveTo>
                  <a:cubicBezTo>
                    <a:pt x="489" y="47"/>
                    <a:pt x="488" y="48"/>
                    <a:pt x="486" y="48"/>
                  </a:cubicBezTo>
                  <a:cubicBezTo>
                    <a:pt x="485" y="48"/>
                    <a:pt x="485" y="48"/>
                    <a:pt x="485" y="48"/>
                  </a:cubicBezTo>
                  <a:cubicBezTo>
                    <a:pt x="485" y="48"/>
                    <a:pt x="485" y="48"/>
                    <a:pt x="485" y="48"/>
                  </a:cubicBezTo>
                  <a:cubicBezTo>
                    <a:pt x="487" y="48"/>
                    <a:pt x="487" y="48"/>
                    <a:pt x="487" y="48"/>
                  </a:cubicBezTo>
                  <a:cubicBezTo>
                    <a:pt x="488" y="48"/>
                    <a:pt x="490" y="47"/>
                    <a:pt x="491" y="47"/>
                  </a:cubicBezTo>
                  <a:cubicBezTo>
                    <a:pt x="491" y="47"/>
                    <a:pt x="491" y="47"/>
                    <a:pt x="491" y="47"/>
                  </a:cubicBezTo>
                  <a:moveTo>
                    <a:pt x="558" y="29"/>
                  </a:moveTo>
                  <a:cubicBezTo>
                    <a:pt x="558" y="29"/>
                    <a:pt x="558" y="29"/>
                    <a:pt x="558" y="29"/>
                  </a:cubicBezTo>
                  <a:cubicBezTo>
                    <a:pt x="557" y="29"/>
                    <a:pt x="557" y="29"/>
                    <a:pt x="557" y="29"/>
                  </a:cubicBezTo>
                  <a:cubicBezTo>
                    <a:pt x="494" y="46"/>
                    <a:pt x="494" y="46"/>
                    <a:pt x="494" y="46"/>
                  </a:cubicBezTo>
                  <a:cubicBezTo>
                    <a:pt x="494" y="46"/>
                    <a:pt x="494" y="46"/>
                    <a:pt x="494" y="46"/>
                  </a:cubicBezTo>
                  <a:cubicBezTo>
                    <a:pt x="494" y="46"/>
                    <a:pt x="494" y="46"/>
                    <a:pt x="494" y="46"/>
                  </a:cubicBezTo>
                  <a:cubicBezTo>
                    <a:pt x="558" y="29"/>
                    <a:pt x="558" y="29"/>
                    <a:pt x="558" y="29"/>
                  </a:cubicBezTo>
                  <a:cubicBezTo>
                    <a:pt x="558" y="29"/>
                    <a:pt x="558" y="29"/>
                    <a:pt x="558" y="29"/>
                  </a:cubicBezTo>
                  <a:moveTo>
                    <a:pt x="664" y="11"/>
                  </a:moveTo>
                  <a:cubicBezTo>
                    <a:pt x="548" y="40"/>
                    <a:pt x="548" y="40"/>
                    <a:pt x="548" y="40"/>
                  </a:cubicBezTo>
                  <a:cubicBezTo>
                    <a:pt x="484" y="57"/>
                    <a:pt x="484" y="57"/>
                    <a:pt x="484" y="57"/>
                  </a:cubicBezTo>
                  <a:cubicBezTo>
                    <a:pt x="553" y="39"/>
                    <a:pt x="553" y="39"/>
                    <a:pt x="553" y="39"/>
                  </a:cubicBezTo>
                  <a:cubicBezTo>
                    <a:pt x="660" y="12"/>
                    <a:pt x="660" y="12"/>
                    <a:pt x="660" y="12"/>
                  </a:cubicBezTo>
                  <a:cubicBezTo>
                    <a:pt x="662" y="11"/>
                    <a:pt x="663" y="11"/>
                    <a:pt x="664" y="11"/>
                  </a:cubicBezTo>
                  <a:moveTo>
                    <a:pt x="673" y="0"/>
                  </a:moveTo>
                  <a:cubicBezTo>
                    <a:pt x="672" y="0"/>
                    <a:pt x="671" y="0"/>
                    <a:pt x="670" y="1"/>
                  </a:cubicBezTo>
                  <a:cubicBezTo>
                    <a:pt x="558" y="29"/>
                    <a:pt x="558" y="29"/>
                    <a:pt x="558" y="29"/>
                  </a:cubicBezTo>
                  <a:cubicBezTo>
                    <a:pt x="559" y="29"/>
                    <a:pt x="559" y="29"/>
                    <a:pt x="559" y="29"/>
                  </a:cubicBezTo>
                  <a:cubicBezTo>
                    <a:pt x="673" y="0"/>
                    <a:pt x="673" y="0"/>
                    <a:pt x="673" y="0"/>
                  </a:cubicBezTo>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4" name="Freeform 23"/>
            <p:cNvSpPr>
              <a:spLocks/>
            </p:cNvSpPr>
            <p:nvPr/>
          </p:nvSpPr>
          <p:spPr bwMode="auto">
            <a:xfrm>
              <a:off x="-19523075" y="-1955800"/>
              <a:ext cx="2582863" cy="1495425"/>
            </a:xfrm>
            <a:custGeom>
              <a:avLst/>
              <a:gdLst/>
              <a:ahLst/>
              <a:cxnLst>
                <a:cxn ang="0">
                  <a:pos x="673" y="2"/>
                </a:cxn>
                <a:cxn ang="0">
                  <a:pos x="558" y="31"/>
                </a:cxn>
                <a:cxn ang="0">
                  <a:pos x="558" y="31"/>
                </a:cxn>
                <a:cxn ang="0">
                  <a:pos x="494" y="48"/>
                </a:cxn>
                <a:cxn ang="0">
                  <a:pos x="491" y="49"/>
                </a:cxn>
                <a:cxn ang="0">
                  <a:pos x="487" y="50"/>
                </a:cxn>
                <a:cxn ang="0">
                  <a:pos x="485" y="50"/>
                </a:cxn>
                <a:cxn ang="0">
                  <a:pos x="423" y="70"/>
                </a:cxn>
                <a:cxn ang="0">
                  <a:pos x="287" y="130"/>
                </a:cxn>
                <a:cxn ang="0">
                  <a:pos x="276" y="137"/>
                </a:cxn>
                <a:cxn ang="0">
                  <a:pos x="274" y="138"/>
                </a:cxn>
                <a:cxn ang="0">
                  <a:pos x="273" y="139"/>
                </a:cxn>
                <a:cxn ang="0">
                  <a:pos x="254" y="154"/>
                </a:cxn>
                <a:cxn ang="0">
                  <a:pos x="249" y="158"/>
                </a:cxn>
                <a:cxn ang="0">
                  <a:pos x="248" y="158"/>
                </a:cxn>
                <a:cxn ang="0">
                  <a:pos x="225" y="177"/>
                </a:cxn>
                <a:cxn ang="0">
                  <a:pos x="48" y="325"/>
                </a:cxn>
                <a:cxn ang="0">
                  <a:pos x="34" y="337"/>
                </a:cxn>
                <a:cxn ang="0">
                  <a:pos x="12" y="356"/>
                </a:cxn>
                <a:cxn ang="0">
                  <a:pos x="0" y="379"/>
                </a:cxn>
                <a:cxn ang="0">
                  <a:pos x="9" y="392"/>
                </a:cxn>
                <a:cxn ang="0">
                  <a:pos x="49" y="399"/>
                </a:cxn>
                <a:cxn ang="0">
                  <a:pos x="64" y="399"/>
                </a:cxn>
                <a:cxn ang="0">
                  <a:pos x="123" y="391"/>
                </a:cxn>
                <a:cxn ang="0">
                  <a:pos x="173" y="361"/>
                </a:cxn>
                <a:cxn ang="0">
                  <a:pos x="138" y="366"/>
                </a:cxn>
                <a:cxn ang="0">
                  <a:pos x="103" y="368"/>
                </a:cxn>
                <a:cxn ang="0">
                  <a:pos x="76" y="339"/>
                </a:cxn>
                <a:cxn ang="0">
                  <a:pos x="103" y="314"/>
                </a:cxn>
                <a:cxn ang="0">
                  <a:pos x="300" y="143"/>
                </a:cxn>
                <a:cxn ang="0">
                  <a:pos x="320" y="127"/>
                </a:cxn>
                <a:cxn ang="0">
                  <a:pos x="323" y="125"/>
                </a:cxn>
                <a:cxn ang="0">
                  <a:pos x="349" y="110"/>
                </a:cxn>
                <a:cxn ang="0">
                  <a:pos x="350" y="110"/>
                </a:cxn>
                <a:cxn ang="0">
                  <a:pos x="420" y="80"/>
                </a:cxn>
                <a:cxn ang="0">
                  <a:pos x="433" y="75"/>
                </a:cxn>
                <a:cxn ang="0">
                  <a:pos x="477" y="61"/>
                </a:cxn>
                <a:cxn ang="0">
                  <a:pos x="480" y="60"/>
                </a:cxn>
                <a:cxn ang="0">
                  <a:pos x="482" y="60"/>
                </a:cxn>
                <a:cxn ang="0">
                  <a:pos x="484" y="59"/>
                </a:cxn>
                <a:cxn ang="0">
                  <a:pos x="548" y="42"/>
                </a:cxn>
                <a:cxn ang="0">
                  <a:pos x="688" y="2"/>
                </a:cxn>
              </a:cxnLst>
              <a:rect l="0" t="0" r="r" b="b"/>
              <a:pathLst>
                <a:path w="689" h="399">
                  <a:moveTo>
                    <a:pt x="685" y="0"/>
                  </a:moveTo>
                  <a:cubicBezTo>
                    <a:pt x="682" y="0"/>
                    <a:pt x="678" y="1"/>
                    <a:pt x="673" y="2"/>
                  </a:cubicBezTo>
                  <a:cubicBezTo>
                    <a:pt x="559" y="31"/>
                    <a:pt x="559" y="31"/>
                    <a:pt x="559" y="31"/>
                  </a:cubicBezTo>
                  <a:cubicBezTo>
                    <a:pt x="559" y="31"/>
                    <a:pt x="559" y="31"/>
                    <a:pt x="558" y="31"/>
                  </a:cubicBezTo>
                  <a:cubicBezTo>
                    <a:pt x="558" y="31"/>
                    <a:pt x="558" y="31"/>
                    <a:pt x="558" y="31"/>
                  </a:cubicBezTo>
                  <a:cubicBezTo>
                    <a:pt x="558" y="31"/>
                    <a:pt x="558" y="31"/>
                    <a:pt x="558" y="31"/>
                  </a:cubicBezTo>
                  <a:cubicBezTo>
                    <a:pt x="494" y="48"/>
                    <a:pt x="494" y="48"/>
                    <a:pt x="494" y="48"/>
                  </a:cubicBezTo>
                  <a:cubicBezTo>
                    <a:pt x="494" y="48"/>
                    <a:pt x="494" y="48"/>
                    <a:pt x="494" y="48"/>
                  </a:cubicBezTo>
                  <a:cubicBezTo>
                    <a:pt x="493" y="48"/>
                    <a:pt x="493" y="48"/>
                    <a:pt x="493" y="48"/>
                  </a:cubicBezTo>
                  <a:cubicBezTo>
                    <a:pt x="493" y="48"/>
                    <a:pt x="492" y="48"/>
                    <a:pt x="491" y="49"/>
                  </a:cubicBezTo>
                  <a:cubicBezTo>
                    <a:pt x="491" y="49"/>
                    <a:pt x="491" y="49"/>
                    <a:pt x="491" y="49"/>
                  </a:cubicBezTo>
                  <a:cubicBezTo>
                    <a:pt x="490" y="49"/>
                    <a:pt x="488" y="50"/>
                    <a:pt x="487" y="50"/>
                  </a:cubicBezTo>
                  <a:cubicBezTo>
                    <a:pt x="485" y="50"/>
                    <a:pt x="485" y="50"/>
                    <a:pt x="485" y="50"/>
                  </a:cubicBezTo>
                  <a:cubicBezTo>
                    <a:pt x="485" y="50"/>
                    <a:pt x="485" y="50"/>
                    <a:pt x="485" y="50"/>
                  </a:cubicBezTo>
                  <a:cubicBezTo>
                    <a:pt x="484" y="51"/>
                    <a:pt x="484" y="51"/>
                    <a:pt x="484" y="51"/>
                  </a:cubicBezTo>
                  <a:cubicBezTo>
                    <a:pt x="464" y="57"/>
                    <a:pt x="443" y="63"/>
                    <a:pt x="423" y="70"/>
                  </a:cubicBezTo>
                  <a:cubicBezTo>
                    <a:pt x="383" y="84"/>
                    <a:pt x="344" y="100"/>
                    <a:pt x="315" y="115"/>
                  </a:cubicBezTo>
                  <a:cubicBezTo>
                    <a:pt x="304" y="120"/>
                    <a:pt x="294" y="125"/>
                    <a:pt x="287" y="130"/>
                  </a:cubicBezTo>
                  <a:cubicBezTo>
                    <a:pt x="285" y="131"/>
                    <a:pt x="283" y="132"/>
                    <a:pt x="281" y="133"/>
                  </a:cubicBezTo>
                  <a:cubicBezTo>
                    <a:pt x="279" y="134"/>
                    <a:pt x="277" y="136"/>
                    <a:pt x="276" y="137"/>
                  </a:cubicBezTo>
                  <a:cubicBezTo>
                    <a:pt x="276" y="137"/>
                    <a:pt x="275" y="137"/>
                    <a:pt x="275" y="137"/>
                  </a:cubicBezTo>
                  <a:cubicBezTo>
                    <a:pt x="275" y="137"/>
                    <a:pt x="274" y="138"/>
                    <a:pt x="274" y="138"/>
                  </a:cubicBezTo>
                  <a:cubicBezTo>
                    <a:pt x="274" y="138"/>
                    <a:pt x="274" y="138"/>
                    <a:pt x="274" y="138"/>
                  </a:cubicBezTo>
                  <a:cubicBezTo>
                    <a:pt x="273" y="138"/>
                    <a:pt x="273" y="139"/>
                    <a:pt x="273" y="139"/>
                  </a:cubicBezTo>
                  <a:cubicBezTo>
                    <a:pt x="272" y="139"/>
                    <a:pt x="272" y="139"/>
                    <a:pt x="272" y="139"/>
                  </a:cubicBezTo>
                  <a:cubicBezTo>
                    <a:pt x="254" y="154"/>
                    <a:pt x="254" y="154"/>
                    <a:pt x="254" y="154"/>
                  </a:cubicBezTo>
                  <a:cubicBezTo>
                    <a:pt x="249" y="158"/>
                    <a:pt x="249" y="158"/>
                    <a:pt x="249" y="158"/>
                  </a:cubicBezTo>
                  <a:cubicBezTo>
                    <a:pt x="249" y="158"/>
                    <a:pt x="249" y="158"/>
                    <a:pt x="249" y="158"/>
                  </a:cubicBezTo>
                  <a:cubicBezTo>
                    <a:pt x="249" y="158"/>
                    <a:pt x="249" y="158"/>
                    <a:pt x="249" y="158"/>
                  </a:cubicBezTo>
                  <a:cubicBezTo>
                    <a:pt x="248" y="158"/>
                    <a:pt x="248" y="158"/>
                    <a:pt x="248" y="158"/>
                  </a:cubicBezTo>
                  <a:cubicBezTo>
                    <a:pt x="232" y="171"/>
                    <a:pt x="232" y="171"/>
                    <a:pt x="232" y="171"/>
                  </a:cubicBezTo>
                  <a:cubicBezTo>
                    <a:pt x="225" y="177"/>
                    <a:pt x="225" y="177"/>
                    <a:pt x="225" y="177"/>
                  </a:cubicBezTo>
                  <a:cubicBezTo>
                    <a:pt x="138" y="250"/>
                    <a:pt x="138" y="250"/>
                    <a:pt x="138" y="250"/>
                  </a:cubicBezTo>
                  <a:cubicBezTo>
                    <a:pt x="48" y="325"/>
                    <a:pt x="48" y="325"/>
                    <a:pt x="48" y="325"/>
                  </a:cubicBezTo>
                  <a:cubicBezTo>
                    <a:pt x="47" y="325"/>
                    <a:pt x="47" y="325"/>
                    <a:pt x="47" y="325"/>
                  </a:cubicBezTo>
                  <a:cubicBezTo>
                    <a:pt x="34" y="337"/>
                    <a:pt x="34" y="337"/>
                    <a:pt x="34" y="337"/>
                  </a:cubicBezTo>
                  <a:cubicBezTo>
                    <a:pt x="33" y="338"/>
                    <a:pt x="32" y="339"/>
                    <a:pt x="31" y="340"/>
                  </a:cubicBezTo>
                  <a:cubicBezTo>
                    <a:pt x="25" y="345"/>
                    <a:pt x="18" y="351"/>
                    <a:pt x="12" y="356"/>
                  </a:cubicBezTo>
                  <a:cubicBezTo>
                    <a:pt x="9" y="360"/>
                    <a:pt x="7" y="362"/>
                    <a:pt x="5" y="365"/>
                  </a:cubicBezTo>
                  <a:cubicBezTo>
                    <a:pt x="2" y="370"/>
                    <a:pt x="0" y="374"/>
                    <a:pt x="0" y="379"/>
                  </a:cubicBezTo>
                  <a:cubicBezTo>
                    <a:pt x="0" y="381"/>
                    <a:pt x="0" y="384"/>
                    <a:pt x="1" y="386"/>
                  </a:cubicBezTo>
                  <a:cubicBezTo>
                    <a:pt x="3" y="388"/>
                    <a:pt x="5" y="391"/>
                    <a:pt x="9" y="392"/>
                  </a:cubicBezTo>
                  <a:cubicBezTo>
                    <a:pt x="12" y="394"/>
                    <a:pt x="16" y="396"/>
                    <a:pt x="22" y="397"/>
                  </a:cubicBezTo>
                  <a:cubicBezTo>
                    <a:pt x="29" y="398"/>
                    <a:pt x="38" y="399"/>
                    <a:pt x="49" y="399"/>
                  </a:cubicBezTo>
                  <a:cubicBezTo>
                    <a:pt x="49" y="399"/>
                    <a:pt x="49" y="399"/>
                    <a:pt x="49" y="399"/>
                  </a:cubicBezTo>
                  <a:cubicBezTo>
                    <a:pt x="54" y="399"/>
                    <a:pt x="59" y="399"/>
                    <a:pt x="64" y="399"/>
                  </a:cubicBezTo>
                  <a:cubicBezTo>
                    <a:pt x="70" y="398"/>
                    <a:pt x="77" y="398"/>
                    <a:pt x="83" y="397"/>
                  </a:cubicBezTo>
                  <a:cubicBezTo>
                    <a:pt x="95" y="396"/>
                    <a:pt x="108" y="394"/>
                    <a:pt x="123" y="391"/>
                  </a:cubicBezTo>
                  <a:cubicBezTo>
                    <a:pt x="139" y="388"/>
                    <a:pt x="162" y="379"/>
                    <a:pt x="173" y="371"/>
                  </a:cubicBezTo>
                  <a:cubicBezTo>
                    <a:pt x="182" y="365"/>
                    <a:pt x="181" y="361"/>
                    <a:pt x="173" y="361"/>
                  </a:cubicBezTo>
                  <a:cubicBezTo>
                    <a:pt x="171" y="361"/>
                    <a:pt x="168" y="361"/>
                    <a:pt x="165" y="362"/>
                  </a:cubicBezTo>
                  <a:cubicBezTo>
                    <a:pt x="156" y="363"/>
                    <a:pt x="147" y="365"/>
                    <a:pt x="138" y="366"/>
                  </a:cubicBezTo>
                  <a:cubicBezTo>
                    <a:pt x="126" y="367"/>
                    <a:pt x="116" y="368"/>
                    <a:pt x="107" y="368"/>
                  </a:cubicBezTo>
                  <a:cubicBezTo>
                    <a:pt x="105" y="368"/>
                    <a:pt x="104" y="368"/>
                    <a:pt x="103" y="368"/>
                  </a:cubicBezTo>
                  <a:cubicBezTo>
                    <a:pt x="84" y="368"/>
                    <a:pt x="72" y="363"/>
                    <a:pt x="70" y="356"/>
                  </a:cubicBezTo>
                  <a:cubicBezTo>
                    <a:pt x="68" y="351"/>
                    <a:pt x="70" y="346"/>
                    <a:pt x="76" y="339"/>
                  </a:cubicBezTo>
                  <a:cubicBezTo>
                    <a:pt x="81" y="334"/>
                    <a:pt x="87" y="328"/>
                    <a:pt x="93" y="323"/>
                  </a:cubicBezTo>
                  <a:cubicBezTo>
                    <a:pt x="96" y="320"/>
                    <a:pt x="100" y="317"/>
                    <a:pt x="103" y="314"/>
                  </a:cubicBezTo>
                  <a:cubicBezTo>
                    <a:pt x="109" y="309"/>
                    <a:pt x="109" y="309"/>
                    <a:pt x="109" y="309"/>
                  </a:cubicBezTo>
                  <a:cubicBezTo>
                    <a:pt x="300" y="143"/>
                    <a:pt x="300" y="143"/>
                    <a:pt x="300" y="143"/>
                  </a:cubicBezTo>
                  <a:cubicBezTo>
                    <a:pt x="311" y="135"/>
                    <a:pt x="311" y="135"/>
                    <a:pt x="311" y="135"/>
                  </a:cubicBezTo>
                  <a:cubicBezTo>
                    <a:pt x="320" y="127"/>
                    <a:pt x="320" y="127"/>
                    <a:pt x="320" y="127"/>
                  </a:cubicBezTo>
                  <a:cubicBezTo>
                    <a:pt x="321" y="127"/>
                    <a:pt x="321" y="127"/>
                    <a:pt x="322" y="126"/>
                  </a:cubicBezTo>
                  <a:cubicBezTo>
                    <a:pt x="322" y="126"/>
                    <a:pt x="323" y="125"/>
                    <a:pt x="323" y="125"/>
                  </a:cubicBezTo>
                  <a:cubicBezTo>
                    <a:pt x="324" y="125"/>
                    <a:pt x="324" y="125"/>
                    <a:pt x="324" y="125"/>
                  </a:cubicBezTo>
                  <a:cubicBezTo>
                    <a:pt x="330" y="120"/>
                    <a:pt x="339" y="115"/>
                    <a:pt x="349" y="110"/>
                  </a:cubicBezTo>
                  <a:cubicBezTo>
                    <a:pt x="349" y="110"/>
                    <a:pt x="350" y="110"/>
                    <a:pt x="350" y="110"/>
                  </a:cubicBezTo>
                  <a:cubicBezTo>
                    <a:pt x="350" y="110"/>
                    <a:pt x="350" y="110"/>
                    <a:pt x="350" y="110"/>
                  </a:cubicBezTo>
                  <a:cubicBezTo>
                    <a:pt x="361" y="104"/>
                    <a:pt x="372" y="99"/>
                    <a:pt x="385" y="94"/>
                  </a:cubicBezTo>
                  <a:cubicBezTo>
                    <a:pt x="396" y="89"/>
                    <a:pt x="408" y="84"/>
                    <a:pt x="420" y="80"/>
                  </a:cubicBezTo>
                  <a:cubicBezTo>
                    <a:pt x="421" y="80"/>
                    <a:pt x="423" y="79"/>
                    <a:pt x="425" y="78"/>
                  </a:cubicBezTo>
                  <a:cubicBezTo>
                    <a:pt x="428" y="77"/>
                    <a:pt x="430" y="76"/>
                    <a:pt x="433" y="75"/>
                  </a:cubicBezTo>
                  <a:cubicBezTo>
                    <a:pt x="444" y="72"/>
                    <a:pt x="455" y="68"/>
                    <a:pt x="466" y="65"/>
                  </a:cubicBezTo>
                  <a:cubicBezTo>
                    <a:pt x="469" y="64"/>
                    <a:pt x="473" y="62"/>
                    <a:pt x="477" y="61"/>
                  </a:cubicBezTo>
                  <a:cubicBezTo>
                    <a:pt x="478" y="61"/>
                    <a:pt x="479" y="61"/>
                    <a:pt x="480" y="60"/>
                  </a:cubicBezTo>
                  <a:cubicBezTo>
                    <a:pt x="480" y="60"/>
                    <a:pt x="480" y="60"/>
                    <a:pt x="480" y="60"/>
                  </a:cubicBezTo>
                  <a:cubicBezTo>
                    <a:pt x="480" y="60"/>
                    <a:pt x="481" y="60"/>
                    <a:pt x="481" y="60"/>
                  </a:cubicBezTo>
                  <a:cubicBezTo>
                    <a:pt x="482" y="60"/>
                    <a:pt x="482" y="60"/>
                    <a:pt x="482" y="60"/>
                  </a:cubicBezTo>
                  <a:cubicBezTo>
                    <a:pt x="482" y="60"/>
                    <a:pt x="482" y="60"/>
                    <a:pt x="483" y="59"/>
                  </a:cubicBezTo>
                  <a:cubicBezTo>
                    <a:pt x="483" y="59"/>
                    <a:pt x="484" y="59"/>
                    <a:pt x="484" y="59"/>
                  </a:cubicBezTo>
                  <a:cubicBezTo>
                    <a:pt x="484" y="59"/>
                    <a:pt x="484" y="59"/>
                    <a:pt x="484" y="59"/>
                  </a:cubicBezTo>
                  <a:cubicBezTo>
                    <a:pt x="548" y="42"/>
                    <a:pt x="548" y="42"/>
                    <a:pt x="548" y="42"/>
                  </a:cubicBezTo>
                  <a:cubicBezTo>
                    <a:pt x="664" y="13"/>
                    <a:pt x="664" y="13"/>
                    <a:pt x="664" y="13"/>
                  </a:cubicBezTo>
                  <a:cubicBezTo>
                    <a:pt x="675" y="9"/>
                    <a:pt x="686" y="5"/>
                    <a:pt x="688" y="2"/>
                  </a:cubicBezTo>
                  <a:cubicBezTo>
                    <a:pt x="689" y="1"/>
                    <a:pt x="688" y="0"/>
                    <a:pt x="685" y="0"/>
                  </a:cubicBezTo>
                </a:path>
              </a:pathLst>
            </a:custGeom>
            <a:solidFill>
              <a:srgbClr val="E83104"/>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5" name="Freeform 24"/>
            <p:cNvSpPr>
              <a:spLocks/>
            </p:cNvSpPr>
            <p:nvPr/>
          </p:nvSpPr>
          <p:spPr bwMode="auto">
            <a:xfrm>
              <a:off x="-16043275" y="-1355725"/>
              <a:ext cx="127000" cy="101600"/>
            </a:xfrm>
            <a:custGeom>
              <a:avLst/>
              <a:gdLst/>
              <a:ahLst/>
              <a:cxnLst>
                <a:cxn ang="0">
                  <a:pos x="80" y="0"/>
                </a:cxn>
                <a:cxn ang="0">
                  <a:pos x="16" y="16"/>
                </a:cxn>
                <a:cxn ang="0">
                  <a:pos x="0" y="64"/>
                </a:cxn>
                <a:cxn ang="0">
                  <a:pos x="66" y="47"/>
                </a:cxn>
                <a:cxn ang="0">
                  <a:pos x="80" y="0"/>
                </a:cxn>
              </a:cxnLst>
              <a:rect l="0" t="0" r="r" b="b"/>
              <a:pathLst>
                <a:path w="80" h="64">
                  <a:moveTo>
                    <a:pt x="80" y="0"/>
                  </a:moveTo>
                  <a:lnTo>
                    <a:pt x="16" y="16"/>
                  </a:lnTo>
                  <a:lnTo>
                    <a:pt x="0" y="64"/>
                  </a:lnTo>
                  <a:lnTo>
                    <a:pt x="66" y="47"/>
                  </a:lnTo>
                  <a:lnTo>
                    <a:pt x="80" y="0"/>
                  </a:lnTo>
                  <a:close/>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6" name="Freeform 25"/>
            <p:cNvSpPr>
              <a:spLocks/>
            </p:cNvSpPr>
            <p:nvPr/>
          </p:nvSpPr>
          <p:spPr bwMode="auto">
            <a:xfrm>
              <a:off x="-16043275" y="-1355725"/>
              <a:ext cx="127000" cy="101600"/>
            </a:xfrm>
            <a:custGeom>
              <a:avLst/>
              <a:gdLst/>
              <a:ahLst/>
              <a:cxnLst>
                <a:cxn ang="0">
                  <a:pos x="80" y="0"/>
                </a:cxn>
                <a:cxn ang="0">
                  <a:pos x="16" y="16"/>
                </a:cxn>
                <a:cxn ang="0">
                  <a:pos x="0" y="64"/>
                </a:cxn>
                <a:cxn ang="0">
                  <a:pos x="66" y="47"/>
                </a:cxn>
                <a:cxn ang="0">
                  <a:pos x="80" y="0"/>
                </a:cxn>
              </a:cxnLst>
              <a:rect l="0" t="0" r="r" b="b"/>
              <a:pathLst>
                <a:path w="80" h="64">
                  <a:moveTo>
                    <a:pt x="80" y="0"/>
                  </a:moveTo>
                  <a:lnTo>
                    <a:pt x="16" y="16"/>
                  </a:lnTo>
                  <a:lnTo>
                    <a:pt x="0" y="64"/>
                  </a:lnTo>
                  <a:lnTo>
                    <a:pt x="66" y="47"/>
                  </a:lnTo>
                  <a:lnTo>
                    <a:pt x="80"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7" name="Freeform 26"/>
            <p:cNvSpPr>
              <a:spLocks noEditPoints="1"/>
            </p:cNvSpPr>
            <p:nvPr/>
          </p:nvSpPr>
          <p:spPr bwMode="auto">
            <a:xfrm>
              <a:off x="-18840450" y="-2200275"/>
              <a:ext cx="4694238" cy="1436688"/>
            </a:xfrm>
            <a:custGeom>
              <a:avLst/>
              <a:gdLst/>
              <a:ahLst/>
              <a:cxnLst>
                <a:cxn ang="0">
                  <a:pos x="796" y="168"/>
                </a:cxn>
                <a:cxn ang="0">
                  <a:pos x="769" y="181"/>
                </a:cxn>
                <a:cxn ang="0">
                  <a:pos x="789" y="193"/>
                </a:cxn>
                <a:cxn ang="0">
                  <a:pos x="851" y="183"/>
                </a:cxn>
                <a:cxn ang="0">
                  <a:pos x="873" y="171"/>
                </a:cxn>
                <a:cxn ang="0">
                  <a:pos x="856" y="159"/>
                </a:cxn>
                <a:cxn ang="0">
                  <a:pos x="957" y="133"/>
                </a:cxn>
                <a:cxn ang="0">
                  <a:pos x="936" y="155"/>
                </a:cxn>
                <a:cxn ang="0">
                  <a:pos x="957" y="133"/>
                </a:cxn>
                <a:cxn ang="0">
                  <a:pos x="1019" y="117"/>
                </a:cxn>
                <a:cxn ang="0">
                  <a:pos x="1252" y="75"/>
                </a:cxn>
                <a:cxn ang="0">
                  <a:pos x="1223" y="74"/>
                </a:cxn>
                <a:cxn ang="0">
                  <a:pos x="869" y="0"/>
                </a:cxn>
                <a:cxn ang="0">
                  <a:pos x="819" y="7"/>
                </a:cxn>
                <a:cxn ang="0">
                  <a:pos x="324" y="133"/>
                </a:cxn>
                <a:cxn ang="0">
                  <a:pos x="219" y="172"/>
                </a:cxn>
                <a:cxn ang="0">
                  <a:pos x="204" y="183"/>
                </a:cxn>
                <a:cxn ang="0">
                  <a:pos x="3" y="369"/>
                </a:cxn>
                <a:cxn ang="0">
                  <a:pos x="22" y="383"/>
                </a:cxn>
                <a:cxn ang="0">
                  <a:pos x="76" y="375"/>
                </a:cxn>
                <a:cxn ang="0">
                  <a:pos x="707" y="197"/>
                </a:cxn>
                <a:cxn ang="0">
                  <a:pos x="76" y="356"/>
                </a:cxn>
                <a:cxn ang="0">
                  <a:pos x="68" y="350"/>
                </a:cxn>
                <a:cxn ang="0">
                  <a:pos x="253" y="170"/>
                </a:cxn>
                <a:cxn ang="0">
                  <a:pos x="260" y="165"/>
                </a:cxn>
                <a:cxn ang="0">
                  <a:pos x="310" y="146"/>
                </a:cxn>
                <a:cxn ang="0">
                  <a:pos x="798" y="22"/>
                </a:cxn>
                <a:cxn ang="0">
                  <a:pos x="823" y="17"/>
                </a:cxn>
                <a:cxn ang="0">
                  <a:pos x="838" y="19"/>
                </a:cxn>
                <a:cxn ang="0">
                  <a:pos x="836" y="25"/>
                </a:cxn>
                <a:cxn ang="0">
                  <a:pos x="861" y="135"/>
                </a:cxn>
                <a:cxn ang="0">
                  <a:pos x="886" y="11"/>
                </a:cxn>
                <a:cxn ang="0">
                  <a:pos x="869" y="0"/>
                </a:cxn>
              </a:cxnLst>
              <a:rect l="0" t="0" r="r" b="b"/>
              <a:pathLst>
                <a:path w="1252" h="383">
                  <a:moveTo>
                    <a:pt x="857" y="152"/>
                  </a:moveTo>
                  <a:cubicBezTo>
                    <a:pt x="796" y="168"/>
                    <a:pt x="796" y="168"/>
                    <a:pt x="796" y="168"/>
                  </a:cubicBezTo>
                  <a:cubicBezTo>
                    <a:pt x="794" y="175"/>
                    <a:pt x="794" y="175"/>
                    <a:pt x="794" y="175"/>
                  </a:cubicBezTo>
                  <a:cubicBezTo>
                    <a:pt x="769" y="181"/>
                    <a:pt x="769" y="181"/>
                    <a:pt x="769" y="181"/>
                  </a:cubicBezTo>
                  <a:cubicBezTo>
                    <a:pt x="763" y="200"/>
                    <a:pt x="763" y="200"/>
                    <a:pt x="763" y="200"/>
                  </a:cubicBezTo>
                  <a:cubicBezTo>
                    <a:pt x="789" y="193"/>
                    <a:pt x="789" y="193"/>
                    <a:pt x="789" y="193"/>
                  </a:cubicBezTo>
                  <a:cubicBezTo>
                    <a:pt x="787" y="199"/>
                    <a:pt x="787" y="199"/>
                    <a:pt x="787" y="199"/>
                  </a:cubicBezTo>
                  <a:cubicBezTo>
                    <a:pt x="851" y="183"/>
                    <a:pt x="851" y="183"/>
                    <a:pt x="851" y="183"/>
                  </a:cubicBezTo>
                  <a:cubicBezTo>
                    <a:pt x="852" y="177"/>
                    <a:pt x="852" y="177"/>
                    <a:pt x="852" y="177"/>
                  </a:cubicBezTo>
                  <a:cubicBezTo>
                    <a:pt x="873" y="171"/>
                    <a:pt x="873" y="171"/>
                    <a:pt x="873" y="171"/>
                  </a:cubicBezTo>
                  <a:cubicBezTo>
                    <a:pt x="876" y="154"/>
                    <a:pt x="876" y="154"/>
                    <a:pt x="876" y="154"/>
                  </a:cubicBezTo>
                  <a:cubicBezTo>
                    <a:pt x="856" y="159"/>
                    <a:pt x="856" y="159"/>
                    <a:pt x="856" y="159"/>
                  </a:cubicBezTo>
                  <a:cubicBezTo>
                    <a:pt x="857" y="152"/>
                    <a:pt x="857" y="152"/>
                    <a:pt x="857" y="152"/>
                  </a:cubicBezTo>
                  <a:moveTo>
                    <a:pt x="957" y="133"/>
                  </a:moveTo>
                  <a:cubicBezTo>
                    <a:pt x="938" y="138"/>
                    <a:pt x="938" y="138"/>
                    <a:pt x="938" y="138"/>
                  </a:cubicBezTo>
                  <a:cubicBezTo>
                    <a:pt x="936" y="155"/>
                    <a:pt x="936" y="155"/>
                    <a:pt x="936" y="155"/>
                  </a:cubicBezTo>
                  <a:cubicBezTo>
                    <a:pt x="956" y="150"/>
                    <a:pt x="956" y="150"/>
                    <a:pt x="956" y="150"/>
                  </a:cubicBezTo>
                  <a:cubicBezTo>
                    <a:pt x="957" y="133"/>
                    <a:pt x="957" y="133"/>
                    <a:pt x="957" y="133"/>
                  </a:cubicBezTo>
                  <a:moveTo>
                    <a:pt x="1247" y="59"/>
                  </a:moveTo>
                  <a:cubicBezTo>
                    <a:pt x="1019" y="117"/>
                    <a:pt x="1019" y="117"/>
                    <a:pt x="1019" y="117"/>
                  </a:cubicBezTo>
                  <a:cubicBezTo>
                    <a:pt x="1020" y="134"/>
                    <a:pt x="1020" y="134"/>
                    <a:pt x="1020" y="134"/>
                  </a:cubicBezTo>
                  <a:cubicBezTo>
                    <a:pt x="1252" y="75"/>
                    <a:pt x="1252" y="75"/>
                    <a:pt x="1252" y="75"/>
                  </a:cubicBezTo>
                  <a:cubicBezTo>
                    <a:pt x="1245" y="76"/>
                    <a:pt x="1238" y="77"/>
                    <a:pt x="1233" y="77"/>
                  </a:cubicBezTo>
                  <a:cubicBezTo>
                    <a:pt x="1227" y="77"/>
                    <a:pt x="1223" y="76"/>
                    <a:pt x="1223" y="74"/>
                  </a:cubicBezTo>
                  <a:cubicBezTo>
                    <a:pt x="1221" y="70"/>
                    <a:pt x="1232" y="64"/>
                    <a:pt x="1247" y="59"/>
                  </a:cubicBezTo>
                  <a:moveTo>
                    <a:pt x="869" y="0"/>
                  </a:moveTo>
                  <a:cubicBezTo>
                    <a:pt x="864" y="0"/>
                    <a:pt x="859" y="1"/>
                    <a:pt x="853" y="1"/>
                  </a:cubicBezTo>
                  <a:cubicBezTo>
                    <a:pt x="844" y="2"/>
                    <a:pt x="832" y="4"/>
                    <a:pt x="819" y="7"/>
                  </a:cubicBezTo>
                  <a:cubicBezTo>
                    <a:pt x="813" y="8"/>
                    <a:pt x="806" y="10"/>
                    <a:pt x="801" y="11"/>
                  </a:cubicBezTo>
                  <a:cubicBezTo>
                    <a:pt x="324" y="133"/>
                    <a:pt x="324" y="133"/>
                    <a:pt x="324" y="133"/>
                  </a:cubicBezTo>
                  <a:cubicBezTo>
                    <a:pt x="310" y="137"/>
                    <a:pt x="298" y="140"/>
                    <a:pt x="287" y="144"/>
                  </a:cubicBezTo>
                  <a:cubicBezTo>
                    <a:pt x="260" y="152"/>
                    <a:pt x="235" y="163"/>
                    <a:pt x="219" y="172"/>
                  </a:cubicBezTo>
                  <a:cubicBezTo>
                    <a:pt x="215" y="174"/>
                    <a:pt x="212" y="176"/>
                    <a:pt x="209" y="178"/>
                  </a:cubicBezTo>
                  <a:cubicBezTo>
                    <a:pt x="207" y="180"/>
                    <a:pt x="205" y="181"/>
                    <a:pt x="204" y="183"/>
                  </a:cubicBezTo>
                  <a:cubicBezTo>
                    <a:pt x="11" y="361"/>
                    <a:pt x="11" y="361"/>
                    <a:pt x="11" y="361"/>
                  </a:cubicBezTo>
                  <a:cubicBezTo>
                    <a:pt x="7" y="364"/>
                    <a:pt x="5" y="367"/>
                    <a:pt x="3" y="369"/>
                  </a:cubicBezTo>
                  <a:cubicBezTo>
                    <a:pt x="0" y="374"/>
                    <a:pt x="1" y="378"/>
                    <a:pt x="5" y="381"/>
                  </a:cubicBezTo>
                  <a:cubicBezTo>
                    <a:pt x="9" y="383"/>
                    <a:pt x="14" y="383"/>
                    <a:pt x="22" y="383"/>
                  </a:cubicBezTo>
                  <a:cubicBezTo>
                    <a:pt x="35" y="383"/>
                    <a:pt x="53" y="381"/>
                    <a:pt x="75" y="376"/>
                  </a:cubicBezTo>
                  <a:cubicBezTo>
                    <a:pt x="75" y="375"/>
                    <a:pt x="75" y="375"/>
                    <a:pt x="76" y="375"/>
                  </a:cubicBezTo>
                  <a:cubicBezTo>
                    <a:pt x="700" y="216"/>
                    <a:pt x="700" y="216"/>
                    <a:pt x="700" y="216"/>
                  </a:cubicBezTo>
                  <a:cubicBezTo>
                    <a:pt x="707" y="197"/>
                    <a:pt x="707" y="197"/>
                    <a:pt x="707" y="197"/>
                  </a:cubicBezTo>
                  <a:cubicBezTo>
                    <a:pt x="99" y="352"/>
                    <a:pt x="99" y="352"/>
                    <a:pt x="99" y="352"/>
                  </a:cubicBezTo>
                  <a:cubicBezTo>
                    <a:pt x="90" y="355"/>
                    <a:pt x="82" y="356"/>
                    <a:pt x="76" y="356"/>
                  </a:cubicBezTo>
                  <a:cubicBezTo>
                    <a:pt x="73" y="356"/>
                    <a:pt x="71" y="355"/>
                    <a:pt x="69" y="355"/>
                  </a:cubicBezTo>
                  <a:cubicBezTo>
                    <a:pt x="67" y="354"/>
                    <a:pt x="67" y="352"/>
                    <a:pt x="68" y="350"/>
                  </a:cubicBezTo>
                  <a:cubicBezTo>
                    <a:pt x="68" y="349"/>
                    <a:pt x="69" y="347"/>
                    <a:pt x="71" y="346"/>
                  </a:cubicBezTo>
                  <a:cubicBezTo>
                    <a:pt x="253" y="170"/>
                    <a:pt x="253" y="170"/>
                    <a:pt x="253" y="170"/>
                  </a:cubicBezTo>
                  <a:cubicBezTo>
                    <a:pt x="254" y="169"/>
                    <a:pt x="255" y="168"/>
                    <a:pt x="256" y="168"/>
                  </a:cubicBezTo>
                  <a:cubicBezTo>
                    <a:pt x="257" y="167"/>
                    <a:pt x="258" y="166"/>
                    <a:pt x="260" y="165"/>
                  </a:cubicBezTo>
                  <a:cubicBezTo>
                    <a:pt x="267" y="160"/>
                    <a:pt x="279" y="156"/>
                    <a:pt x="291" y="152"/>
                  </a:cubicBezTo>
                  <a:cubicBezTo>
                    <a:pt x="296" y="150"/>
                    <a:pt x="302" y="148"/>
                    <a:pt x="310" y="146"/>
                  </a:cubicBezTo>
                  <a:cubicBezTo>
                    <a:pt x="311" y="146"/>
                    <a:pt x="311" y="146"/>
                    <a:pt x="311" y="146"/>
                  </a:cubicBezTo>
                  <a:cubicBezTo>
                    <a:pt x="798" y="22"/>
                    <a:pt x="798" y="22"/>
                    <a:pt x="798" y="22"/>
                  </a:cubicBezTo>
                  <a:cubicBezTo>
                    <a:pt x="802" y="20"/>
                    <a:pt x="805" y="20"/>
                    <a:pt x="808" y="19"/>
                  </a:cubicBezTo>
                  <a:cubicBezTo>
                    <a:pt x="814" y="18"/>
                    <a:pt x="819" y="17"/>
                    <a:pt x="823" y="17"/>
                  </a:cubicBezTo>
                  <a:cubicBezTo>
                    <a:pt x="826" y="17"/>
                    <a:pt x="828" y="16"/>
                    <a:pt x="830" y="16"/>
                  </a:cubicBezTo>
                  <a:cubicBezTo>
                    <a:pt x="835" y="16"/>
                    <a:pt x="838" y="17"/>
                    <a:pt x="838" y="19"/>
                  </a:cubicBezTo>
                  <a:cubicBezTo>
                    <a:pt x="838" y="20"/>
                    <a:pt x="837" y="22"/>
                    <a:pt x="837" y="23"/>
                  </a:cubicBezTo>
                  <a:cubicBezTo>
                    <a:pt x="837" y="24"/>
                    <a:pt x="836" y="25"/>
                    <a:pt x="836" y="25"/>
                  </a:cubicBezTo>
                  <a:cubicBezTo>
                    <a:pt x="801" y="151"/>
                    <a:pt x="801" y="151"/>
                    <a:pt x="801" y="151"/>
                  </a:cubicBezTo>
                  <a:cubicBezTo>
                    <a:pt x="861" y="135"/>
                    <a:pt x="861" y="135"/>
                    <a:pt x="861" y="135"/>
                  </a:cubicBezTo>
                  <a:cubicBezTo>
                    <a:pt x="885" y="13"/>
                    <a:pt x="885" y="13"/>
                    <a:pt x="885" y="13"/>
                  </a:cubicBezTo>
                  <a:cubicBezTo>
                    <a:pt x="886" y="12"/>
                    <a:pt x="886" y="11"/>
                    <a:pt x="886" y="11"/>
                  </a:cubicBezTo>
                  <a:cubicBezTo>
                    <a:pt x="886" y="9"/>
                    <a:pt x="887" y="8"/>
                    <a:pt x="887" y="6"/>
                  </a:cubicBezTo>
                  <a:cubicBezTo>
                    <a:pt x="886" y="2"/>
                    <a:pt x="880" y="0"/>
                    <a:pt x="869"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8" name="Freeform 27"/>
            <p:cNvSpPr>
              <a:spLocks noEditPoints="1"/>
            </p:cNvSpPr>
            <p:nvPr/>
          </p:nvSpPr>
          <p:spPr bwMode="auto">
            <a:xfrm>
              <a:off x="-15889288" y="-1682750"/>
              <a:ext cx="565150" cy="228600"/>
            </a:xfrm>
            <a:custGeom>
              <a:avLst/>
              <a:gdLst/>
              <a:ahLst/>
              <a:cxnLst>
                <a:cxn ang="0">
                  <a:pos x="151" y="107"/>
                </a:cxn>
                <a:cxn ang="0">
                  <a:pos x="0" y="144"/>
                </a:cxn>
                <a:cxn ang="0">
                  <a:pos x="0" y="144"/>
                </a:cxn>
                <a:cxn ang="0">
                  <a:pos x="151" y="107"/>
                </a:cxn>
                <a:cxn ang="0">
                  <a:pos x="151" y="107"/>
                </a:cxn>
                <a:cxn ang="0">
                  <a:pos x="356" y="0"/>
                </a:cxn>
                <a:cxn ang="0">
                  <a:pos x="210" y="38"/>
                </a:cxn>
                <a:cxn ang="0">
                  <a:pos x="203" y="78"/>
                </a:cxn>
                <a:cxn ang="0">
                  <a:pos x="352" y="40"/>
                </a:cxn>
                <a:cxn ang="0">
                  <a:pos x="356" y="0"/>
                </a:cxn>
              </a:cxnLst>
              <a:rect l="0" t="0" r="r" b="b"/>
              <a:pathLst>
                <a:path w="356" h="144">
                  <a:moveTo>
                    <a:pt x="151" y="107"/>
                  </a:moveTo>
                  <a:lnTo>
                    <a:pt x="0" y="144"/>
                  </a:lnTo>
                  <a:lnTo>
                    <a:pt x="0" y="144"/>
                  </a:lnTo>
                  <a:lnTo>
                    <a:pt x="151" y="107"/>
                  </a:lnTo>
                  <a:lnTo>
                    <a:pt x="151" y="107"/>
                  </a:lnTo>
                  <a:close/>
                  <a:moveTo>
                    <a:pt x="356" y="0"/>
                  </a:moveTo>
                  <a:lnTo>
                    <a:pt x="210" y="38"/>
                  </a:lnTo>
                  <a:lnTo>
                    <a:pt x="203" y="78"/>
                  </a:lnTo>
                  <a:lnTo>
                    <a:pt x="352" y="40"/>
                  </a:lnTo>
                  <a:lnTo>
                    <a:pt x="356" y="0"/>
                  </a:lnTo>
                  <a:close/>
                </a:path>
              </a:pathLst>
            </a:custGeom>
            <a:solidFill>
              <a:srgbClr val="B77444"/>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9" name="Freeform 28"/>
            <p:cNvSpPr>
              <a:spLocks noEditPoints="1"/>
            </p:cNvSpPr>
            <p:nvPr/>
          </p:nvSpPr>
          <p:spPr bwMode="auto">
            <a:xfrm>
              <a:off x="-15889288" y="-1682750"/>
              <a:ext cx="565150" cy="228600"/>
            </a:xfrm>
            <a:custGeom>
              <a:avLst/>
              <a:gdLst/>
              <a:ahLst/>
              <a:cxnLst>
                <a:cxn ang="0">
                  <a:pos x="151" y="107"/>
                </a:cxn>
                <a:cxn ang="0">
                  <a:pos x="0" y="144"/>
                </a:cxn>
                <a:cxn ang="0">
                  <a:pos x="0" y="144"/>
                </a:cxn>
                <a:cxn ang="0">
                  <a:pos x="151" y="107"/>
                </a:cxn>
                <a:cxn ang="0">
                  <a:pos x="151" y="107"/>
                </a:cxn>
                <a:cxn ang="0">
                  <a:pos x="356" y="0"/>
                </a:cxn>
                <a:cxn ang="0">
                  <a:pos x="210" y="38"/>
                </a:cxn>
                <a:cxn ang="0">
                  <a:pos x="203" y="78"/>
                </a:cxn>
                <a:cxn ang="0">
                  <a:pos x="352" y="40"/>
                </a:cxn>
                <a:cxn ang="0">
                  <a:pos x="356" y="0"/>
                </a:cxn>
              </a:cxnLst>
              <a:rect l="0" t="0" r="r" b="b"/>
              <a:pathLst>
                <a:path w="356" h="144">
                  <a:moveTo>
                    <a:pt x="151" y="107"/>
                  </a:moveTo>
                  <a:lnTo>
                    <a:pt x="0" y="144"/>
                  </a:lnTo>
                  <a:lnTo>
                    <a:pt x="0" y="144"/>
                  </a:lnTo>
                  <a:lnTo>
                    <a:pt x="151" y="107"/>
                  </a:lnTo>
                  <a:lnTo>
                    <a:pt x="151" y="107"/>
                  </a:lnTo>
                  <a:moveTo>
                    <a:pt x="356" y="0"/>
                  </a:moveTo>
                  <a:lnTo>
                    <a:pt x="210" y="38"/>
                  </a:lnTo>
                  <a:lnTo>
                    <a:pt x="203" y="78"/>
                  </a:lnTo>
                  <a:lnTo>
                    <a:pt x="352" y="40"/>
                  </a:lnTo>
                  <a:lnTo>
                    <a:pt x="356"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0" name="Freeform 29"/>
            <p:cNvSpPr>
              <a:spLocks/>
            </p:cNvSpPr>
            <p:nvPr/>
          </p:nvSpPr>
          <p:spPr bwMode="auto">
            <a:xfrm>
              <a:off x="-15900400" y="-1512888"/>
              <a:ext cx="250825" cy="93663"/>
            </a:xfrm>
            <a:custGeom>
              <a:avLst/>
              <a:gdLst/>
              <a:ahLst/>
              <a:cxnLst>
                <a:cxn ang="0">
                  <a:pos x="67" y="0"/>
                </a:cxn>
                <a:cxn ang="0">
                  <a:pos x="3" y="16"/>
                </a:cxn>
                <a:cxn ang="0">
                  <a:pos x="0" y="25"/>
                </a:cxn>
                <a:cxn ang="0">
                  <a:pos x="35" y="9"/>
                </a:cxn>
                <a:cxn ang="0">
                  <a:pos x="56" y="5"/>
                </a:cxn>
                <a:cxn ang="0">
                  <a:pos x="65" y="9"/>
                </a:cxn>
                <a:cxn ang="0">
                  <a:pos x="67" y="0"/>
                </a:cxn>
              </a:cxnLst>
              <a:rect l="0" t="0" r="r" b="b"/>
              <a:pathLst>
                <a:path w="67" h="25">
                  <a:moveTo>
                    <a:pt x="67" y="0"/>
                  </a:moveTo>
                  <a:cubicBezTo>
                    <a:pt x="3" y="16"/>
                    <a:pt x="3" y="16"/>
                    <a:pt x="3" y="16"/>
                  </a:cubicBezTo>
                  <a:cubicBezTo>
                    <a:pt x="0" y="25"/>
                    <a:pt x="0" y="25"/>
                    <a:pt x="0" y="25"/>
                  </a:cubicBezTo>
                  <a:cubicBezTo>
                    <a:pt x="4" y="20"/>
                    <a:pt x="18" y="13"/>
                    <a:pt x="35" y="9"/>
                  </a:cubicBezTo>
                  <a:cubicBezTo>
                    <a:pt x="43" y="6"/>
                    <a:pt x="50" y="5"/>
                    <a:pt x="56" y="5"/>
                  </a:cubicBezTo>
                  <a:cubicBezTo>
                    <a:pt x="62" y="5"/>
                    <a:pt x="65" y="7"/>
                    <a:pt x="65" y="9"/>
                  </a:cubicBezTo>
                  <a:cubicBezTo>
                    <a:pt x="67" y="0"/>
                    <a:pt x="67" y="0"/>
                    <a:pt x="67" y="0"/>
                  </a:cubicBezTo>
                </a:path>
              </a:pathLst>
            </a:custGeom>
            <a:solidFill>
              <a:srgbClr val="B24618"/>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1" name="Freeform 30"/>
            <p:cNvSpPr>
              <a:spLocks/>
            </p:cNvSpPr>
            <p:nvPr/>
          </p:nvSpPr>
          <p:spPr bwMode="auto">
            <a:xfrm>
              <a:off x="-15255875" y="-1760538"/>
              <a:ext cx="239713" cy="123825"/>
            </a:xfrm>
            <a:custGeom>
              <a:avLst/>
              <a:gdLst/>
              <a:ahLst/>
              <a:cxnLst>
                <a:cxn ang="0">
                  <a:pos x="149" y="0"/>
                </a:cxn>
                <a:cxn ang="0">
                  <a:pos x="2" y="37"/>
                </a:cxn>
                <a:cxn ang="0">
                  <a:pos x="0" y="78"/>
                </a:cxn>
                <a:cxn ang="0">
                  <a:pos x="151" y="40"/>
                </a:cxn>
                <a:cxn ang="0">
                  <a:pos x="149" y="0"/>
                </a:cxn>
              </a:cxnLst>
              <a:rect l="0" t="0" r="r" b="b"/>
              <a:pathLst>
                <a:path w="151" h="78">
                  <a:moveTo>
                    <a:pt x="149" y="0"/>
                  </a:moveTo>
                  <a:lnTo>
                    <a:pt x="2" y="37"/>
                  </a:lnTo>
                  <a:lnTo>
                    <a:pt x="0" y="78"/>
                  </a:lnTo>
                  <a:lnTo>
                    <a:pt x="151" y="40"/>
                  </a:lnTo>
                  <a:lnTo>
                    <a:pt x="149" y="0"/>
                  </a:lnTo>
                  <a:close/>
                </a:path>
              </a:pathLst>
            </a:custGeom>
            <a:solidFill>
              <a:srgbClr val="B35318"/>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2" name="Freeform 31"/>
            <p:cNvSpPr>
              <a:spLocks/>
            </p:cNvSpPr>
            <p:nvPr/>
          </p:nvSpPr>
          <p:spPr bwMode="auto">
            <a:xfrm>
              <a:off x="-15255875" y="-1760538"/>
              <a:ext cx="239713" cy="123825"/>
            </a:xfrm>
            <a:custGeom>
              <a:avLst/>
              <a:gdLst/>
              <a:ahLst/>
              <a:cxnLst>
                <a:cxn ang="0">
                  <a:pos x="149" y="0"/>
                </a:cxn>
                <a:cxn ang="0">
                  <a:pos x="2" y="37"/>
                </a:cxn>
                <a:cxn ang="0">
                  <a:pos x="0" y="78"/>
                </a:cxn>
                <a:cxn ang="0">
                  <a:pos x="151" y="40"/>
                </a:cxn>
                <a:cxn ang="0">
                  <a:pos x="149" y="0"/>
                </a:cxn>
              </a:cxnLst>
              <a:rect l="0" t="0" r="r" b="b"/>
              <a:pathLst>
                <a:path w="151" h="78">
                  <a:moveTo>
                    <a:pt x="149" y="0"/>
                  </a:moveTo>
                  <a:lnTo>
                    <a:pt x="2" y="37"/>
                  </a:lnTo>
                  <a:lnTo>
                    <a:pt x="0" y="78"/>
                  </a:lnTo>
                  <a:lnTo>
                    <a:pt x="151" y="40"/>
                  </a:lnTo>
                  <a:lnTo>
                    <a:pt x="149"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3" name="Freeform 32"/>
            <p:cNvSpPr>
              <a:spLocks/>
            </p:cNvSpPr>
            <p:nvPr/>
          </p:nvSpPr>
          <p:spPr bwMode="auto">
            <a:xfrm>
              <a:off x="-19381788" y="-973138"/>
              <a:ext cx="3622675" cy="12236451"/>
            </a:xfrm>
            <a:custGeom>
              <a:avLst/>
              <a:gdLst/>
              <a:ahLst/>
              <a:cxnLst>
                <a:cxn ang="0">
                  <a:pos x="966" y="0"/>
                </a:cxn>
                <a:cxn ang="0">
                  <a:pos x="925" y="22"/>
                </a:cxn>
                <a:cxn ang="0">
                  <a:pos x="902" y="25"/>
                </a:cxn>
                <a:cxn ang="0">
                  <a:pos x="889" y="20"/>
                </a:cxn>
                <a:cxn ang="0">
                  <a:pos x="38" y="3031"/>
                </a:cxn>
                <a:cxn ang="0">
                  <a:pos x="111" y="3263"/>
                </a:cxn>
                <a:cxn ang="0">
                  <a:pos x="139" y="3259"/>
                </a:cxn>
                <a:cxn ang="0">
                  <a:pos x="372" y="2946"/>
                </a:cxn>
                <a:cxn ang="0">
                  <a:pos x="966" y="0"/>
                </a:cxn>
              </a:cxnLst>
              <a:rect l="0" t="0" r="r" b="b"/>
              <a:pathLst>
                <a:path w="966" h="3263">
                  <a:moveTo>
                    <a:pt x="966" y="0"/>
                  </a:moveTo>
                  <a:cubicBezTo>
                    <a:pt x="964" y="7"/>
                    <a:pt x="945" y="17"/>
                    <a:pt x="925" y="22"/>
                  </a:cubicBezTo>
                  <a:cubicBezTo>
                    <a:pt x="916" y="24"/>
                    <a:pt x="908" y="25"/>
                    <a:pt x="902" y="25"/>
                  </a:cubicBezTo>
                  <a:cubicBezTo>
                    <a:pt x="894" y="25"/>
                    <a:pt x="889" y="23"/>
                    <a:pt x="889" y="20"/>
                  </a:cubicBezTo>
                  <a:cubicBezTo>
                    <a:pt x="38" y="3031"/>
                    <a:pt x="38" y="3031"/>
                    <a:pt x="38" y="3031"/>
                  </a:cubicBezTo>
                  <a:cubicBezTo>
                    <a:pt x="0" y="3163"/>
                    <a:pt x="32" y="3263"/>
                    <a:pt x="111" y="3263"/>
                  </a:cubicBezTo>
                  <a:cubicBezTo>
                    <a:pt x="120" y="3263"/>
                    <a:pt x="129" y="3261"/>
                    <a:pt x="139" y="3259"/>
                  </a:cubicBezTo>
                  <a:cubicBezTo>
                    <a:pt x="237" y="3234"/>
                    <a:pt x="343" y="3089"/>
                    <a:pt x="372" y="2946"/>
                  </a:cubicBezTo>
                  <a:cubicBezTo>
                    <a:pt x="966" y="0"/>
                    <a:pt x="966" y="0"/>
                    <a:pt x="966"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4" name="Freeform 33"/>
            <p:cNvSpPr>
              <a:spLocks/>
            </p:cNvSpPr>
            <p:nvPr/>
          </p:nvSpPr>
          <p:spPr bwMode="auto">
            <a:xfrm>
              <a:off x="-14165263" y="-4843463"/>
              <a:ext cx="11418888" cy="2924175"/>
            </a:xfrm>
            <a:custGeom>
              <a:avLst/>
              <a:gdLst/>
              <a:ahLst/>
              <a:cxnLst>
                <a:cxn ang="0">
                  <a:pos x="3029" y="0"/>
                </a:cxn>
                <a:cxn ang="0">
                  <a:pos x="3021" y="1"/>
                </a:cxn>
                <a:cxn ang="0">
                  <a:pos x="2950" y="10"/>
                </a:cxn>
                <a:cxn ang="0">
                  <a:pos x="4" y="763"/>
                </a:cxn>
                <a:cxn ang="0">
                  <a:pos x="0" y="764"/>
                </a:cxn>
                <a:cxn ang="0">
                  <a:pos x="375" y="668"/>
                </a:cxn>
                <a:cxn ang="0">
                  <a:pos x="402" y="664"/>
                </a:cxn>
                <a:cxn ang="0">
                  <a:pos x="414" y="667"/>
                </a:cxn>
                <a:cxn ang="0">
                  <a:pos x="391" y="681"/>
                </a:cxn>
                <a:cxn ang="0">
                  <a:pos x="5" y="780"/>
                </a:cxn>
                <a:cxn ang="0">
                  <a:pos x="10" y="778"/>
                </a:cxn>
                <a:cxn ang="0">
                  <a:pos x="3030" y="7"/>
                </a:cxn>
                <a:cxn ang="0">
                  <a:pos x="3029" y="0"/>
                </a:cxn>
              </a:cxnLst>
              <a:rect l="0" t="0" r="r" b="b"/>
              <a:pathLst>
                <a:path w="3045" h="780">
                  <a:moveTo>
                    <a:pt x="3029" y="0"/>
                  </a:moveTo>
                  <a:cubicBezTo>
                    <a:pt x="3027" y="0"/>
                    <a:pt x="3024" y="0"/>
                    <a:pt x="3021" y="1"/>
                  </a:cubicBezTo>
                  <a:cubicBezTo>
                    <a:pt x="2998" y="2"/>
                    <a:pt x="2967" y="6"/>
                    <a:pt x="2950" y="10"/>
                  </a:cubicBezTo>
                  <a:cubicBezTo>
                    <a:pt x="4" y="763"/>
                    <a:pt x="4" y="763"/>
                    <a:pt x="4" y="763"/>
                  </a:cubicBezTo>
                  <a:cubicBezTo>
                    <a:pt x="3" y="763"/>
                    <a:pt x="1" y="764"/>
                    <a:pt x="0" y="764"/>
                  </a:cubicBezTo>
                  <a:cubicBezTo>
                    <a:pt x="375" y="668"/>
                    <a:pt x="375" y="668"/>
                    <a:pt x="375" y="668"/>
                  </a:cubicBezTo>
                  <a:cubicBezTo>
                    <a:pt x="385" y="666"/>
                    <a:pt x="395" y="664"/>
                    <a:pt x="402" y="664"/>
                  </a:cubicBezTo>
                  <a:cubicBezTo>
                    <a:pt x="408" y="664"/>
                    <a:pt x="412" y="665"/>
                    <a:pt x="414" y="667"/>
                  </a:cubicBezTo>
                  <a:cubicBezTo>
                    <a:pt x="419" y="670"/>
                    <a:pt x="408" y="677"/>
                    <a:pt x="391" y="681"/>
                  </a:cubicBezTo>
                  <a:cubicBezTo>
                    <a:pt x="5" y="780"/>
                    <a:pt x="5" y="780"/>
                    <a:pt x="5" y="780"/>
                  </a:cubicBezTo>
                  <a:cubicBezTo>
                    <a:pt x="6" y="779"/>
                    <a:pt x="8" y="779"/>
                    <a:pt x="10" y="778"/>
                  </a:cubicBezTo>
                  <a:cubicBezTo>
                    <a:pt x="3030" y="7"/>
                    <a:pt x="3030" y="7"/>
                    <a:pt x="3030" y="7"/>
                  </a:cubicBezTo>
                  <a:cubicBezTo>
                    <a:pt x="3045" y="3"/>
                    <a:pt x="3044" y="0"/>
                    <a:pt x="3029"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5" name="Freeform 34"/>
            <p:cNvSpPr>
              <a:spLocks/>
            </p:cNvSpPr>
            <p:nvPr/>
          </p:nvSpPr>
          <p:spPr bwMode="auto">
            <a:xfrm>
              <a:off x="-14262100" y="-2354263"/>
              <a:ext cx="1668463" cy="442913"/>
            </a:xfrm>
            <a:custGeom>
              <a:avLst/>
              <a:gdLst/>
              <a:ahLst/>
              <a:cxnLst>
                <a:cxn ang="0">
                  <a:pos x="428" y="0"/>
                </a:cxn>
                <a:cxn ang="0">
                  <a:pos x="401" y="4"/>
                </a:cxn>
                <a:cxn ang="0">
                  <a:pos x="26" y="100"/>
                </a:cxn>
                <a:cxn ang="0">
                  <a:pos x="2" y="115"/>
                </a:cxn>
                <a:cxn ang="0">
                  <a:pos x="12" y="118"/>
                </a:cxn>
                <a:cxn ang="0">
                  <a:pos x="31" y="116"/>
                </a:cxn>
                <a:cxn ang="0">
                  <a:pos x="417" y="17"/>
                </a:cxn>
                <a:cxn ang="0">
                  <a:pos x="440" y="3"/>
                </a:cxn>
                <a:cxn ang="0">
                  <a:pos x="428" y="0"/>
                </a:cxn>
              </a:cxnLst>
              <a:rect l="0" t="0" r="r" b="b"/>
              <a:pathLst>
                <a:path w="445" h="118">
                  <a:moveTo>
                    <a:pt x="428" y="0"/>
                  </a:moveTo>
                  <a:cubicBezTo>
                    <a:pt x="421" y="0"/>
                    <a:pt x="411" y="2"/>
                    <a:pt x="401" y="4"/>
                  </a:cubicBezTo>
                  <a:cubicBezTo>
                    <a:pt x="26" y="100"/>
                    <a:pt x="26" y="100"/>
                    <a:pt x="26" y="100"/>
                  </a:cubicBezTo>
                  <a:cubicBezTo>
                    <a:pt x="11" y="105"/>
                    <a:pt x="0" y="111"/>
                    <a:pt x="2" y="115"/>
                  </a:cubicBezTo>
                  <a:cubicBezTo>
                    <a:pt x="2" y="117"/>
                    <a:pt x="6" y="118"/>
                    <a:pt x="12" y="118"/>
                  </a:cubicBezTo>
                  <a:cubicBezTo>
                    <a:pt x="17" y="118"/>
                    <a:pt x="24" y="117"/>
                    <a:pt x="31" y="116"/>
                  </a:cubicBezTo>
                  <a:cubicBezTo>
                    <a:pt x="417" y="17"/>
                    <a:pt x="417" y="17"/>
                    <a:pt x="417" y="17"/>
                  </a:cubicBezTo>
                  <a:cubicBezTo>
                    <a:pt x="434" y="13"/>
                    <a:pt x="445" y="6"/>
                    <a:pt x="440" y="3"/>
                  </a:cubicBezTo>
                  <a:cubicBezTo>
                    <a:pt x="438" y="1"/>
                    <a:pt x="434" y="0"/>
                    <a:pt x="428" y="0"/>
                  </a:cubicBezTo>
                </a:path>
              </a:pathLst>
            </a:custGeom>
            <a:solidFill>
              <a:srgbClr val="8B8C8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6" name="Freeform 35"/>
            <p:cNvSpPr>
              <a:spLocks/>
            </p:cNvSpPr>
            <p:nvPr/>
          </p:nvSpPr>
          <p:spPr bwMode="auto">
            <a:xfrm>
              <a:off x="-15668625" y="-1443038"/>
              <a:ext cx="3175" cy="23813"/>
            </a:xfrm>
            <a:custGeom>
              <a:avLst/>
              <a:gdLst/>
              <a:ahLst/>
              <a:cxnLst>
                <a:cxn ang="0">
                  <a:pos x="2" y="0"/>
                </a:cxn>
                <a:cxn ang="0">
                  <a:pos x="2" y="0"/>
                </a:cxn>
                <a:cxn ang="0">
                  <a:pos x="0" y="15"/>
                </a:cxn>
                <a:cxn ang="0">
                  <a:pos x="0" y="15"/>
                </a:cxn>
                <a:cxn ang="0">
                  <a:pos x="2" y="0"/>
                </a:cxn>
              </a:cxnLst>
              <a:rect l="0" t="0" r="r" b="b"/>
              <a:pathLst>
                <a:path w="2" h="15">
                  <a:moveTo>
                    <a:pt x="2" y="0"/>
                  </a:moveTo>
                  <a:lnTo>
                    <a:pt x="2" y="0"/>
                  </a:lnTo>
                  <a:lnTo>
                    <a:pt x="0" y="15"/>
                  </a:lnTo>
                  <a:lnTo>
                    <a:pt x="0" y="15"/>
                  </a:lnTo>
                  <a:lnTo>
                    <a:pt x="2" y="0"/>
                  </a:lnTo>
                  <a:close/>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7" name="Freeform 36"/>
            <p:cNvSpPr>
              <a:spLocks/>
            </p:cNvSpPr>
            <p:nvPr/>
          </p:nvSpPr>
          <p:spPr bwMode="auto">
            <a:xfrm>
              <a:off x="-15668625" y="-1443038"/>
              <a:ext cx="3175" cy="23813"/>
            </a:xfrm>
            <a:custGeom>
              <a:avLst/>
              <a:gdLst/>
              <a:ahLst/>
              <a:cxnLst>
                <a:cxn ang="0">
                  <a:pos x="2" y="0"/>
                </a:cxn>
                <a:cxn ang="0">
                  <a:pos x="2" y="0"/>
                </a:cxn>
                <a:cxn ang="0">
                  <a:pos x="0" y="15"/>
                </a:cxn>
                <a:cxn ang="0">
                  <a:pos x="0" y="15"/>
                </a:cxn>
                <a:cxn ang="0">
                  <a:pos x="2" y="0"/>
                </a:cxn>
              </a:cxnLst>
              <a:rect l="0" t="0" r="r" b="b"/>
              <a:pathLst>
                <a:path w="2" h="15">
                  <a:moveTo>
                    <a:pt x="2" y="0"/>
                  </a:moveTo>
                  <a:lnTo>
                    <a:pt x="2" y="0"/>
                  </a:lnTo>
                  <a:lnTo>
                    <a:pt x="0" y="15"/>
                  </a:lnTo>
                  <a:lnTo>
                    <a:pt x="0" y="15"/>
                  </a:lnTo>
                  <a:lnTo>
                    <a:pt x="2"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8" name="Rectangle 37"/>
            <p:cNvSpPr>
              <a:spLocks noChangeArrowheads="1"/>
            </p:cNvSpPr>
            <p:nvPr/>
          </p:nvSpPr>
          <p:spPr bwMode="auto">
            <a:xfrm>
              <a:off x="-15665450" y="-1443038"/>
              <a:ext cx="1588" cy="1588"/>
            </a:xfrm>
            <a:prstGeom prst="rect">
              <a:avLst/>
            </a:prstGeom>
            <a:solidFill>
              <a:srgbClr val="B77444"/>
            </a:solidFill>
            <a:ln w="9525">
              <a:noFill/>
              <a:miter lim="800000"/>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9" name="Rectangle 38"/>
            <p:cNvSpPr>
              <a:spLocks noChangeArrowheads="1"/>
            </p:cNvSpPr>
            <p:nvPr/>
          </p:nvSpPr>
          <p:spPr bwMode="auto">
            <a:xfrm>
              <a:off x="-15665450" y="-1443038"/>
              <a:ext cx="1588" cy="1588"/>
            </a:xfrm>
            <a:prstGeom prst="rect">
              <a:avLst/>
            </a:prstGeom>
            <a:noFill/>
            <a:ln w="9525">
              <a:noFill/>
              <a:miter lim="800000"/>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0" name="Freeform 39"/>
            <p:cNvSpPr>
              <a:spLocks/>
            </p:cNvSpPr>
            <p:nvPr/>
          </p:nvSpPr>
          <p:spPr bwMode="auto">
            <a:xfrm>
              <a:off x="-15665450" y="-1479550"/>
              <a:ext cx="7938" cy="36513"/>
            </a:xfrm>
            <a:custGeom>
              <a:avLst/>
              <a:gdLst/>
              <a:ahLst/>
              <a:cxnLst>
                <a:cxn ang="0">
                  <a:pos x="2" y="0"/>
                </a:cxn>
                <a:cxn ang="0">
                  <a:pos x="0" y="10"/>
                </a:cxn>
                <a:cxn ang="0">
                  <a:pos x="0" y="10"/>
                </a:cxn>
                <a:cxn ang="0">
                  <a:pos x="2" y="1"/>
                </a:cxn>
                <a:cxn ang="0">
                  <a:pos x="2" y="0"/>
                </a:cxn>
              </a:cxnLst>
              <a:rect l="0" t="0" r="r" b="b"/>
              <a:pathLst>
                <a:path w="2" h="10">
                  <a:moveTo>
                    <a:pt x="2" y="0"/>
                  </a:moveTo>
                  <a:cubicBezTo>
                    <a:pt x="0" y="10"/>
                    <a:pt x="0" y="10"/>
                    <a:pt x="0" y="10"/>
                  </a:cubicBezTo>
                  <a:cubicBezTo>
                    <a:pt x="0" y="10"/>
                    <a:pt x="0" y="10"/>
                    <a:pt x="0" y="10"/>
                  </a:cubicBezTo>
                  <a:cubicBezTo>
                    <a:pt x="2" y="1"/>
                    <a:pt x="2" y="1"/>
                    <a:pt x="2" y="1"/>
                  </a:cubicBezTo>
                  <a:cubicBezTo>
                    <a:pt x="2" y="0"/>
                    <a:pt x="2" y="0"/>
                    <a:pt x="2" y="0"/>
                  </a:cubicBezTo>
                </a:path>
              </a:pathLst>
            </a:custGeom>
            <a:solidFill>
              <a:srgbClr val="B24618"/>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1" name="Freeform 40"/>
            <p:cNvSpPr>
              <a:spLocks/>
            </p:cNvSpPr>
            <p:nvPr/>
          </p:nvSpPr>
          <p:spPr bwMode="auto">
            <a:xfrm>
              <a:off x="-15916275" y="-1377950"/>
              <a:ext cx="7938" cy="22225"/>
            </a:xfrm>
            <a:custGeom>
              <a:avLst/>
              <a:gdLst/>
              <a:ahLst/>
              <a:cxnLst>
                <a:cxn ang="0">
                  <a:pos x="5" y="0"/>
                </a:cxn>
                <a:cxn ang="0">
                  <a:pos x="2" y="0"/>
                </a:cxn>
                <a:cxn ang="0">
                  <a:pos x="0" y="14"/>
                </a:cxn>
                <a:cxn ang="0">
                  <a:pos x="0" y="14"/>
                </a:cxn>
                <a:cxn ang="0">
                  <a:pos x="5" y="0"/>
                </a:cxn>
              </a:cxnLst>
              <a:rect l="0" t="0" r="r" b="b"/>
              <a:pathLst>
                <a:path w="5" h="14">
                  <a:moveTo>
                    <a:pt x="5" y="0"/>
                  </a:moveTo>
                  <a:lnTo>
                    <a:pt x="2" y="0"/>
                  </a:lnTo>
                  <a:lnTo>
                    <a:pt x="0" y="14"/>
                  </a:lnTo>
                  <a:lnTo>
                    <a:pt x="0" y="14"/>
                  </a:lnTo>
                  <a:lnTo>
                    <a:pt x="5" y="0"/>
                  </a:lnTo>
                  <a:close/>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2" name="Freeform 41"/>
            <p:cNvSpPr>
              <a:spLocks/>
            </p:cNvSpPr>
            <p:nvPr/>
          </p:nvSpPr>
          <p:spPr bwMode="auto">
            <a:xfrm>
              <a:off x="-15916275" y="-1377950"/>
              <a:ext cx="7938" cy="22225"/>
            </a:xfrm>
            <a:custGeom>
              <a:avLst/>
              <a:gdLst/>
              <a:ahLst/>
              <a:cxnLst>
                <a:cxn ang="0">
                  <a:pos x="5" y="0"/>
                </a:cxn>
                <a:cxn ang="0">
                  <a:pos x="2" y="0"/>
                </a:cxn>
                <a:cxn ang="0">
                  <a:pos x="0" y="14"/>
                </a:cxn>
                <a:cxn ang="0">
                  <a:pos x="0" y="14"/>
                </a:cxn>
                <a:cxn ang="0">
                  <a:pos x="5" y="0"/>
                </a:cxn>
              </a:cxnLst>
              <a:rect l="0" t="0" r="r" b="b"/>
              <a:pathLst>
                <a:path w="5" h="14">
                  <a:moveTo>
                    <a:pt x="5" y="0"/>
                  </a:moveTo>
                  <a:lnTo>
                    <a:pt x="2" y="0"/>
                  </a:lnTo>
                  <a:lnTo>
                    <a:pt x="0" y="14"/>
                  </a:lnTo>
                  <a:lnTo>
                    <a:pt x="0" y="14"/>
                  </a:lnTo>
                  <a:lnTo>
                    <a:pt x="5"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3" name="Rectangle 42"/>
            <p:cNvSpPr>
              <a:spLocks noChangeArrowheads="1"/>
            </p:cNvSpPr>
            <p:nvPr/>
          </p:nvSpPr>
          <p:spPr bwMode="auto">
            <a:xfrm>
              <a:off x="-15913100" y="-1377950"/>
              <a:ext cx="4763" cy="1588"/>
            </a:xfrm>
            <a:prstGeom prst="rect">
              <a:avLst/>
            </a:prstGeom>
            <a:solidFill>
              <a:srgbClr val="B77444"/>
            </a:solidFill>
            <a:ln w="9525">
              <a:noFill/>
              <a:miter lim="800000"/>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4" name="Rectangle 43"/>
            <p:cNvSpPr>
              <a:spLocks noChangeArrowheads="1"/>
            </p:cNvSpPr>
            <p:nvPr/>
          </p:nvSpPr>
          <p:spPr bwMode="auto">
            <a:xfrm>
              <a:off x="-15913100" y="-1377950"/>
              <a:ext cx="4763" cy="1588"/>
            </a:xfrm>
            <a:prstGeom prst="rect">
              <a:avLst/>
            </a:prstGeom>
            <a:noFill/>
            <a:ln w="9525">
              <a:noFill/>
              <a:miter lim="800000"/>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5" name="Freeform 44"/>
            <p:cNvSpPr>
              <a:spLocks/>
            </p:cNvSpPr>
            <p:nvPr/>
          </p:nvSpPr>
          <p:spPr bwMode="auto">
            <a:xfrm>
              <a:off x="-15913100" y="-1419225"/>
              <a:ext cx="12700" cy="41275"/>
            </a:xfrm>
            <a:custGeom>
              <a:avLst/>
              <a:gdLst/>
              <a:ahLst/>
              <a:cxnLst>
                <a:cxn ang="0">
                  <a:pos x="3" y="0"/>
                </a:cxn>
                <a:cxn ang="0">
                  <a:pos x="3" y="1"/>
                </a:cxn>
                <a:cxn ang="0">
                  <a:pos x="0" y="11"/>
                </a:cxn>
                <a:cxn ang="0">
                  <a:pos x="1" y="11"/>
                </a:cxn>
                <a:cxn ang="0">
                  <a:pos x="3" y="0"/>
                </a:cxn>
              </a:cxnLst>
              <a:rect l="0" t="0" r="r" b="b"/>
              <a:pathLst>
                <a:path w="3" h="11">
                  <a:moveTo>
                    <a:pt x="3" y="0"/>
                  </a:moveTo>
                  <a:cubicBezTo>
                    <a:pt x="3" y="0"/>
                    <a:pt x="3" y="1"/>
                    <a:pt x="3" y="1"/>
                  </a:cubicBezTo>
                  <a:cubicBezTo>
                    <a:pt x="0" y="11"/>
                    <a:pt x="0" y="11"/>
                    <a:pt x="0" y="11"/>
                  </a:cubicBezTo>
                  <a:cubicBezTo>
                    <a:pt x="1" y="11"/>
                    <a:pt x="1" y="11"/>
                    <a:pt x="1" y="11"/>
                  </a:cubicBezTo>
                  <a:cubicBezTo>
                    <a:pt x="3" y="0"/>
                    <a:pt x="3" y="0"/>
                    <a:pt x="3" y="0"/>
                  </a:cubicBezTo>
                </a:path>
              </a:pathLst>
            </a:custGeom>
            <a:solidFill>
              <a:srgbClr val="B24618"/>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6" name="Freeform 45"/>
            <p:cNvSpPr>
              <a:spLocks noEditPoints="1"/>
            </p:cNvSpPr>
            <p:nvPr/>
          </p:nvSpPr>
          <p:spPr bwMode="auto">
            <a:xfrm>
              <a:off x="-16048038" y="-1344613"/>
              <a:ext cx="365125" cy="446088"/>
            </a:xfrm>
            <a:custGeom>
              <a:avLst/>
              <a:gdLst/>
              <a:ahLst/>
              <a:cxnLst>
                <a:cxn ang="0">
                  <a:pos x="29" y="17"/>
                </a:cxn>
                <a:cxn ang="0">
                  <a:pos x="29" y="17"/>
                </a:cxn>
                <a:cxn ang="0">
                  <a:pos x="1" y="118"/>
                </a:cxn>
                <a:cxn ang="0">
                  <a:pos x="0" y="119"/>
                </a:cxn>
                <a:cxn ang="0">
                  <a:pos x="29" y="17"/>
                </a:cxn>
                <a:cxn ang="0">
                  <a:pos x="97" y="0"/>
                </a:cxn>
                <a:cxn ang="0">
                  <a:pos x="97" y="0"/>
                </a:cxn>
                <a:cxn ang="0">
                  <a:pos x="77" y="99"/>
                </a:cxn>
                <a:cxn ang="0">
                  <a:pos x="77" y="98"/>
                </a:cxn>
                <a:cxn ang="0">
                  <a:pos x="97" y="0"/>
                </a:cxn>
              </a:cxnLst>
              <a:rect l="0" t="0" r="r" b="b"/>
              <a:pathLst>
                <a:path w="97" h="119">
                  <a:moveTo>
                    <a:pt x="29" y="17"/>
                  </a:moveTo>
                  <a:cubicBezTo>
                    <a:pt x="29" y="17"/>
                    <a:pt x="29" y="17"/>
                    <a:pt x="29" y="17"/>
                  </a:cubicBezTo>
                  <a:cubicBezTo>
                    <a:pt x="1" y="118"/>
                    <a:pt x="1" y="118"/>
                    <a:pt x="1" y="118"/>
                  </a:cubicBezTo>
                  <a:cubicBezTo>
                    <a:pt x="0" y="118"/>
                    <a:pt x="0" y="118"/>
                    <a:pt x="0" y="119"/>
                  </a:cubicBezTo>
                  <a:cubicBezTo>
                    <a:pt x="29" y="17"/>
                    <a:pt x="29" y="17"/>
                    <a:pt x="29" y="17"/>
                  </a:cubicBezTo>
                  <a:moveTo>
                    <a:pt x="97" y="0"/>
                  </a:moveTo>
                  <a:cubicBezTo>
                    <a:pt x="97" y="0"/>
                    <a:pt x="97" y="0"/>
                    <a:pt x="97" y="0"/>
                  </a:cubicBezTo>
                  <a:cubicBezTo>
                    <a:pt x="77" y="99"/>
                    <a:pt x="77" y="99"/>
                    <a:pt x="77" y="99"/>
                  </a:cubicBezTo>
                  <a:cubicBezTo>
                    <a:pt x="77" y="98"/>
                    <a:pt x="77" y="98"/>
                    <a:pt x="77" y="98"/>
                  </a:cubicBezTo>
                  <a:cubicBezTo>
                    <a:pt x="97" y="0"/>
                    <a:pt x="97" y="0"/>
                    <a:pt x="97"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7" name="Freeform 46"/>
            <p:cNvSpPr>
              <a:spLocks noEditPoints="1"/>
            </p:cNvSpPr>
            <p:nvPr/>
          </p:nvSpPr>
          <p:spPr bwMode="auto">
            <a:xfrm>
              <a:off x="-15938500" y="-1419225"/>
              <a:ext cx="269875" cy="138113"/>
            </a:xfrm>
            <a:custGeom>
              <a:avLst/>
              <a:gdLst/>
              <a:ahLst/>
              <a:cxnLst>
                <a:cxn ang="0">
                  <a:pos x="14" y="40"/>
                </a:cxn>
                <a:cxn ang="0">
                  <a:pos x="14" y="40"/>
                </a:cxn>
                <a:cxn ang="0">
                  <a:pos x="0" y="87"/>
                </a:cxn>
                <a:cxn ang="0">
                  <a:pos x="0" y="87"/>
                </a:cxn>
                <a:cxn ang="0">
                  <a:pos x="14" y="40"/>
                </a:cxn>
                <a:cxn ang="0">
                  <a:pos x="170" y="0"/>
                </a:cxn>
                <a:cxn ang="0">
                  <a:pos x="170" y="0"/>
                </a:cxn>
                <a:cxn ang="0">
                  <a:pos x="161" y="47"/>
                </a:cxn>
                <a:cxn ang="0">
                  <a:pos x="161" y="47"/>
                </a:cxn>
                <a:cxn ang="0">
                  <a:pos x="170" y="0"/>
                </a:cxn>
              </a:cxnLst>
              <a:rect l="0" t="0" r="r" b="b"/>
              <a:pathLst>
                <a:path w="170" h="87">
                  <a:moveTo>
                    <a:pt x="14" y="40"/>
                  </a:moveTo>
                  <a:lnTo>
                    <a:pt x="14" y="40"/>
                  </a:lnTo>
                  <a:lnTo>
                    <a:pt x="0" y="87"/>
                  </a:lnTo>
                  <a:lnTo>
                    <a:pt x="0" y="87"/>
                  </a:lnTo>
                  <a:lnTo>
                    <a:pt x="14" y="40"/>
                  </a:lnTo>
                  <a:close/>
                  <a:moveTo>
                    <a:pt x="170" y="0"/>
                  </a:moveTo>
                  <a:lnTo>
                    <a:pt x="170" y="0"/>
                  </a:lnTo>
                  <a:lnTo>
                    <a:pt x="161" y="47"/>
                  </a:lnTo>
                  <a:lnTo>
                    <a:pt x="161" y="47"/>
                  </a:lnTo>
                  <a:lnTo>
                    <a:pt x="170" y="0"/>
                  </a:lnTo>
                  <a:close/>
                </a:path>
              </a:pathLst>
            </a:custGeom>
            <a:solidFill>
              <a:srgbClr val="B35318"/>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8" name="Freeform 47"/>
            <p:cNvSpPr>
              <a:spLocks noEditPoints="1"/>
            </p:cNvSpPr>
            <p:nvPr/>
          </p:nvSpPr>
          <p:spPr bwMode="auto">
            <a:xfrm>
              <a:off x="-15938500" y="-1419225"/>
              <a:ext cx="269875" cy="138113"/>
            </a:xfrm>
            <a:custGeom>
              <a:avLst/>
              <a:gdLst/>
              <a:ahLst/>
              <a:cxnLst>
                <a:cxn ang="0">
                  <a:pos x="14" y="40"/>
                </a:cxn>
                <a:cxn ang="0">
                  <a:pos x="14" y="40"/>
                </a:cxn>
                <a:cxn ang="0">
                  <a:pos x="0" y="87"/>
                </a:cxn>
                <a:cxn ang="0">
                  <a:pos x="0" y="87"/>
                </a:cxn>
                <a:cxn ang="0">
                  <a:pos x="14" y="40"/>
                </a:cxn>
                <a:cxn ang="0">
                  <a:pos x="170" y="0"/>
                </a:cxn>
                <a:cxn ang="0">
                  <a:pos x="170" y="0"/>
                </a:cxn>
                <a:cxn ang="0">
                  <a:pos x="161" y="47"/>
                </a:cxn>
                <a:cxn ang="0">
                  <a:pos x="161" y="47"/>
                </a:cxn>
                <a:cxn ang="0">
                  <a:pos x="170" y="0"/>
                </a:cxn>
              </a:cxnLst>
              <a:rect l="0" t="0" r="r" b="b"/>
              <a:pathLst>
                <a:path w="170" h="87">
                  <a:moveTo>
                    <a:pt x="14" y="40"/>
                  </a:moveTo>
                  <a:lnTo>
                    <a:pt x="14" y="40"/>
                  </a:lnTo>
                  <a:lnTo>
                    <a:pt x="0" y="87"/>
                  </a:lnTo>
                  <a:lnTo>
                    <a:pt x="0" y="87"/>
                  </a:lnTo>
                  <a:lnTo>
                    <a:pt x="14" y="40"/>
                  </a:lnTo>
                  <a:moveTo>
                    <a:pt x="170" y="0"/>
                  </a:moveTo>
                  <a:lnTo>
                    <a:pt x="170" y="0"/>
                  </a:lnTo>
                  <a:lnTo>
                    <a:pt x="161" y="47"/>
                  </a:lnTo>
                  <a:lnTo>
                    <a:pt x="161" y="47"/>
                  </a:lnTo>
                  <a:lnTo>
                    <a:pt x="170"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9" name="Freeform 48"/>
            <p:cNvSpPr>
              <a:spLocks/>
            </p:cNvSpPr>
            <p:nvPr/>
          </p:nvSpPr>
          <p:spPr bwMode="auto">
            <a:xfrm>
              <a:off x="-15916275" y="-1443038"/>
              <a:ext cx="250825" cy="87313"/>
            </a:xfrm>
            <a:custGeom>
              <a:avLst/>
              <a:gdLst/>
              <a:ahLst/>
              <a:cxnLst>
                <a:cxn ang="0">
                  <a:pos x="158" y="0"/>
                </a:cxn>
                <a:cxn ang="0">
                  <a:pos x="5" y="41"/>
                </a:cxn>
                <a:cxn ang="0">
                  <a:pos x="0" y="55"/>
                </a:cxn>
                <a:cxn ang="0">
                  <a:pos x="156" y="15"/>
                </a:cxn>
                <a:cxn ang="0">
                  <a:pos x="158" y="0"/>
                </a:cxn>
              </a:cxnLst>
              <a:rect l="0" t="0" r="r" b="b"/>
              <a:pathLst>
                <a:path w="158" h="55">
                  <a:moveTo>
                    <a:pt x="158" y="0"/>
                  </a:moveTo>
                  <a:lnTo>
                    <a:pt x="5" y="41"/>
                  </a:lnTo>
                  <a:lnTo>
                    <a:pt x="0" y="55"/>
                  </a:lnTo>
                  <a:lnTo>
                    <a:pt x="156" y="15"/>
                  </a:lnTo>
                  <a:lnTo>
                    <a:pt x="158" y="0"/>
                  </a:lnTo>
                  <a:close/>
                </a:path>
              </a:pathLst>
            </a:custGeom>
            <a:solidFill>
              <a:srgbClr val="8B8C8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0" name="Freeform 49"/>
            <p:cNvSpPr>
              <a:spLocks/>
            </p:cNvSpPr>
            <p:nvPr/>
          </p:nvSpPr>
          <p:spPr bwMode="auto">
            <a:xfrm>
              <a:off x="-15916275" y="-1443038"/>
              <a:ext cx="250825" cy="87313"/>
            </a:xfrm>
            <a:custGeom>
              <a:avLst/>
              <a:gdLst/>
              <a:ahLst/>
              <a:cxnLst>
                <a:cxn ang="0">
                  <a:pos x="158" y="0"/>
                </a:cxn>
                <a:cxn ang="0">
                  <a:pos x="5" y="41"/>
                </a:cxn>
                <a:cxn ang="0">
                  <a:pos x="0" y="55"/>
                </a:cxn>
                <a:cxn ang="0">
                  <a:pos x="156" y="15"/>
                </a:cxn>
                <a:cxn ang="0">
                  <a:pos x="158" y="0"/>
                </a:cxn>
              </a:cxnLst>
              <a:rect l="0" t="0" r="r" b="b"/>
              <a:pathLst>
                <a:path w="158" h="55">
                  <a:moveTo>
                    <a:pt x="158" y="0"/>
                  </a:moveTo>
                  <a:lnTo>
                    <a:pt x="5" y="41"/>
                  </a:lnTo>
                  <a:lnTo>
                    <a:pt x="0" y="55"/>
                  </a:lnTo>
                  <a:lnTo>
                    <a:pt x="156" y="15"/>
                  </a:lnTo>
                  <a:lnTo>
                    <a:pt x="158"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1" name="Freeform 50"/>
            <p:cNvSpPr>
              <a:spLocks/>
            </p:cNvSpPr>
            <p:nvPr/>
          </p:nvSpPr>
          <p:spPr bwMode="auto">
            <a:xfrm>
              <a:off x="-15908338" y="-1443038"/>
              <a:ext cx="242888" cy="65088"/>
            </a:xfrm>
            <a:custGeom>
              <a:avLst/>
              <a:gdLst/>
              <a:ahLst/>
              <a:cxnLst>
                <a:cxn ang="0">
                  <a:pos x="153" y="0"/>
                </a:cxn>
                <a:cxn ang="0">
                  <a:pos x="0" y="41"/>
                </a:cxn>
                <a:cxn ang="0">
                  <a:pos x="0" y="41"/>
                </a:cxn>
                <a:cxn ang="0">
                  <a:pos x="153" y="0"/>
                </a:cxn>
                <a:cxn ang="0">
                  <a:pos x="153" y="0"/>
                </a:cxn>
              </a:cxnLst>
              <a:rect l="0" t="0" r="r" b="b"/>
              <a:pathLst>
                <a:path w="153" h="41">
                  <a:moveTo>
                    <a:pt x="153" y="0"/>
                  </a:moveTo>
                  <a:lnTo>
                    <a:pt x="0" y="41"/>
                  </a:lnTo>
                  <a:lnTo>
                    <a:pt x="0" y="41"/>
                  </a:lnTo>
                  <a:lnTo>
                    <a:pt x="153" y="0"/>
                  </a:lnTo>
                  <a:lnTo>
                    <a:pt x="153" y="0"/>
                  </a:lnTo>
                  <a:close/>
                </a:path>
              </a:pathLst>
            </a:custGeom>
            <a:solidFill>
              <a:srgbClr val="87563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2" name="Freeform 51"/>
            <p:cNvSpPr>
              <a:spLocks/>
            </p:cNvSpPr>
            <p:nvPr/>
          </p:nvSpPr>
          <p:spPr bwMode="auto">
            <a:xfrm>
              <a:off x="-15908338" y="-1443038"/>
              <a:ext cx="242888" cy="65088"/>
            </a:xfrm>
            <a:custGeom>
              <a:avLst/>
              <a:gdLst/>
              <a:ahLst/>
              <a:cxnLst>
                <a:cxn ang="0">
                  <a:pos x="153" y="0"/>
                </a:cxn>
                <a:cxn ang="0">
                  <a:pos x="0" y="41"/>
                </a:cxn>
                <a:cxn ang="0">
                  <a:pos x="0" y="41"/>
                </a:cxn>
                <a:cxn ang="0">
                  <a:pos x="153" y="0"/>
                </a:cxn>
                <a:cxn ang="0">
                  <a:pos x="153" y="0"/>
                </a:cxn>
              </a:cxnLst>
              <a:rect l="0" t="0" r="r" b="b"/>
              <a:pathLst>
                <a:path w="153" h="41">
                  <a:moveTo>
                    <a:pt x="153" y="0"/>
                  </a:moveTo>
                  <a:lnTo>
                    <a:pt x="0" y="41"/>
                  </a:lnTo>
                  <a:lnTo>
                    <a:pt x="0" y="41"/>
                  </a:lnTo>
                  <a:lnTo>
                    <a:pt x="153" y="0"/>
                  </a:lnTo>
                  <a:lnTo>
                    <a:pt x="153"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3" name="Freeform 52"/>
            <p:cNvSpPr>
              <a:spLocks/>
            </p:cNvSpPr>
            <p:nvPr/>
          </p:nvSpPr>
          <p:spPr bwMode="auto">
            <a:xfrm>
              <a:off x="-15908338" y="-1495425"/>
              <a:ext cx="250825" cy="117475"/>
            </a:xfrm>
            <a:custGeom>
              <a:avLst/>
              <a:gdLst/>
              <a:ahLst/>
              <a:cxnLst>
                <a:cxn ang="0">
                  <a:pos x="58" y="0"/>
                </a:cxn>
                <a:cxn ang="0">
                  <a:pos x="37" y="4"/>
                </a:cxn>
                <a:cxn ang="0">
                  <a:pos x="2" y="20"/>
                </a:cxn>
                <a:cxn ang="0">
                  <a:pos x="0" y="31"/>
                </a:cxn>
                <a:cxn ang="0">
                  <a:pos x="65" y="14"/>
                </a:cxn>
                <a:cxn ang="0">
                  <a:pos x="67" y="4"/>
                </a:cxn>
                <a:cxn ang="0">
                  <a:pos x="58" y="0"/>
                </a:cxn>
              </a:cxnLst>
              <a:rect l="0" t="0" r="r" b="b"/>
              <a:pathLst>
                <a:path w="67" h="31">
                  <a:moveTo>
                    <a:pt x="58" y="0"/>
                  </a:moveTo>
                  <a:cubicBezTo>
                    <a:pt x="52" y="0"/>
                    <a:pt x="45" y="1"/>
                    <a:pt x="37" y="4"/>
                  </a:cubicBezTo>
                  <a:cubicBezTo>
                    <a:pt x="20" y="8"/>
                    <a:pt x="6" y="15"/>
                    <a:pt x="2" y="20"/>
                  </a:cubicBezTo>
                  <a:cubicBezTo>
                    <a:pt x="0" y="31"/>
                    <a:pt x="0" y="31"/>
                    <a:pt x="0" y="31"/>
                  </a:cubicBezTo>
                  <a:cubicBezTo>
                    <a:pt x="65" y="14"/>
                    <a:pt x="65" y="14"/>
                    <a:pt x="65" y="14"/>
                  </a:cubicBezTo>
                  <a:cubicBezTo>
                    <a:pt x="67" y="4"/>
                    <a:pt x="67" y="4"/>
                    <a:pt x="67" y="4"/>
                  </a:cubicBezTo>
                  <a:cubicBezTo>
                    <a:pt x="67" y="2"/>
                    <a:pt x="64" y="0"/>
                    <a:pt x="58" y="0"/>
                  </a:cubicBezTo>
                </a:path>
              </a:pathLst>
            </a:custGeom>
            <a:solidFill>
              <a:srgbClr val="83341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4" name="Freeform 53"/>
            <p:cNvSpPr>
              <a:spLocks/>
            </p:cNvSpPr>
            <p:nvPr/>
          </p:nvSpPr>
          <p:spPr bwMode="auto">
            <a:xfrm>
              <a:off x="-16048038" y="-1344613"/>
              <a:ext cx="365125" cy="465138"/>
            </a:xfrm>
            <a:custGeom>
              <a:avLst/>
              <a:gdLst/>
              <a:ahLst/>
              <a:cxnLst>
                <a:cxn ang="0">
                  <a:pos x="97" y="0"/>
                </a:cxn>
                <a:cxn ang="0">
                  <a:pos x="29" y="17"/>
                </a:cxn>
                <a:cxn ang="0">
                  <a:pos x="0" y="119"/>
                </a:cxn>
                <a:cxn ang="0">
                  <a:pos x="13" y="124"/>
                </a:cxn>
                <a:cxn ang="0">
                  <a:pos x="36" y="121"/>
                </a:cxn>
                <a:cxn ang="0">
                  <a:pos x="77" y="99"/>
                </a:cxn>
                <a:cxn ang="0">
                  <a:pos x="97" y="0"/>
                </a:cxn>
              </a:cxnLst>
              <a:rect l="0" t="0" r="r" b="b"/>
              <a:pathLst>
                <a:path w="97" h="124">
                  <a:moveTo>
                    <a:pt x="97" y="0"/>
                  </a:moveTo>
                  <a:cubicBezTo>
                    <a:pt x="29" y="17"/>
                    <a:pt x="29" y="17"/>
                    <a:pt x="29" y="17"/>
                  </a:cubicBezTo>
                  <a:cubicBezTo>
                    <a:pt x="0" y="119"/>
                    <a:pt x="0" y="119"/>
                    <a:pt x="0" y="119"/>
                  </a:cubicBezTo>
                  <a:cubicBezTo>
                    <a:pt x="0" y="122"/>
                    <a:pt x="5" y="124"/>
                    <a:pt x="13" y="124"/>
                  </a:cubicBezTo>
                  <a:cubicBezTo>
                    <a:pt x="19" y="124"/>
                    <a:pt x="27" y="123"/>
                    <a:pt x="36" y="121"/>
                  </a:cubicBezTo>
                  <a:cubicBezTo>
                    <a:pt x="56" y="116"/>
                    <a:pt x="75" y="106"/>
                    <a:pt x="77" y="99"/>
                  </a:cubicBezTo>
                  <a:cubicBezTo>
                    <a:pt x="97" y="0"/>
                    <a:pt x="97" y="0"/>
                    <a:pt x="97" y="0"/>
                  </a:cubicBezTo>
                </a:path>
              </a:pathLst>
            </a:custGeom>
            <a:solidFill>
              <a:srgbClr val="8B8C8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5" name="Freeform 54"/>
            <p:cNvSpPr>
              <a:spLocks/>
            </p:cNvSpPr>
            <p:nvPr/>
          </p:nvSpPr>
          <p:spPr bwMode="auto">
            <a:xfrm>
              <a:off x="-15938500" y="-1419225"/>
              <a:ext cx="269875" cy="138113"/>
            </a:xfrm>
            <a:custGeom>
              <a:avLst/>
              <a:gdLst/>
              <a:ahLst/>
              <a:cxnLst>
                <a:cxn ang="0">
                  <a:pos x="170" y="0"/>
                </a:cxn>
                <a:cxn ang="0">
                  <a:pos x="14" y="40"/>
                </a:cxn>
                <a:cxn ang="0">
                  <a:pos x="0" y="87"/>
                </a:cxn>
                <a:cxn ang="0">
                  <a:pos x="161" y="47"/>
                </a:cxn>
                <a:cxn ang="0">
                  <a:pos x="170" y="0"/>
                </a:cxn>
              </a:cxnLst>
              <a:rect l="0" t="0" r="r" b="b"/>
              <a:pathLst>
                <a:path w="170" h="87">
                  <a:moveTo>
                    <a:pt x="170" y="0"/>
                  </a:moveTo>
                  <a:lnTo>
                    <a:pt x="14" y="40"/>
                  </a:lnTo>
                  <a:lnTo>
                    <a:pt x="0" y="87"/>
                  </a:lnTo>
                  <a:lnTo>
                    <a:pt x="161" y="47"/>
                  </a:lnTo>
                  <a:lnTo>
                    <a:pt x="170" y="0"/>
                  </a:lnTo>
                  <a:close/>
                </a:path>
              </a:pathLst>
            </a:custGeom>
            <a:solidFill>
              <a:srgbClr val="843E1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6" name="Freeform 55"/>
            <p:cNvSpPr>
              <a:spLocks/>
            </p:cNvSpPr>
            <p:nvPr/>
          </p:nvSpPr>
          <p:spPr bwMode="auto">
            <a:xfrm>
              <a:off x="-15938500" y="-1419225"/>
              <a:ext cx="269875" cy="138113"/>
            </a:xfrm>
            <a:custGeom>
              <a:avLst/>
              <a:gdLst/>
              <a:ahLst/>
              <a:cxnLst>
                <a:cxn ang="0">
                  <a:pos x="170" y="0"/>
                </a:cxn>
                <a:cxn ang="0">
                  <a:pos x="14" y="40"/>
                </a:cxn>
                <a:cxn ang="0">
                  <a:pos x="0" y="87"/>
                </a:cxn>
                <a:cxn ang="0">
                  <a:pos x="161" y="47"/>
                </a:cxn>
                <a:cxn ang="0">
                  <a:pos x="170" y="0"/>
                </a:cxn>
              </a:cxnLst>
              <a:rect l="0" t="0" r="r" b="b"/>
              <a:pathLst>
                <a:path w="170" h="87">
                  <a:moveTo>
                    <a:pt x="170" y="0"/>
                  </a:moveTo>
                  <a:lnTo>
                    <a:pt x="14" y="40"/>
                  </a:lnTo>
                  <a:lnTo>
                    <a:pt x="0" y="87"/>
                  </a:lnTo>
                  <a:lnTo>
                    <a:pt x="161" y="47"/>
                  </a:lnTo>
                  <a:lnTo>
                    <a:pt x="170"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7" name="Freeform 56"/>
            <p:cNvSpPr>
              <a:spLocks noEditPoints="1"/>
            </p:cNvSpPr>
            <p:nvPr/>
          </p:nvSpPr>
          <p:spPr bwMode="auto">
            <a:xfrm>
              <a:off x="-16516350" y="-2101850"/>
              <a:ext cx="738188" cy="831850"/>
            </a:xfrm>
            <a:custGeom>
              <a:avLst/>
              <a:gdLst/>
              <a:ahLst/>
              <a:cxnLst>
                <a:cxn ang="0">
                  <a:pos x="135" y="199"/>
                </a:cxn>
                <a:cxn ang="0">
                  <a:pos x="69" y="216"/>
                </a:cxn>
                <a:cxn ang="0">
                  <a:pos x="67" y="222"/>
                </a:cxn>
                <a:cxn ang="0">
                  <a:pos x="133" y="206"/>
                </a:cxn>
                <a:cxn ang="0">
                  <a:pos x="135" y="199"/>
                </a:cxn>
                <a:cxn ang="0">
                  <a:pos x="143" y="174"/>
                </a:cxn>
                <a:cxn ang="0">
                  <a:pos x="80" y="190"/>
                </a:cxn>
                <a:cxn ang="0">
                  <a:pos x="77" y="196"/>
                </a:cxn>
                <a:cxn ang="0">
                  <a:pos x="141" y="180"/>
                </a:cxn>
                <a:cxn ang="0">
                  <a:pos x="143" y="174"/>
                </a:cxn>
                <a:cxn ang="0">
                  <a:pos x="151" y="148"/>
                </a:cxn>
                <a:cxn ang="0">
                  <a:pos x="90" y="164"/>
                </a:cxn>
                <a:cxn ang="0">
                  <a:pos x="87" y="171"/>
                </a:cxn>
                <a:cxn ang="0">
                  <a:pos x="149" y="155"/>
                </a:cxn>
                <a:cxn ang="0">
                  <a:pos x="151" y="148"/>
                </a:cxn>
                <a:cxn ang="0">
                  <a:pos x="163" y="109"/>
                </a:cxn>
                <a:cxn ang="0">
                  <a:pos x="132" y="123"/>
                </a:cxn>
                <a:cxn ang="0">
                  <a:pos x="113" y="126"/>
                </a:cxn>
                <a:cxn ang="0">
                  <a:pos x="106" y="123"/>
                </a:cxn>
                <a:cxn ang="0">
                  <a:pos x="97" y="146"/>
                </a:cxn>
                <a:cxn ang="0">
                  <a:pos x="156" y="131"/>
                </a:cxn>
                <a:cxn ang="0">
                  <a:pos x="163" y="109"/>
                </a:cxn>
                <a:cxn ang="0">
                  <a:pos x="162" y="4"/>
                </a:cxn>
                <a:cxn ang="0">
                  <a:pos x="155" y="5"/>
                </a:cxn>
                <a:cxn ang="0">
                  <a:pos x="153" y="6"/>
                </a:cxn>
                <a:cxn ang="0">
                  <a:pos x="6" y="44"/>
                </a:cxn>
                <a:cxn ang="0">
                  <a:pos x="0" y="45"/>
                </a:cxn>
                <a:cxn ang="0">
                  <a:pos x="156" y="5"/>
                </a:cxn>
                <a:cxn ang="0">
                  <a:pos x="162" y="4"/>
                </a:cxn>
                <a:cxn ang="0">
                  <a:pos x="189" y="0"/>
                </a:cxn>
                <a:cxn ang="0">
                  <a:pos x="196" y="2"/>
                </a:cxn>
                <a:cxn ang="0">
                  <a:pos x="197" y="3"/>
                </a:cxn>
                <a:cxn ang="0">
                  <a:pos x="197" y="3"/>
                </a:cxn>
                <a:cxn ang="0">
                  <a:pos x="189" y="0"/>
                </a:cxn>
              </a:cxnLst>
              <a:rect l="0" t="0" r="r" b="b"/>
              <a:pathLst>
                <a:path w="197" h="222">
                  <a:moveTo>
                    <a:pt x="135" y="199"/>
                  </a:moveTo>
                  <a:cubicBezTo>
                    <a:pt x="69" y="216"/>
                    <a:pt x="69" y="216"/>
                    <a:pt x="69" y="216"/>
                  </a:cubicBezTo>
                  <a:cubicBezTo>
                    <a:pt x="67" y="222"/>
                    <a:pt x="67" y="222"/>
                    <a:pt x="67" y="222"/>
                  </a:cubicBezTo>
                  <a:cubicBezTo>
                    <a:pt x="133" y="206"/>
                    <a:pt x="133" y="206"/>
                    <a:pt x="133" y="206"/>
                  </a:cubicBezTo>
                  <a:cubicBezTo>
                    <a:pt x="135" y="199"/>
                    <a:pt x="135" y="199"/>
                    <a:pt x="135" y="199"/>
                  </a:cubicBezTo>
                  <a:moveTo>
                    <a:pt x="143" y="174"/>
                  </a:moveTo>
                  <a:cubicBezTo>
                    <a:pt x="80" y="190"/>
                    <a:pt x="80" y="190"/>
                    <a:pt x="80" y="190"/>
                  </a:cubicBezTo>
                  <a:cubicBezTo>
                    <a:pt x="77" y="196"/>
                    <a:pt x="77" y="196"/>
                    <a:pt x="77" y="196"/>
                  </a:cubicBezTo>
                  <a:cubicBezTo>
                    <a:pt x="141" y="180"/>
                    <a:pt x="141" y="180"/>
                    <a:pt x="141" y="180"/>
                  </a:cubicBezTo>
                  <a:cubicBezTo>
                    <a:pt x="143" y="174"/>
                    <a:pt x="143" y="174"/>
                    <a:pt x="143" y="174"/>
                  </a:cubicBezTo>
                  <a:moveTo>
                    <a:pt x="151" y="148"/>
                  </a:moveTo>
                  <a:cubicBezTo>
                    <a:pt x="90" y="164"/>
                    <a:pt x="90" y="164"/>
                    <a:pt x="90" y="164"/>
                  </a:cubicBezTo>
                  <a:cubicBezTo>
                    <a:pt x="87" y="171"/>
                    <a:pt x="87" y="171"/>
                    <a:pt x="87" y="171"/>
                  </a:cubicBezTo>
                  <a:cubicBezTo>
                    <a:pt x="149" y="155"/>
                    <a:pt x="149" y="155"/>
                    <a:pt x="149" y="155"/>
                  </a:cubicBezTo>
                  <a:cubicBezTo>
                    <a:pt x="151" y="148"/>
                    <a:pt x="151" y="148"/>
                    <a:pt x="151" y="148"/>
                  </a:cubicBezTo>
                  <a:moveTo>
                    <a:pt x="163" y="109"/>
                  </a:moveTo>
                  <a:cubicBezTo>
                    <a:pt x="161" y="113"/>
                    <a:pt x="147" y="119"/>
                    <a:pt x="132" y="123"/>
                  </a:cubicBezTo>
                  <a:cubicBezTo>
                    <a:pt x="124" y="125"/>
                    <a:pt x="118" y="126"/>
                    <a:pt x="113" y="126"/>
                  </a:cubicBezTo>
                  <a:cubicBezTo>
                    <a:pt x="108" y="126"/>
                    <a:pt x="105" y="125"/>
                    <a:pt x="106" y="123"/>
                  </a:cubicBezTo>
                  <a:cubicBezTo>
                    <a:pt x="97" y="146"/>
                    <a:pt x="97" y="146"/>
                    <a:pt x="97" y="146"/>
                  </a:cubicBezTo>
                  <a:cubicBezTo>
                    <a:pt x="156" y="131"/>
                    <a:pt x="156" y="131"/>
                    <a:pt x="156" y="131"/>
                  </a:cubicBezTo>
                  <a:cubicBezTo>
                    <a:pt x="163" y="109"/>
                    <a:pt x="163" y="109"/>
                    <a:pt x="163" y="109"/>
                  </a:cubicBezTo>
                  <a:moveTo>
                    <a:pt x="162" y="4"/>
                  </a:moveTo>
                  <a:cubicBezTo>
                    <a:pt x="159" y="4"/>
                    <a:pt x="157" y="5"/>
                    <a:pt x="155" y="5"/>
                  </a:cubicBezTo>
                  <a:cubicBezTo>
                    <a:pt x="155" y="6"/>
                    <a:pt x="154" y="6"/>
                    <a:pt x="153" y="6"/>
                  </a:cubicBezTo>
                  <a:cubicBezTo>
                    <a:pt x="6" y="44"/>
                    <a:pt x="6" y="44"/>
                    <a:pt x="6" y="44"/>
                  </a:cubicBezTo>
                  <a:cubicBezTo>
                    <a:pt x="4" y="44"/>
                    <a:pt x="2" y="45"/>
                    <a:pt x="0" y="45"/>
                  </a:cubicBezTo>
                  <a:cubicBezTo>
                    <a:pt x="156" y="5"/>
                    <a:pt x="156" y="5"/>
                    <a:pt x="156" y="5"/>
                  </a:cubicBezTo>
                  <a:cubicBezTo>
                    <a:pt x="158" y="5"/>
                    <a:pt x="160" y="4"/>
                    <a:pt x="162" y="4"/>
                  </a:cubicBezTo>
                  <a:moveTo>
                    <a:pt x="189" y="0"/>
                  </a:moveTo>
                  <a:cubicBezTo>
                    <a:pt x="192" y="0"/>
                    <a:pt x="195" y="1"/>
                    <a:pt x="196" y="2"/>
                  </a:cubicBezTo>
                  <a:cubicBezTo>
                    <a:pt x="196" y="2"/>
                    <a:pt x="197" y="3"/>
                    <a:pt x="197" y="3"/>
                  </a:cubicBezTo>
                  <a:cubicBezTo>
                    <a:pt x="197" y="3"/>
                    <a:pt x="197" y="3"/>
                    <a:pt x="197" y="3"/>
                  </a:cubicBezTo>
                  <a:cubicBezTo>
                    <a:pt x="197" y="1"/>
                    <a:pt x="194" y="0"/>
                    <a:pt x="189"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8" name="Freeform 57"/>
            <p:cNvSpPr>
              <a:spLocks noEditPoints="1"/>
            </p:cNvSpPr>
            <p:nvPr/>
          </p:nvSpPr>
          <p:spPr bwMode="auto">
            <a:xfrm>
              <a:off x="-16257588" y="-1427163"/>
              <a:ext cx="269875" cy="134938"/>
            </a:xfrm>
            <a:custGeom>
              <a:avLst/>
              <a:gdLst/>
              <a:ahLst/>
              <a:cxnLst>
                <a:cxn ang="0">
                  <a:pos x="156" y="45"/>
                </a:cxn>
                <a:cxn ang="0">
                  <a:pos x="0" y="85"/>
                </a:cxn>
                <a:cxn ang="0">
                  <a:pos x="0" y="85"/>
                </a:cxn>
                <a:cxn ang="0">
                  <a:pos x="156" y="45"/>
                </a:cxn>
                <a:cxn ang="0">
                  <a:pos x="156" y="45"/>
                </a:cxn>
                <a:cxn ang="0">
                  <a:pos x="170" y="0"/>
                </a:cxn>
                <a:cxn ang="0">
                  <a:pos x="19" y="38"/>
                </a:cxn>
                <a:cxn ang="0">
                  <a:pos x="19" y="38"/>
                </a:cxn>
                <a:cxn ang="0">
                  <a:pos x="170" y="0"/>
                </a:cxn>
                <a:cxn ang="0">
                  <a:pos x="170" y="0"/>
                </a:cxn>
              </a:cxnLst>
              <a:rect l="0" t="0" r="r" b="b"/>
              <a:pathLst>
                <a:path w="170" h="85">
                  <a:moveTo>
                    <a:pt x="156" y="45"/>
                  </a:moveTo>
                  <a:lnTo>
                    <a:pt x="0" y="85"/>
                  </a:lnTo>
                  <a:lnTo>
                    <a:pt x="0" y="85"/>
                  </a:lnTo>
                  <a:lnTo>
                    <a:pt x="156" y="45"/>
                  </a:lnTo>
                  <a:lnTo>
                    <a:pt x="156" y="45"/>
                  </a:lnTo>
                  <a:close/>
                  <a:moveTo>
                    <a:pt x="170" y="0"/>
                  </a:moveTo>
                  <a:lnTo>
                    <a:pt x="19" y="38"/>
                  </a:lnTo>
                  <a:lnTo>
                    <a:pt x="19" y="38"/>
                  </a:lnTo>
                  <a:lnTo>
                    <a:pt x="170" y="0"/>
                  </a:lnTo>
                  <a:lnTo>
                    <a:pt x="170" y="0"/>
                  </a:lnTo>
                  <a:close/>
                </a:path>
              </a:pathLst>
            </a:custGeom>
            <a:solidFill>
              <a:srgbClr val="CF834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9" name="Freeform 58"/>
            <p:cNvSpPr>
              <a:spLocks noEditPoints="1"/>
            </p:cNvSpPr>
            <p:nvPr/>
          </p:nvSpPr>
          <p:spPr bwMode="auto">
            <a:xfrm>
              <a:off x="-16257588" y="-1427163"/>
              <a:ext cx="269875" cy="134938"/>
            </a:xfrm>
            <a:custGeom>
              <a:avLst/>
              <a:gdLst/>
              <a:ahLst/>
              <a:cxnLst>
                <a:cxn ang="0">
                  <a:pos x="156" y="45"/>
                </a:cxn>
                <a:cxn ang="0">
                  <a:pos x="0" y="85"/>
                </a:cxn>
                <a:cxn ang="0">
                  <a:pos x="0" y="85"/>
                </a:cxn>
                <a:cxn ang="0">
                  <a:pos x="156" y="45"/>
                </a:cxn>
                <a:cxn ang="0">
                  <a:pos x="156" y="45"/>
                </a:cxn>
                <a:cxn ang="0">
                  <a:pos x="170" y="0"/>
                </a:cxn>
                <a:cxn ang="0">
                  <a:pos x="19" y="38"/>
                </a:cxn>
                <a:cxn ang="0">
                  <a:pos x="19" y="38"/>
                </a:cxn>
                <a:cxn ang="0">
                  <a:pos x="170" y="0"/>
                </a:cxn>
                <a:cxn ang="0">
                  <a:pos x="170" y="0"/>
                </a:cxn>
              </a:cxnLst>
              <a:rect l="0" t="0" r="r" b="b"/>
              <a:pathLst>
                <a:path w="170" h="85">
                  <a:moveTo>
                    <a:pt x="156" y="45"/>
                  </a:moveTo>
                  <a:lnTo>
                    <a:pt x="0" y="85"/>
                  </a:lnTo>
                  <a:lnTo>
                    <a:pt x="0" y="85"/>
                  </a:lnTo>
                  <a:lnTo>
                    <a:pt x="156" y="45"/>
                  </a:lnTo>
                  <a:lnTo>
                    <a:pt x="156" y="45"/>
                  </a:lnTo>
                  <a:moveTo>
                    <a:pt x="170" y="0"/>
                  </a:moveTo>
                  <a:lnTo>
                    <a:pt x="19" y="38"/>
                  </a:lnTo>
                  <a:lnTo>
                    <a:pt x="19" y="38"/>
                  </a:lnTo>
                  <a:lnTo>
                    <a:pt x="170" y="0"/>
                  </a:lnTo>
                  <a:lnTo>
                    <a:pt x="170"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0" name="Freeform 59"/>
            <p:cNvSpPr>
              <a:spLocks/>
            </p:cNvSpPr>
            <p:nvPr/>
          </p:nvSpPr>
          <p:spPr bwMode="auto">
            <a:xfrm>
              <a:off x="-16257588" y="-1427163"/>
              <a:ext cx="269875" cy="134938"/>
            </a:xfrm>
            <a:custGeom>
              <a:avLst/>
              <a:gdLst/>
              <a:ahLst/>
              <a:cxnLst>
                <a:cxn ang="0">
                  <a:pos x="170" y="0"/>
                </a:cxn>
                <a:cxn ang="0">
                  <a:pos x="19" y="38"/>
                </a:cxn>
                <a:cxn ang="0">
                  <a:pos x="0" y="85"/>
                </a:cxn>
                <a:cxn ang="0">
                  <a:pos x="156" y="45"/>
                </a:cxn>
                <a:cxn ang="0">
                  <a:pos x="170" y="0"/>
                </a:cxn>
              </a:cxnLst>
              <a:rect l="0" t="0" r="r" b="b"/>
              <a:pathLst>
                <a:path w="170" h="85">
                  <a:moveTo>
                    <a:pt x="170" y="0"/>
                  </a:moveTo>
                  <a:lnTo>
                    <a:pt x="19" y="38"/>
                  </a:lnTo>
                  <a:lnTo>
                    <a:pt x="0" y="85"/>
                  </a:lnTo>
                  <a:lnTo>
                    <a:pt x="156" y="45"/>
                  </a:lnTo>
                  <a:lnTo>
                    <a:pt x="170" y="0"/>
                  </a:lnTo>
                  <a:close/>
                </a:path>
              </a:pathLst>
            </a:custGeom>
            <a:solidFill>
              <a:srgbClr val="C9501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1" name="Freeform 60"/>
            <p:cNvSpPr>
              <a:spLocks/>
            </p:cNvSpPr>
            <p:nvPr/>
          </p:nvSpPr>
          <p:spPr bwMode="auto">
            <a:xfrm>
              <a:off x="-16257588" y="-1427163"/>
              <a:ext cx="269875" cy="134938"/>
            </a:xfrm>
            <a:custGeom>
              <a:avLst/>
              <a:gdLst/>
              <a:ahLst/>
              <a:cxnLst>
                <a:cxn ang="0">
                  <a:pos x="170" y="0"/>
                </a:cxn>
                <a:cxn ang="0">
                  <a:pos x="19" y="38"/>
                </a:cxn>
                <a:cxn ang="0">
                  <a:pos x="0" y="85"/>
                </a:cxn>
                <a:cxn ang="0">
                  <a:pos x="156" y="45"/>
                </a:cxn>
                <a:cxn ang="0">
                  <a:pos x="170" y="0"/>
                </a:cxn>
              </a:cxnLst>
              <a:rect l="0" t="0" r="r" b="b"/>
              <a:pathLst>
                <a:path w="170" h="85">
                  <a:moveTo>
                    <a:pt x="170" y="0"/>
                  </a:moveTo>
                  <a:lnTo>
                    <a:pt x="19" y="38"/>
                  </a:lnTo>
                  <a:lnTo>
                    <a:pt x="0" y="85"/>
                  </a:lnTo>
                  <a:lnTo>
                    <a:pt x="156" y="45"/>
                  </a:lnTo>
                  <a:lnTo>
                    <a:pt x="170"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2" name="Freeform 61"/>
            <p:cNvSpPr>
              <a:spLocks/>
            </p:cNvSpPr>
            <p:nvPr/>
          </p:nvSpPr>
          <p:spPr bwMode="auto">
            <a:xfrm>
              <a:off x="-21196300" y="-1254125"/>
              <a:ext cx="5153025" cy="12993688"/>
            </a:xfrm>
            <a:custGeom>
              <a:avLst/>
              <a:gdLst/>
              <a:ahLst/>
              <a:cxnLst>
                <a:cxn ang="0">
                  <a:pos x="1374" y="0"/>
                </a:cxn>
                <a:cxn ang="0">
                  <a:pos x="1306" y="18"/>
                </a:cxn>
                <a:cxn ang="0">
                  <a:pos x="54" y="3225"/>
                </a:cxn>
                <a:cxn ang="0">
                  <a:pos x="96" y="3465"/>
                </a:cxn>
                <a:cxn ang="0">
                  <a:pos x="122" y="3462"/>
                </a:cxn>
                <a:cxn ang="0">
                  <a:pos x="387" y="3140"/>
                </a:cxn>
                <a:cxn ang="0">
                  <a:pos x="1374" y="0"/>
                </a:cxn>
              </a:cxnLst>
              <a:rect l="0" t="0" r="r" b="b"/>
              <a:pathLst>
                <a:path w="1374" h="3465">
                  <a:moveTo>
                    <a:pt x="1374" y="0"/>
                  </a:moveTo>
                  <a:cubicBezTo>
                    <a:pt x="1306" y="18"/>
                    <a:pt x="1306" y="18"/>
                    <a:pt x="1306" y="18"/>
                  </a:cubicBezTo>
                  <a:cubicBezTo>
                    <a:pt x="54" y="3225"/>
                    <a:pt x="54" y="3225"/>
                    <a:pt x="54" y="3225"/>
                  </a:cubicBezTo>
                  <a:cubicBezTo>
                    <a:pt x="0" y="3362"/>
                    <a:pt x="19" y="3465"/>
                    <a:pt x="96" y="3465"/>
                  </a:cubicBezTo>
                  <a:cubicBezTo>
                    <a:pt x="104" y="3465"/>
                    <a:pt x="113" y="3464"/>
                    <a:pt x="122" y="3462"/>
                  </a:cubicBezTo>
                  <a:cubicBezTo>
                    <a:pt x="221" y="3437"/>
                    <a:pt x="341" y="3288"/>
                    <a:pt x="387" y="3140"/>
                  </a:cubicBezTo>
                  <a:cubicBezTo>
                    <a:pt x="1374" y="0"/>
                    <a:pt x="1374" y="0"/>
                    <a:pt x="1374"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3" name="Freeform 62"/>
            <p:cNvSpPr>
              <a:spLocks/>
            </p:cNvSpPr>
            <p:nvPr/>
          </p:nvSpPr>
          <p:spPr bwMode="auto">
            <a:xfrm>
              <a:off x="-16298863" y="-1330325"/>
              <a:ext cx="280988" cy="142875"/>
            </a:xfrm>
            <a:custGeom>
              <a:avLst/>
              <a:gdLst/>
              <a:ahLst/>
              <a:cxnLst>
                <a:cxn ang="0">
                  <a:pos x="177" y="0"/>
                </a:cxn>
                <a:cxn ang="0">
                  <a:pos x="21" y="38"/>
                </a:cxn>
                <a:cxn ang="0">
                  <a:pos x="0" y="90"/>
                </a:cxn>
                <a:cxn ang="0">
                  <a:pos x="161" y="48"/>
                </a:cxn>
                <a:cxn ang="0">
                  <a:pos x="177" y="0"/>
                </a:cxn>
              </a:cxnLst>
              <a:rect l="0" t="0" r="r" b="b"/>
              <a:pathLst>
                <a:path w="177" h="90">
                  <a:moveTo>
                    <a:pt x="177" y="0"/>
                  </a:moveTo>
                  <a:lnTo>
                    <a:pt x="21" y="38"/>
                  </a:lnTo>
                  <a:lnTo>
                    <a:pt x="0" y="90"/>
                  </a:lnTo>
                  <a:lnTo>
                    <a:pt x="161" y="48"/>
                  </a:lnTo>
                  <a:lnTo>
                    <a:pt x="177" y="0"/>
                  </a:lnTo>
                  <a:close/>
                </a:path>
              </a:pathLst>
            </a:custGeom>
            <a:solidFill>
              <a:srgbClr val="CB5E1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4" name="Freeform 63"/>
            <p:cNvSpPr>
              <a:spLocks/>
            </p:cNvSpPr>
            <p:nvPr/>
          </p:nvSpPr>
          <p:spPr bwMode="auto">
            <a:xfrm>
              <a:off x="-16298863" y="-1330325"/>
              <a:ext cx="280988" cy="142875"/>
            </a:xfrm>
            <a:custGeom>
              <a:avLst/>
              <a:gdLst/>
              <a:ahLst/>
              <a:cxnLst>
                <a:cxn ang="0">
                  <a:pos x="177" y="0"/>
                </a:cxn>
                <a:cxn ang="0">
                  <a:pos x="21" y="38"/>
                </a:cxn>
                <a:cxn ang="0">
                  <a:pos x="0" y="90"/>
                </a:cxn>
                <a:cxn ang="0">
                  <a:pos x="161" y="48"/>
                </a:cxn>
                <a:cxn ang="0">
                  <a:pos x="177" y="0"/>
                </a:cxn>
              </a:cxnLst>
              <a:rect l="0" t="0" r="r" b="b"/>
              <a:pathLst>
                <a:path w="177" h="90">
                  <a:moveTo>
                    <a:pt x="177" y="0"/>
                  </a:moveTo>
                  <a:lnTo>
                    <a:pt x="21" y="38"/>
                  </a:lnTo>
                  <a:lnTo>
                    <a:pt x="0" y="90"/>
                  </a:lnTo>
                  <a:lnTo>
                    <a:pt x="161" y="48"/>
                  </a:lnTo>
                  <a:lnTo>
                    <a:pt x="177"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5" name="Freeform 64"/>
            <p:cNvSpPr>
              <a:spLocks/>
            </p:cNvSpPr>
            <p:nvPr/>
          </p:nvSpPr>
          <p:spPr bwMode="auto">
            <a:xfrm>
              <a:off x="-16216313" y="-1520825"/>
              <a:ext cx="258763" cy="131763"/>
            </a:xfrm>
            <a:custGeom>
              <a:avLst/>
              <a:gdLst/>
              <a:ahLst/>
              <a:cxnLst>
                <a:cxn ang="0">
                  <a:pos x="163" y="0"/>
                </a:cxn>
                <a:cxn ang="0">
                  <a:pos x="17" y="38"/>
                </a:cxn>
                <a:cxn ang="0">
                  <a:pos x="0" y="83"/>
                </a:cxn>
                <a:cxn ang="0">
                  <a:pos x="149" y="45"/>
                </a:cxn>
                <a:cxn ang="0">
                  <a:pos x="163" y="0"/>
                </a:cxn>
              </a:cxnLst>
              <a:rect l="0" t="0" r="r" b="b"/>
              <a:pathLst>
                <a:path w="163" h="83">
                  <a:moveTo>
                    <a:pt x="163" y="0"/>
                  </a:moveTo>
                  <a:lnTo>
                    <a:pt x="17" y="38"/>
                  </a:lnTo>
                  <a:lnTo>
                    <a:pt x="0" y="83"/>
                  </a:lnTo>
                  <a:lnTo>
                    <a:pt x="149" y="45"/>
                  </a:lnTo>
                  <a:lnTo>
                    <a:pt x="163" y="0"/>
                  </a:lnTo>
                  <a:close/>
                </a:path>
              </a:pathLst>
            </a:custGeom>
            <a:solidFill>
              <a:srgbClr val="9D9F9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6" name="Freeform 65"/>
            <p:cNvSpPr>
              <a:spLocks/>
            </p:cNvSpPr>
            <p:nvPr/>
          </p:nvSpPr>
          <p:spPr bwMode="auto">
            <a:xfrm>
              <a:off x="-16216313" y="-1520825"/>
              <a:ext cx="258763" cy="131763"/>
            </a:xfrm>
            <a:custGeom>
              <a:avLst/>
              <a:gdLst/>
              <a:ahLst/>
              <a:cxnLst>
                <a:cxn ang="0">
                  <a:pos x="163" y="0"/>
                </a:cxn>
                <a:cxn ang="0">
                  <a:pos x="17" y="38"/>
                </a:cxn>
                <a:cxn ang="0">
                  <a:pos x="0" y="83"/>
                </a:cxn>
                <a:cxn ang="0">
                  <a:pos x="149" y="45"/>
                </a:cxn>
                <a:cxn ang="0">
                  <a:pos x="163" y="0"/>
                </a:cxn>
              </a:cxnLst>
              <a:rect l="0" t="0" r="r" b="b"/>
              <a:pathLst>
                <a:path w="163" h="83">
                  <a:moveTo>
                    <a:pt x="163" y="0"/>
                  </a:moveTo>
                  <a:lnTo>
                    <a:pt x="17" y="38"/>
                  </a:lnTo>
                  <a:lnTo>
                    <a:pt x="0" y="83"/>
                  </a:lnTo>
                  <a:lnTo>
                    <a:pt x="149" y="45"/>
                  </a:lnTo>
                  <a:lnTo>
                    <a:pt x="163"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7" name="Freeform 66"/>
            <p:cNvSpPr>
              <a:spLocks noEditPoints="1"/>
            </p:cNvSpPr>
            <p:nvPr/>
          </p:nvSpPr>
          <p:spPr bwMode="auto">
            <a:xfrm>
              <a:off x="-15613063" y="-4821238"/>
              <a:ext cx="12447588" cy="3132138"/>
            </a:xfrm>
            <a:custGeom>
              <a:avLst/>
              <a:gdLst/>
              <a:ahLst/>
              <a:cxnLst>
                <a:cxn ang="0">
                  <a:pos x="19" y="829"/>
                </a:cxn>
                <a:cxn ang="0">
                  <a:pos x="0" y="834"/>
                </a:cxn>
                <a:cxn ang="0">
                  <a:pos x="0" y="835"/>
                </a:cxn>
                <a:cxn ang="0">
                  <a:pos x="19" y="830"/>
                </a:cxn>
                <a:cxn ang="0">
                  <a:pos x="19" y="829"/>
                </a:cxn>
                <a:cxn ang="0">
                  <a:pos x="97" y="809"/>
                </a:cxn>
                <a:cxn ang="0">
                  <a:pos x="79" y="814"/>
                </a:cxn>
                <a:cxn ang="0">
                  <a:pos x="79" y="814"/>
                </a:cxn>
                <a:cxn ang="0">
                  <a:pos x="97" y="810"/>
                </a:cxn>
                <a:cxn ang="0">
                  <a:pos x="97" y="809"/>
                </a:cxn>
                <a:cxn ang="0">
                  <a:pos x="3306" y="0"/>
                </a:cxn>
                <a:cxn ang="0">
                  <a:pos x="3297" y="0"/>
                </a:cxn>
                <a:cxn ang="0">
                  <a:pos x="3230" y="9"/>
                </a:cxn>
                <a:cxn ang="0">
                  <a:pos x="157" y="794"/>
                </a:cxn>
                <a:cxn ang="0">
                  <a:pos x="158" y="794"/>
                </a:cxn>
                <a:cxn ang="0">
                  <a:pos x="1144" y="542"/>
                </a:cxn>
                <a:cxn ang="0">
                  <a:pos x="1176" y="538"/>
                </a:cxn>
                <a:cxn ang="0">
                  <a:pos x="1186" y="539"/>
                </a:cxn>
                <a:cxn ang="0">
                  <a:pos x="1172" y="551"/>
                </a:cxn>
                <a:cxn ang="0">
                  <a:pos x="3305" y="6"/>
                </a:cxn>
                <a:cxn ang="0">
                  <a:pos x="3306" y="0"/>
                </a:cxn>
              </a:cxnLst>
              <a:rect l="0" t="0" r="r" b="b"/>
              <a:pathLst>
                <a:path w="3319" h="835">
                  <a:moveTo>
                    <a:pt x="19" y="829"/>
                  </a:moveTo>
                  <a:cubicBezTo>
                    <a:pt x="0" y="834"/>
                    <a:pt x="0" y="834"/>
                    <a:pt x="0" y="834"/>
                  </a:cubicBezTo>
                  <a:cubicBezTo>
                    <a:pt x="0" y="835"/>
                    <a:pt x="0" y="835"/>
                    <a:pt x="0" y="835"/>
                  </a:cubicBezTo>
                  <a:cubicBezTo>
                    <a:pt x="19" y="830"/>
                    <a:pt x="19" y="830"/>
                    <a:pt x="19" y="830"/>
                  </a:cubicBezTo>
                  <a:cubicBezTo>
                    <a:pt x="19" y="829"/>
                    <a:pt x="19" y="829"/>
                    <a:pt x="19" y="829"/>
                  </a:cubicBezTo>
                  <a:moveTo>
                    <a:pt x="97" y="809"/>
                  </a:moveTo>
                  <a:cubicBezTo>
                    <a:pt x="79" y="814"/>
                    <a:pt x="79" y="814"/>
                    <a:pt x="79" y="814"/>
                  </a:cubicBezTo>
                  <a:cubicBezTo>
                    <a:pt x="79" y="814"/>
                    <a:pt x="79" y="814"/>
                    <a:pt x="79" y="814"/>
                  </a:cubicBezTo>
                  <a:cubicBezTo>
                    <a:pt x="97" y="810"/>
                    <a:pt x="97" y="810"/>
                    <a:pt x="97" y="810"/>
                  </a:cubicBezTo>
                  <a:cubicBezTo>
                    <a:pt x="97" y="809"/>
                    <a:pt x="97" y="809"/>
                    <a:pt x="97" y="809"/>
                  </a:cubicBezTo>
                  <a:moveTo>
                    <a:pt x="3306" y="0"/>
                  </a:moveTo>
                  <a:cubicBezTo>
                    <a:pt x="3303" y="0"/>
                    <a:pt x="3301" y="0"/>
                    <a:pt x="3297" y="0"/>
                  </a:cubicBezTo>
                  <a:cubicBezTo>
                    <a:pt x="3277" y="1"/>
                    <a:pt x="3247" y="5"/>
                    <a:pt x="3230" y="9"/>
                  </a:cubicBezTo>
                  <a:cubicBezTo>
                    <a:pt x="157" y="794"/>
                    <a:pt x="157" y="794"/>
                    <a:pt x="157" y="794"/>
                  </a:cubicBezTo>
                  <a:cubicBezTo>
                    <a:pt x="158" y="794"/>
                    <a:pt x="158" y="794"/>
                    <a:pt x="158" y="794"/>
                  </a:cubicBezTo>
                  <a:cubicBezTo>
                    <a:pt x="1144" y="542"/>
                    <a:pt x="1144" y="542"/>
                    <a:pt x="1144" y="542"/>
                  </a:cubicBezTo>
                  <a:cubicBezTo>
                    <a:pt x="1155" y="539"/>
                    <a:pt x="1167" y="538"/>
                    <a:pt x="1176" y="538"/>
                  </a:cubicBezTo>
                  <a:cubicBezTo>
                    <a:pt x="1180" y="538"/>
                    <a:pt x="1184" y="538"/>
                    <a:pt x="1186" y="539"/>
                  </a:cubicBezTo>
                  <a:cubicBezTo>
                    <a:pt x="1192" y="541"/>
                    <a:pt x="1186" y="546"/>
                    <a:pt x="1172" y="551"/>
                  </a:cubicBezTo>
                  <a:cubicBezTo>
                    <a:pt x="3305" y="6"/>
                    <a:pt x="3305" y="6"/>
                    <a:pt x="3305" y="6"/>
                  </a:cubicBezTo>
                  <a:cubicBezTo>
                    <a:pt x="3319" y="2"/>
                    <a:pt x="3319" y="0"/>
                    <a:pt x="3306"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8" name="Freeform 67"/>
            <p:cNvSpPr>
              <a:spLocks/>
            </p:cNvSpPr>
            <p:nvPr/>
          </p:nvSpPr>
          <p:spPr bwMode="auto">
            <a:xfrm>
              <a:off x="-15541625" y="-1768475"/>
              <a:ext cx="225425" cy="60325"/>
            </a:xfrm>
            <a:custGeom>
              <a:avLst/>
              <a:gdLst/>
              <a:ahLst/>
              <a:cxnLst>
                <a:cxn ang="0">
                  <a:pos x="142" y="0"/>
                </a:cxn>
                <a:cxn ang="0">
                  <a:pos x="0" y="35"/>
                </a:cxn>
                <a:cxn ang="0">
                  <a:pos x="0" y="38"/>
                </a:cxn>
                <a:cxn ang="0">
                  <a:pos x="142" y="0"/>
                </a:cxn>
                <a:cxn ang="0">
                  <a:pos x="142" y="0"/>
                </a:cxn>
              </a:cxnLst>
              <a:rect l="0" t="0" r="r" b="b"/>
              <a:pathLst>
                <a:path w="142" h="38">
                  <a:moveTo>
                    <a:pt x="142" y="0"/>
                  </a:moveTo>
                  <a:lnTo>
                    <a:pt x="0" y="35"/>
                  </a:lnTo>
                  <a:lnTo>
                    <a:pt x="0" y="38"/>
                  </a:lnTo>
                  <a:lnTo>
                    <a:pt x="142" y="0"/>
                  </a:lnTo>
                  <a:lnTo>
                    <a:pt x="142" y="0"/>
                  </a:lnTo>
                  <a:close/>
                </a:path>
              </a:pathLst>
            </a:custGeom>
            <a:solidFill>
              <a:srgbClr val="CF834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9" name="Freeform 68"/>
            <p:cNvSpPr>
              <a:spLocks/>
            </p:cNvSpPr>
            <p:nvPr/>
          </p:nvSpPr>
          <p:spPr bwMode="auto">
            <a:xfrm>
              <a:off x="-15541625" y="-1768475"/>
              <a:ext cx="225425" cy="60325"/>
            </a:xfrm>
            <a:custGeom>
              <a:avLst/>
              <a:gdLst/>
              <a:ahLst/>
              <a:cxnLst>
                <a:cxn ang="0">
                  <a:pos x="142" y="0"/>
                </a:cxn>
                <a:cxn ang="0">
                  <a:pos x="0" y="35"/>
                </a:cxn>
                <a:cxn ang="0">
                  <a:pos x="0" y="38"/>
                </a:cxn>
                <a:cxn ang="0">
                  <a:pos x="142" y="0"/>
                </a:cxn>
                <a:cxn ang="0">
                  <a:pos x="142" y="0"/>
                </a:cxn>
              </a:cxnLst>
              <a:rect l="0" t="0" r="r" b="b"/>
              <a:pathLst>
                <a:path w="142" h="38">
                  <a:moveTo>
                    <a:pt x="142" y="0"/>
                  </a:moveTo>
                  <a:lnTo>
                    <a:pt x="0" y="35"/>
                  </a:lnTo>
                  <a:lnTo>
                    <a:pt x="0" y="38"/>
                  </a:lnTo>
                  <a:lnTo>
                    <a:pt x="142" y="0"/>
                  </a:lnTo>
                  <a:lnTo>
                    <a:pt x="142"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0" name="Freeform 69"/>
            <p:cNvSpPr>
              <a:spLocks/>
            </p:cNvSpPr>
            <p:nvPr/>
          </p:nvSpPr>
          <p:spPr bwMode="auto">
            <a:xfrm>
              <a:off x="-15247938" y="-1843088"/>
              <a:ext cx="228600" cy="60325"/>
            </a:xfrm>
            <a:custGeom>
              <a:avLst/>
              <a:gdLst/>
              <a:ahLst/>
              <a:cxnLst>
                <a:cxn ang="0">
                  <a:pos x="141" y="0"/>
                </a:cxn>
                <a:cxn ang="0">
                  <a:pos x="0" y="35"/>
                </a:cxn>
                <a:cxn ang="0">
                  <a:pos x="0" y="38"/>
                </a:cxn>
                <a:cxn ang="0">
                  <a:pos x="144" y="0"/>
                </a:cxn>
                <a:cxn ang="0">
                  <a:pos x="141" y="0"/>
                </a:cxn>
              </a:cxnLst>
              <a:rect l="0" t="0" r="r" b="b"/>
              <a:pathLst>
                <a:path w="144" h="38">
                  <a:moveTo>
                    <a:pt x="141" y="0"/>
                  </a:moveTo>
                  <a:lnTo>
                    <a:pt x="0" y="35"/>
                  </a:lnTo>
                  <a:lnTo>
                    <a:pt x="0" y="38"/>
                  </a:lnTo>
                  <a:lnTo>
                    <a:pt x="144" y="0"/>
                  </a:lnTo>
                  <a:lnTo>
                    <a:pt x="141" y="0"/>
                  </a:lnTo>
                  <a:close/>
                </a:path>
              </a:pathLst>
            </a:custGeom>
            <a:solidFill>
              <a:srgbClr val="CB5E1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1" name="Freeform 70"/>
            <p:cNvSpPr>
              <a:spLocks/>
            </p:cNvSpPr>
            <p:nvPr/>
          </p:nvSpPr>
          <p:spPr bwMode="auto">
            <a:xfrm>
              <a:off x="-15247938" y="-1843088"/>
              <a:ext cx="228600" cy="60325"/>
            </a:xfrm>
            <a:custGeom>
              <a:avLst/>
              <a:gdLst/>
              <a:ahLst/>
              <a:cxnLst>
                <a:cxn ang="0">
                  <a:pos x="141" y="0"/>
                </a:cxn>
                <a:cxn ang="0">
                  <a:pos x="0" y="35"/>
                </a:cxn>
                <a:cxn ang="0">
                  <a:pos x="0" y="38"/>
                </a:cxn>
                <a:cxn ang="0">
                  <a:pos x="144" y="0"/>
                </a:cxn>
                <a:cxn ang="0">
                  <a:pos x="141" y="0"/>
                </a:cxn>
              </a:cxnLst>
              <a:rect l="0" t="0" r="r" b="b"/>
              <a:pathLst>
                <a:path w="144" h="38">
                  <a:moveTo>
                    <a:pt x="141" y="0"/>
                  </a:moveTo>
                  <a:lnTo>
                    <a:pt x="0" y="35"/>
                  </a:lnTo>
                  <a:lnTo>
                    <a:pt x="0" y="38"/>
                  </a:lnTo>
                  <a:lnTo>
                    <a:pt x="144" y="0"/>
                  </a:lnTo>
                  <a:lnTo>
                    <a:pt x="141"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2" name="Freeform 71"/>
            <p:cNvSpPr>
              <a:spLocks/>
            </p:cNvSpPr>
            <p:nvPr/>
          </p:nvSpPr>
          <p:spPr bwMode="auto">
            <a:xfrm>
              <a:off x="-15930563" y="-1633538"/>
              <a:ext cx="93663" cy="22225"/>
            </a:xfrm>
            <a:custGeom>
              <a:avLst/>
              <a:gdLst/>
              <a:ahLst/>
              <a:cxnLst>
                <a:cxn ang="0">
                  <a:pos x="59" y="0"/>
                </a:cxn>
                <a:cxn ang="0">
                  <a:pos x="0" y="14"/>
                </a:cxn>
                <a:cxn ang="0">
                  <a:pos x="0" y="14"/>
                </a:cxn>
                <a:cxn ang="0">
                  <a:pos x="59" y="0"/>
                </a:cxn>
                <a:cxn ang="0">
                  <a:pos x="59" y="0"/>
                </a:cxn>
              </a:cxnLst>
              <a:rect l="0" t="0" r="r" b="b"/>
              <a:pathLst>
                <a:path w="59" h="14">
                  <a:moveTo>
                    <a:pt x="59" y="0"/>
                  </a:moveTo>
                  <a:lnTo>
                    <a:pt x="0" y="14"/>
                  </a:lnTo>
                  <a:lnTo>
                    <a:pt x="0" y="14"/>
                  </a:lnTo>
                  <a:lnTo>
                    <a:pt x="59" y="0"/>
                  </a:lnTo>
                  <a:lnTo>
                    <a:pt x="59" y="0"/>
                  </a:lnTo>
                  <a:close/>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3" name="Freeform 72"/>
            <p:cNvSpPr>
              <a:spLocks/>
            </p:cNvSpPr>
            <p:nvPr/>
          </p:nvSpPr>
          <p:spPr bwMode="auto">
            <a:xfrm>
              <a:off x="-15930563" y="-1633538"/>
              <a:ext cx="93663" cy="22225"/>
            </a:xfrm>
            <a:custGeom>
              <a:avLst/>
              <a:gdLst/>
              <a:ahLst/>
              <a:cxnLst>
                <a:cxn ang="0">
                  <a:pos x="59" y="0"/>
                </a:cxn>
                <a:cxn ang="0">
                  <a:pos x="0" y="14"/>
                </a:cxn>
                <a:cxn ang="0">
                  <a:pos x="0" y="14"/>
                </a:cxn>
                <a:cxn ang="0">
                  <a:pos x="59" y="0"/>
                </a:cxn>
                <a:cxn ang="0">
                  <a:pos x="59" y="0"/>
                </a:cxn>
              </a:cxnLst>
              <a:rect l="0" t="0" r="r" b="b"/>
              <a:pathLst>
                <a:path w="59" h="14">
                  <a:moveTo>
                    <a:pt x="59" y="0"/>
                  </a:moveTo>
                  <a:lnTo>
                    <a:pt x="0" y="14"/>
                  </a:lnTo>
                  <a:lnTo>
                    <a:pt x="0" y="14"/>
                  </a:lnTo>
                  <a:lnTo>
                    <a:pt x="59" y="0"/>
                  </a:lnTo>
                  <a:lnTo>
                    <a:pt x="59"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4" name="Freeform 73"/>
            <p:cNvSpPr>
              <a:spLocks/>
            </p:cNvSpPr>
            <p:nvPr/>
          </p:nvSpPr>
          <p:spPr bwMode="auto">
            <a:xfrm>
              <a:off x="-15836900" y="-1693863"/>
              <a:ext cx="223838" cy="60325"/>
            </a:xfrm>
            <a:custGeom>
              <a:avLst/>
              <a:gdLst/>
              <a:ahLst/>
              <a:cxnLst>
                <a:cxn ang="0">
                  <a:pos x="141" y="0"/>
                </a:cxn>
                <a:cxn ang="0">
                  <a:pos x="0" y="38"/>
                </a:cxn>
                <a:cxn ang="0">
                  <a:pos x="0" y="38"/>
                </a:cxn>
                <a:cxn ang="0">
                  <a:pos x="141" y="3"/>
                </a:cxn>
                <a:cxn ang="0">
                  <a:pos x="141" y="0"/>
                </a:cxn>
              </a:cxnLst>
              <a:rect l="0" t="0" r="r" b="b"/>
              <a:pathLst>
                <a:path w="141" h="38">
                  <a:moveTo>
                    <a:pt x="141" y="0"/>
                  </a:moveTo>
                  <a:lnTo>
                    <a:pt x="0" y="38"/>
                  </a:lnTo>
                  <a:lnTo>
                    <a:pt x="0" y="38"/>
                  </a:lnTo>
                  <a:lnTo>
                    <a:pt x="141" y="3"/>
                  </a:lnTo>
                  <a:lnTo>
                    <a:pt x="141" y="0"/>
                  </a:lnTo>
                  <a:close/>
                </a:path>
              </a:pathLst>
            </a:custGeom>
            <a:solidFill>
              <a:srgbClr val="9D9F9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5" name="Freeform 74"/>
            <p:cNvSpPr>
              <a:spLocks/>
            </p:cNvSpPr>
            <p:nvPr/>
          </p:nvSpPr>
          <p:spPr bwMode="auto">
            <a:xfrm>
              <a:off x="-15836900" y="-1693863"/>
              <a:ext cx="223838" cy="60325"/>
            </a:xfrm>
            <a:custGeom>
              <a:avLst/>
              <a:gdLst/>
              <a:ahLst/>
              <a:cxnLst>
                <a:cxn ang="0">
                  <a:pos x="141" y="0"/>
                </a:cxn>
                <a:cxn ang="0">
                  <a:pos x="0" y="38"/>
                </a:cxn>
                <a:cxn ang="0">
                  <a:pos x="0" y="38"/>
                </a:cxn>
                <a:cxn ang="0">
                  <a:pos x="141" y="3"/>
                </a:cxn>
                <a:cxn ang="0">
                  <a:pos x="141" y="0"/>
                </a:cxn>
              </a:cxnLst>
              <a:rect l="0" t="0" r="r" b="b"/>
              <a:pathLst>
                <a:path w="141" h="38">
                  <a:moveTo>
                    <a:pt x="141" y="0"/>
                  </a:moveTo>
                  <a:lnTo>
                    <a:pt x="0" y="38"/>
                  </a:lnTo>
                  <a:lnTo>
                    <a:pt x="0" y="38"/>
                  </a:lnTo>
                  <a:lnTo>
                    <a:pt x="141" y="3"/>
                  </a:lnTo>
                  <a:lnTo>
                    <a:pt x="141"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6" name="Freeform 75"/>
            <p:cNvSpPr>
              <a:spLocks noEditPoints="1"/>
            </p:cNvSpPr>
            <p:nvPr/>
          </p:nvSpPr>
          <p:spPr bwMode="auto">
            <a:xfrm>
              <a:off x="-18465800" y="-2101850"/>
              <a:ext cx="2687638" cy="1176338"/>
            </a:xfrm>
            <a:custGeom>
              <a:avLst/>
              <a:gdLst/>
              <a:ahLst/>
              <a:cxnLst>
                <a:cxn ang="0">
                  <a:pos x="667" y="18"/>
                </a:cxn>
                <a:cxn ang="0">
                  <a:pos x="518" y="56"/>
                </a:cxn>
                <a:cxn ang="0">
                  <a:pos x="502" y="59"/>
                </a:cxn>
                <a:cxn ang="0">
                  <a:pos x="498" y="56"/>
                </a:cxn>
                <a:cxn ang="0">
                  <a:pos x="520" y="45"/>
                </a:cxn>
                <a:cxn ang="0">
                  <a:pos x="228" y="120"/>
                </a:cxn>
                <a:cxn ang="0">
                  <a:pos x="225" y="121"/>
                </a:cxn>
                <a:cxn ang="0">
                  <a:pos x="199" y="129"/>
                </a:cxn>
                <a:cxn ang="0">
                  <a:pos x="169" y="143"/>
                </a:cxn>
                <a:cxn ang="0">
                  <a:pos x="167" y="145"/>
                </a:cxn>
                <a:cxn ang="0">
                  <a:pos x="166" y="145"/>
                </a:cxn>
                <a:cxn ang="0">
                  <a:pos x="5" y="304"/>
                </a:cxn>
                <a:cxn ang="0">
                  <a:pos x="1" y="310"/>
                </a:cxn>
                <a:cxn ang="0">
                  <a:pos x="11" y="314"/>
                </a:cxn>
                <a:cxn ang="0">
                  <a:pos x="21" y="314"/>
                </a:cxn>
                <a:cxn ang="0">
                  <a:pos x="41" y="309"/>
                </a:cxn>
                <a:cxn ang="0">
                  <a:pos x="243" y="258"/>
                </a:cxn>
                <a:cxn ang="0">
                  <a:pos x="232" y="259"/>
                </a:cxn>
                <a:cxn ang="0">
                  <a:pos x="226" y="254"/>
                </a:cxn>
                <a:cxn ang="0">
                  <a:pos x="264" y="236"/>
                </a:cxn>
                <a:cxn ang="0">
                  <a:pos x="616" y="146"/>
                </a:cxn>
                <a:cxn ang="0">
                  <a:pos x="617" y="146"/>
                </a:cxn>
                <a:cxn ang="0">
                  <a:pos x="67" y="286"/>
                </a:cxn>
                <a:cxn ang="0">
                  <a:pos x="215" y="133"/>
                </a:cxn>
                <a:cxn ang="0">
                  <a:pos x="215" y="133"/>
                </a:cxn>
                <a:cxn ang="0">
                  <a:pos x="667" y="18"/>
                </a:cxn>
                <a:cxn ang="0">
                  <a:pos x="626" y="123"/>
                </a:cxn>
                <a:cxn ang="0">
                  <a:pos x="626" y="123"/>
                </a:cxn>
                <a:cxn ang="0">
                  <a:pos x="667" y="18"/>
                </a:cxn>
                <a:cxn ang="0">
                  <a:pos x="717" y="3"/>
                </a:cxn>
                <a:cxn ang="0">
                  <a:pos x="717" y="3"/>
                </a:cxn>
                <a:cxn ang="0">
                  <a:pos x="683" y="109"/>
                </a:cxn>
                <a:cxn ang="0">
                  <a:pos x="684" y="108"/>
                </a:cxn>
                <a:cxn ang="0">
                  <a:pos x="716" y="4"/>
                </a:cxn>
                <a:cxn ang="0">
                  <a:pos x="717" y="3"/>
                </a:cxn>
                <a:cxn ang="0">
                  <a:pos x="708" y="0"/>
                </a:cxn>
                <a:cxn ang="0">
                  <a:pos x="682" y="4"/>
                </a:cxn>
                <a:cxn ang="0">
                  <a:pos x="684" y="4"/>
                </a:cxn>
                <a:cxn ang="0">
                  <a:pos x="701" y="1"/>
                </a:cxn>
                <a:cxn ang="0">
                  <a:pos x="709" y="0"/>
                </a:cxn>
                <a:cxn ang="0">
                  <a:pos x="709" y="0"/>
                </a:cxn>
                <a:cxn ang="0">
                  <a:pos x="708" y="0"/>
                </a:cxn>
              </a:cxnLst>
              <a:rect l="0" t="0" r="r" b="b"/>
              <a:pathLst>
                <a:path w="717" h="314">
                  <a:moveTo>
                    <a:pt x="667" y="18"/>
                  </a:moveTo>
                  <a:cubicBezTo>
                    <a:pt x="518" y="56"/>
                    <a:pt x="518" y="56"/>
                    <a:pt x="518" y="56"/>
                  </a:cubicBezTo>
                  <a:cubicBezTo>
                    <a:pt x="512" y="58"/>
                    <a:pt x="506" y="59"/>
                    <a:pt x="502" y="59"/>
                  </a:cubicBezTo>
                  <a:cubicBezTo>
                    <a:pt x="498" y="59"/>
                    <a:pt x="497" y="58"/>
                    <a:pt x="498" y="56"/>
                  </a:cubicBezTo>
                  <a:cubicBezTo>
                    <a:pt x="500" y="53"/>
                    <a:pt x="509" y="49"/>
                    <a:pt x="520" y="45"/>
                  </a:cubicBezTo>
                  <a:cubicBezTo>
                    <a:pt x="228" y="120"/>
                    <a:pt x="228" y="120"/>
                    <a:pt x="228" y="120"/>
                  </a:cubicBezTo>
                  <a:cubicBezTo>
                    <a:pt x="226" y="120"/>
                    <a:pt x="225" y="120"/>
                    <a:pt x="225" y="121"/>
                  </a:cubicBezTo>
                  <a:cubicBezTo>
                    <a:pt x="219" y="122"/>
                    <a:pt x="210" y="125"/>
                    <a:pt x="199" y="129"/>
                  </a:cubicBezTo>
                  <a:cubicBezTo>
                    <a:pt x="185" y="133"/>
                    <a:pt x="175" y="138"/>
                    <a:pt x="169" y="143"/>
                  </a:cubicBezTo>
                  <a:cubicBezTo>
                    <a:pt x="168" y="143"/>
                    <a:pt x="167" y="144"/>
                    <a:pt x="167" y="145"/>
                  </a:cubicBezTo>
                  <a:cubicBezTo>
                    <a:pt x="166" y="145"/>
                    <a:pt x="166" y="145"/>
                    <a:pt x="166" y="145"/>
                  </a:cubicBezTo>
                  <a:cubicBezTo>
                    <a:pt x="5" y="304"/>
                    <a:pt x="5" y="304"/>
                    <a:pt x="5" y="304"/>
                  </a:cubicBezTo>
                  <a:cubicBezTo>
                    <a:pt x="4" y="306"/>
                    <a:pt x="2" y="308"/>
                    <a:pt x="1" y="310"/>
                  </a:cubicBezTo>
                  <a:cubicBezTo>
                    <a:pt x="0" y="313"/>
                    <a:pt x="4" y="314"/>
                    <a:pt x="11" y="314"/>
                  </a:cubicBezTo>
                  <a:cubicBezTo>
                    <a:pt x="14" y="314"/>
                    <a:pt x="17" y="314"/>
                    <a:pt x="21" y="314"/>
                  </a:cubicBezTo>
                  <a:cubicBezTo>
                    <a:pt x="26" y="313"/>
                    <a:pt x="33" y="312"/>
                    <a:pt x="41" y="309"/>
                  </a:cubicBezTo>
                  <a:cubicBezTo>
                    <a:pt x="243" y="258"/>
                    <a:pt x="243" y="258"/>
                    <a:pt x="243" y="258"/>
                  </a:cubicBezTo>
                  <a:cubicBezTo>
                    <a:pt x="238" y="258"/>
                    <a:pt x="235" y="259"/>
                    <a:pt x="232" y="259"/>
                  </a:cubicBezTo>
                  <a:cubicBezTo>
                    <a:pt x="226" y="259"/>
                    <a:pt x="223" y="257"/>
                    <a:pt x="226" y="254"/>
                  </a:cubicBezTo>
                  <a:cubicBezTo>
                    <a:pt x="230" y="248"/>
                    <a:pt x="247" y="241"/>
                    <a:pt x="264" y="236"/>
                  </a:cubicBezTo>
                  <a:cubicBezTo>
                    <a:pt x="616" y="146"/>
                    <a:pt x="616" y="146"/>
                    <a:pt x="616" y="146"/>
                  </a:cubicBezTo>
                  <a:cubicBezTo>
                    <a:pt x="617" y="146"/>
                    <a:pt x="617" y="146"/>
                    <a:pt x="617" y="146"/>
                  </a:cubicBezTo>
                  <a:cubicBezTo>
                    <a:pt x="67" y="286"/>
                    <a:pt x="67" y="286"/>
                    <a:pt x="67" y="286"/>
                  </a:cubicBezTo>
                  <a:cubicBezTo>
                    <a:pt x="215" y="133"/>
                    <a:pt x="215" y="133"/>
                    <a:pt x="215" y="133"/>
                  </a:cubicBezTo>
                  <a:cubicBezTo>
                    <a:pt x="215" y="133"/>
                    <a:pt x="215" y="133"/>
                    <a:pt x="215" y="133"/>
                  </a:cubicBezTo>
                  <a:cubicBezTo>
                    <a:pt x="667" y="18"/>
                    <a:pt x="667" y="18"/>
                    <a:pt x="667" y="18"/>
                  </a:cubicBezTo>
                  <a:cubicBezTo>
                    <a:pt x="626" y="123"/>
                    <a:pt x="626" y="123"/>
                    <a:pt x="626" y="123"/>
                  </a:cubicBezTo>
                  <a:cubicBezTo>
                    <a:pt x="626" y="123"/>
                    <a:pt x="626" y="123"/>
                    <a:pt x="626" y="123"/>
                  </a:cubicBezTo>
                  <a:cubicBezTo>
                    <a:pt x="667" y="18"/>
                    <a:pt x="667" y="18"/>
                    <a:pt x="667" y="18"/>
                  </a:cubicBezTo>
                  <a:moveTo>
                    <a:pt x="717" y="3"/>
                  </a:moveTo>
                  <a:cubicBezTo>
                    <a:pt x="717" y="3"/>
                    <a:pt x="717" y="3"/>
                    <a:pt x="717" y="3"/>
                  </a:cubicBezTo>
                  <a:cubicBezTo>
                    <a:pt x="683" y="109"/>
                    <a:pt x="683" y="109"/>
                    <a:pt x="683" y="109"/>
                  </a:cubicBezTo>
                  <a:cubicBezTo>
                    <a:pt x="684" y="108"/>
                    <a:pt x="684" y="108"/>
                    <a:pt x="684" y="108"/>
                  </a:cubicBezTo>
                  <a:cubicBezTo>
                    <a:pt x="716" y="4"/>
                    <a:pt x="716" y="4"/>
                    <a:pt x="716" y="4"/>
                  </a:cubicBezTo>
                  <a:cubicBezTo>
                    <a:pt x="716" y="4"/>
                    <a:pt x="717" y="3"/>
                    <a:pt x="717" y="3"/>
                  </a:cubicBezTo>
                  <a:moveTo>
                    <a:pt x="708" y="0"/>
                  </a:moveTo>
                  <a:cubicBezTo>
                    <a:pt x="702" y="0"/>
                    <a:pt x="692" y="1"/>
                    <a:pt x="682" y="4"/>
                  </a:cubicBezTo>
                  <a:cubicBezTo>
                    <a:pt x="682" y="4"/>
                    <a:pt x="683" y="4"/>
                    <a:pt x="684" y="4"/>
                  </a:cubicBezTo>
                  <a:cubicBezTo>
                    <a:pt x="690" y="2"/>
                    <a:pt x="696" y="1"/>
                    <a:pt x="701" y="1"/>
                  </a:cubicBezTo>
                  <a:cubicBezTo>
                    <a:pt x="704" y="0"/>
                    <a:pt x="707" y="0"/>
                    <a:pt x="709" y="0"/>
                  </a:cubicBezTo>
                  <a:cubicBezTo>
                    <a:pt x="709" y="0"/>
                    <a:pt x="709" y="0"/>
                    <a:pt x="709" y="0"/>
                  </a:cubicBezTo>
                  <a:cubicBezTo>
                    <a:pt x="709" y="0"/>
                    <a:pt x="708" y="0"/>
                    <a:pt x="708"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7" name="Freeform 76"/>
            <p:cNvSpPr>
              <a:spLocks noEditPoints="1"/>
            </p:cNvSpPr>
            <p:nvPr/>
          </p:nvSpPr>
          <p:spPr bwMode="auto">
            <a:xfrm>
              <a:off x="-16602075" y="-2101850"/>
              <a:ext cx="823913" cy="547688"/>
            </a:xfrm>
            <a:custGeom>
              <a:avLst/>
              <a:gdLst/>
              <a:ahLst/>
              <a:cxnLst>
                <a:cxn ang="0">
                  <a:pos x="179" y="131"/>
                </a:cxn>
                <a:cxn ang="0">
                  <a:pos x="120" y="146"/>
                </a:cxn>
                <a:cxn ang="0">
                  <a:pos x="119" y="146"/>
                </a:cxn>
                <a:cxn ang="0">
                  <a:pos x="179" y="131"/>
                </a:cxn>
                <a:cxn ang="0">
                  <a:pos x="179" y="131"/>
                </a:cxn>
                <a:cxn ang="0">
                  <a:pos x="212" y="0"/>
                </a:cxn>
                <a:cxn ang="0">
                  <a:pos x="204" y="1"/>
                </a:cxn>
                <a:cxn ang="0">
                  <a:pos x="187" y="4"/>
                </a:cxn>
                <a:cxn ang="0">
                  <a:pos x="185" y="4"/>
                </a:cxn>
                <a:cxn ang="0">
                  <a:pos x="179" y="5"/>
                </a:cxn>
                <a:cxn ang="0">
                  <a:pos x="23" y="45"/>
                </a:cxn>
                <a:cxn ang="0">
                  <a:pos x="1" y="56"/>
                </a:cxn>
                <a:cxn ang="0">
                  <a:pos x="5" y="59"/>
                </a:cxn>
                <a:cxn ang="0">
                  <a:pos x="21" y="56"/>
                </a:cxn>
                <a:cxn ang="0">
                  <a:pos x="170" y="18"/>
                </a:cxn>
                <a:cxn ang="0">
                  <a:pos x="129" y="123"/>
                </a:cxn>
                <a:cxn ang="0">
                  <a:pos x="136" y="126"/>
                </a:cxn>
                <a:cxn ang="0">
                  <a:pos x="155" y="123"/>
                </a:cxn>
                <a:cxn ang="0">
                  <a:pos x="186" y="109"/>
                </a:cxn>
                <a:cxn ang="0">
                  <a:pos x="220" y="3"/>
                </a:cxn>
                <a:cxn ang="0">
                  <a:pos x="220" y="3"/>
                </a:cxn>
                <a:cxn ang="0">
                  <a:pos x="219" y="2"/>
                </a:cxn>
                <a:cxn ang="0">
                  <a:pos x="212" y="0"/>
                </a:cxn>
                <a:cxn ang="0">
                  <a:pos x="212" y="0"/>
                </a:cxn>
              </a:cxnLst>
              <a:rect l="0" t="0" r="r" b="b"/>
              <a:pathLst>
                <a:path w="220" h="146">
                  <a:moveTo>
                    <a:pt x="179" y="131"/>
                  </a:moveTo>
                  <a:cubicBezTo>
                    <a:pt x="120" y="146"/>
                    <a:pt x="120" y="146"/>
                    <a:pt x="120" y="146"/>
                  </a:cubicBezTo>
                  <a:cubicBezTo>
                    <a:pt x="119" y="146"/>
                    <a:pt x="119" y="146"/>
                    <a:pt x="119" y="146"/>
                  </a:cubicBezTo>
                  <a:cubicBezTo>
                    <a:pt x="179" y="131"/>
                    <a:pt x="179" y="131"/>
                    <a:pt x="179" y="131"/>
                  </a:cubicBezTo>
                  <a:cubicBezTo>
                    <a:pt x="179" y="131"/>
                    <a:pt x="179" y="131"/>
                    <a:pt x="179" y="131"/>
                  </a:cubicBezTo>
                  <a:moveTo>
                    <a:pt x="212" y="0"/>
                  </a:moveTo>
                  <a:cubicBezTo>
                    <a:pt x="210" y="0"/>
                    <a:pt x="207" y="0"/>
                    <a:pt x="204" y="1"/>
                  </a:cubicBezTo>
                  <a:cubicBezTo>
                    <a:pt x="199" y="1"/>
                    <a:pt x="193" y="2"/>
                    <a:pt x="187" y="4"/>
                  </a:cubicBezTo>
                  <a:cubicBezTo>
                    <a:pt x="186" y="4"/>
                    <a:pt x="185" y="4"/>
                    <a:pt x="185" y="4"/>
                  </a:cubicBezTo>
                  <a:cubicBezTo>
                    <a:pt x="183" y="4"/>
                    <a:pt x="181" y="5"/>
                    <a:pt x="179" y="5"/>
                  </a:cubicBezTo>
                  <a:cubicBezTo>
                    <a:pt x="23" y="45"/>
                    <a:pt x="23" y="45"/>
                    <a:pt x="23" y="45"/>
                  </a:cubicBezTo>
                  <a:cubicBezTo>
                    <a:pt x="12" y="49"/>
                    <a:pt x="3" y="53"/>
                    <a:pt x="1" y="56"/>
                  </a:cubicBezTo>
                  <a:cubicBezTo>
                    <a:pt x="0" y="58"/>
                    <a:pt x="1" y="59"/>
                    <a:pt x="5" y="59"/>
                  </a:cubicBezTo>
                  <a:cubicBezTo>
                    <a:pt x="9" y="59"/>
                    <a:pt x="15" y="58"/>
                    <a:pt x="21" y="56"/>
                  </a:cubicBezTo>
                  <a:cubicBezTo>
                    <a:pt x="170" y="18"/>
                    <a:pt x="170" y="18"/>
                    <a:pt x="170" y="18"/>
                  </a:cubicBezTo>
                  <a:cubicBezTo>
                    <a:pt x="129" y="123"/>
                    <a:pt x="129" y="123"/>
                    <a:pt x="129" y="123"/>
                  </a:cubicBezTo>
                  <a:cubicBezTo>
                    <a:pt x="128" y="125"/>
                    <a:pt x="131" y="126"/>
                    <a:pt x="136" y="126"/>
                  </a:cubicBezTo>
                  <a:cubicBezTo>
                    <a:pt x="141" y="126"/>
                    <a:pt x="147" y="125"/>
                    <a:pt x="155" y="123"/>
                  </a:cubicBezTo>
                  <a:cubicBezTo>
                    <a:pt x="170" y="119"/>
                    <a:pt x="184" y="113"/>
                    <a:pt x="186" y="109"/>
                  </a:cubicBezTo>
                  <a:cubicBezTo>
                    <a:pt x="220" y="3"/>
                    <a:pt x="220" y="3"/>
                    <a:pt x="220" y="3"/>
                  </a:cubicBezTo>
                  <a:cubicBezTo>
                    <a:pt x="220" y="3"/>
                    <a:pt x="220" y="3"/>
                    <a:pt x="220" y="3"/>
                  </a:cubicBezTo>
                  <a:cubicBezTo>
                    <a:pt x="220" y="3"/>
                    <a:pt x="219" y="2"/>
                    <a:pt x="219" y="2"/>
                  </a:cubicBezTo>
                  <a:cubicBezTo>
                    <a:pt x="218" y="1"/>
                    <a:pt x="215" y="0"/>
                    <a:pt x="212" y="0"/>
                  </a:cubicBezTo>
                  <a:cubicBezTo>
                    <a:pt x="212" y="0"/>
                    <a:pt x="212" y="0"/>
                    <a:pt x="212" y="0"/>
                  </a:cubicBezTo>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8" name="Freeform 77"/>
            <p:cNvSpPr>
              <a:spLocks noEditPoints="1"/>
            </p:cNvSpPr>
            <p:nvPr/>
          </p:nvSpPr>
          <p:spPr bwMode="auto">
            <a:xfrm>
              <a:off x="-17554575" y="-2754313"/>
              <a:ext cx="6337300" cy="1619250"/>
            </a:xfrm>
            <a:custGeom>
              <a:avLst/>
              <a:gdLst/>
              <a:ahLst/>
              <a:cxnLst>
                <a:cxn ang="0">
                  <a:pos x="367" y="338"/>
                </a:cxn>
                <a:cxn ang="0">
                  <a:pos x="0" y="432"/>
                </a:cxn>
                <a:cxn ang="0">
                  <a:pos x="6" y="430"/>
                </a:cxn>
                <a:cxn ang="0">
                  <a:pos x="367" y="338"/>
                </a:cxn>
                <a:cxn ang="0">
                  <a:pos x="367" y="338"/>
                </a:cxn>
                <a:cxn ang="0">
                  <a:pos x="453" y="316"/>
                </a:cxn>
                <a:cxn ang="0">
                  <a:pos x="428" y="322"/>
                </a:cxn>
                <a:cxn ang="0">
                  <a:pos x="428" y="322"/>
                </a:cxn>
                <a:cxn ang="0">
                  <a:pos x="453" y="316"/>
                </a:cxn>
                <a:cxn ang="0">
                  <a:pos x="453" y="316"/>
                </a:cxn>
                <a:cxn ang="0">
                  <a:pos x="534" y="295"/>
                </a:cxn>
                <a:cxn ang="0">
                  <a:pos x="514" y="300"/>
                </a:cxn>
                <a:cxn ang="0">
                  <a:pos x="514" y="300"/>
                </a:cxn>
                <a:cxn ang="0">
                  <a:pos x="534" y="295"/>
                </a:cxn>
                <a:cxn ang="0">
                  <a:pos x="534" y="295"/>
                </a:cxn>
                <a:cxn ang="0">
                  <a:pos x="614" y="275"/>
                </a:cxn>
                <a:cxn ang="0">
                  <a:pos x="596" y="279"/>
                </a:cxn>
                <a:cxn ang="0">
                  <a:pos x="596" y="279"/>
                </a:cxn>
                <a:cxn ang="0">
                  <a:pos x="614" y="275"/>
                </a:cxn>
                <a:cxn ang="0">
                  <a:pos x="614" y="275"/>
                </a:cxn>
                <a:cxn ang="0">
                  <a:pos x="1690" y="0"/>
                </a:cxn>
                <a:cxn ang="0">
                  <a:pos x="676" y="259"/>
                </a:cxn>
                <a:cxn ang="0">
                  <a:pos x="676" y="259"/>
                </a:cxn>
                <a:cxn ang="0">
                  <a:pos x="1686" y="1"/>
                </a:cxn>
                <a:cxn ang="0">
                  <a:pos x="1690" y="0"/>
                </a:cxn>
              </a:cxnLst>
              <a:rect l="0" t="0" r="r" b="b"/>
              <a:pathLst>
                <a:path w="1690" h="432">
                  <a:moveTo>
                    <a:pt x="367" y="338"/>
                  </a:moveTo>
                  <a:cubicBezTo>
                    <a:pt x="0" y="432"/>
                    <a:pt x="0" y="432"/>
                    <a:pt x="0" y="432"/>
                  </a:cubicBezTo>
                  <a:cubicBezTo>
                    <a:pt x="2" y="431"/>
                    <a:pt x="4" y="431"/>
                    <a:pt x="6" y="430"/>
                  </a:cubicBezTo>
                  <a:cubicBezTo>
                    <a:pt x="367" y="338"/>
                    <a:pt x="367" y="338"/>
                    <a:pt x="367" y="338"/>
                  </a:cubicBezTo>
                  <a:cubicBezTo>
                    <a:pt x="367" y="338"/>
                    <a:pt x="367" y="338"/>
                    <a:pt x="367" y="338"/>
                  </a:cubicBezTo>
                  <a:moveTo>
                    <a:pt x="453" y="316"/>
                  </a:moveTo>
                  <a:cubicBezTo>
                    <a:pt x="428" y="322"/>
                    <a:pt x="428" y="322"/>
                    <a:pt x="428" y="322"/>
                  </a:cubicBezTo>
                  <a:cubicBezTo>
                    <a:pt x="428" y="322"/>
                    <a:pt x="428" y="322"/>
                    <a:pt x="428" y="322"/>
                  </a:cubicBezTo>
                  <a:cubicBezTo>
                    <a:pt x="453" y="316"/>
                    <a:pt x="453" y="316"/>
                    <a:pt x="453" y="316"/>
                  </a:cubicBezTo>
                  <a:cubicBezTo>
                    <a:pt x="453" y="316"/>
                    <a:pt x="453" y="316"/>
                    <a:pt x="453" y="316"/>
                  </a:cubicBezTo>
                  <a:moveTo>
                    <a:pt x="534" y="295"/>
                  </a:moveTo>
                  <a:cubicBezTo>
                    <a:pt x="514" y="300"/>
                    <a:pt x="514" y="300"/>
                    <a:pt x="514" y="300"/>
                  </a:cubicBezTo>
                  <a:cubicBezTo>
                    <a:pt x="514" y="300"/>
                    <a:pt x="514" y="300"/>
                    <a:pt x="514" y="300"/>
                  </a:cubicBezTo>
                  <a:cubicBezTo>
                    <a:pt x="534" y="295"/>
                    <a:pt x="534" y="295"/>
                    <a:pt x="534" y="295"/>
                  </a:cubicBezTo>
                  <a:cubicBezTo>
                    <a:pt x="534" y="295"/>
                    <a:pt x="534" y="295"/>
                    <a:pt x="534" y="295"/>
                  </a:cubicBezTo>
                  <a:moveTo>
                    <a:pt x="614" y="275"/>
                  </a:moveTo>
                  <a:cubicBezTo>
                    <a:pt x="596" y="279"/>
                    <a:pt x="596" y="279"/>
                    <a:pt x="596" y="279"/>
                  </a:cubicBezTo>
                  <a:cubicBezTo>
                    <a:pt x="596" y="279"/>
                    <a:pt x="596" y="279"/>
                    <a:pt x="596" y="279"/>
                  </a:cubicBezTo>
                  <a:cubicBezTo>
                    <a:pt x="614" y="275"/>
                    <a:pt x="614" y="275"/>
                    <a:pt x="614" y="275"/>
                  </a:cubicBezTo>
                  <a:cubicBezTo>
                    <a:pt x="614" y="275"/>
                    <a:pt x="614" y="275"/>
                    <a:pt x="614" y="275"/>
                  </a:cubicBezTo>
                  <a:moveTo>
                    <a:pt x="1690" y="0"/>
                  </a:moveTo>
                  <a:cubicBezTo>
                    <a:pt x="676" y="259"/>
                    <a:pt x="676" y="259"/>
                    <a:pt x="676" y="259"/>
                  </a:cubicBezTo>
                  <a:cubicBezTo>
                    <a:pt x="676" y="259"/>
                    <a:pt x="676" y="259"/>
                    <a:pt x="676" y="259"/>
                  </a:cubicBezTo>
                  <a:cubicBezTo>
                    <a:pt x="1686" y="1"/>
                    <a:pt x="1686" y="1"/>
                    <a:pt x="1686" y="1"/>
                  </a:cubicBezTo>
                  <a:cubicBezTo>
                    <a:pt x="1687" y="0"/>
                    <a:pt x="1689" y="0"/>
                    <a:pt x="1690"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9" name="Freeform 78"/>
            <p:cNvSpPr>
              <a:spLocks/>
            </p:cNvSpPr>
            <p:nvPr/>
          </p:nvSpPr>
          <p:spPr bwMode="auto">
            <a:xfrm>
              <a:off x="-15552738" y="-1708150"/>
              <a:ext cx="233363" cy="60325"/>
            </a:xfrm>
            <a:custGeom>
              <a:avLst/>
              <a:gdLst/>
              <a:ahLst/>
              <a:cxnLst>
                <a:cxn ang="0">
                  <a:pos x="147" y="0"/>
                </a:cxn>
                <a:cxn ang="0">
                  <a:pos x="0" y="38"/>
                </a:cxn>
                <a:cxn ang="0">
                  <a:pos x="0" y="38"/>
                </a:cxn>
                <a:cxn ang="0">
                  <a:pos x="147" y="0"/>
                </a:cxn>
                <a:cxn ang="0">
                  <a:pos x="147" y="0"/>
                </a:cxn>
              </a:cxnLst>
              <a:rect l="0" t="0" r="r" b="b"/>
              <a:pathLst>
                <a:path w="147" h="38">
                  <a:moveTo>
                    <a:pt x="147" y="0"/>
                  </a:moveTo>
                  <a:lnTo>
                    <a:pt x="0" y="38"/>
                  </a:lnTo>
                  <a:lnTo>
                    <a:pt x="0" y="38"/>
                  </a:lnTo>
                  <a:lnTo>
                    <a:pt x="147" y="0"/>
                  </a:lnTo>
                  <a:lnTo>
                    <a:pt x="147" y="0"/>
                  </a:lnTo>
                  <a:close/>
                </a:path>
              </a:pathLst>
            </a:custGeom>
            <a:solidFill>
              <a:srgbClr val="CF834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0" name="Freeform 79"/>
            <p:cNvSpPr>
              <a:spLocks/>
            </p:cNvSpPr>
            <p:nvPr/>
          </p:nvSpPr>
          <p:spPr bwMode="auto">
            <a:xfrm>
              <a:off x="-15552738" y="-1708150"/>
              <a:ext cx="233363" cy="60325"/>
            </a:xfrm>
            <a:custGeom>
              <a:avLst/>
              <a:gdLst/>
              <a:ahLst/>
              <a:cxnLst>
                <a:cxn ang="0">
                  <a:pos x="147" y="0"/>
                </a:cxn>
                <a:cxn ang="0">
                  <a:pos x="0" y="38"/>
                </a:cxn>
                <a:cxn ang="0">
                  <a:pos x="0" y="38"/>
                </a:cxn>
                <a:cxn ang="0">
                  <a:pos x="147" y="0"/>
                </a:cxn>
                <a:cxn ang="0">
                  <a:pos x="147" y="0"/>
                </a:cxn>
              </a:cxnLst>
              <a:rect l="0" t="0" r="r" b="b"/>
              <a:pathLst>
                <a:path w="147" h="38">
                  <a:moveTo>
                    <a:pt x="147" y="0"/>
                  </a:moveTo>
                  <a:lnTo>
                    <a:pt x="0" y="38"/>
                  </a:lnTo>
                  <a:lnTo>
                    <a:pt x="0" y="38"/>
                  </a:lnTo>
                  <a:lnTo>
                    <a:pt x="147" y="0"/>
                  </a:lnTo>
                  <a:lnTo>
                    <a:pt x="147"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1" name="Freeform 80"/>
            <p:cNvSpPr>
              <a:spLocks/>
            </p:cNvSpPr>
            <p:nvPr/>
          </p:nvSpPr>
          <p:spPr bwMode="auto">
            <a:xfrm>
              <a:off x="-15252700" y="-1782763"/>
              <a:ext cx="233363" cy="58738"/>
            </a:xfrm>
            <a:custGeom>
              <a:avLst/>
              <a:gdLst/>
              <a:ahLst/>
              <a:cxnLst>
                <a:cxn ang="0">
                  <a:pos x="147" y="0"/>
                </a:cxn>
                <a:cxn ang="0">
                  <a:pos x="0" y="37"/>
                </a:cxn>
                <a:cxn ang="0">
                  <a:pos x="0" y="37"/>
                </a:cxn>
                <a:cxn ang="0">
                  <a:pos x="147" y="0"/>
                </a:cxn>
                <a:cxn ang="0">
                  <a:pos x="147" y="0"/>
                </a:cxn>
              </a:cxnLst>
              <a:rect l="0" t="0" r="r" b="b"/>
              <a:pathLst>
                <a:path w="147" h="37">
                  <a:moveTo>
                    <a:pt x="147" y="0"/>
                  </a:moveTo>
                  <a:lnTo>
                    <a:pt x="0" y="37"/>
                  </a:lnTo>
                  <a:lnTo>
                    <a:pt x="0" y="37"/>
                  </a:lnTo>
                  <a:lnTo>
                    <a:pt x="147" y="0"/>
                  </a:lnTo>
                  <a:lnTo>
                    <a:pt x="147" y="0"/>
                  </a:lnTo>
                  <a:close/>
                </a:path>
              </a:pathLst>
            </a:custGeom>
            <a:solidFill>
              <a:srgbClr val="CB5E1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2" name="Freeform 81"/>
            <p:cNvSpPr>
              <a:spLocks/>
            </p:cNvSpPr>
            <p:nvPr/>
          </p:nvSpPr>
          <p:spPr bwMode="auto">
            <a:xfrm>
              <a:off x="-15252700" y="-1782763"/>
              <a:ext cx="233363" cy="58738"/>
            </a:xfrm>
            <a:custGeom>
              <a:avLst/>
              <a:gdLst/>
              <a:ahLst/>
              <a:cxnLst>
                <a:cxn ang="0">
                  <a:pos x="147" y="0"/>
                </a:cxn>
                <a:cxn ang="0">
                  <a:pos x="0" y="37"/>
                </a:cxn>
                <a:cxn ang="0">
                  <a:pos x="0" y="37"/>
                </a:cxn>
                <a:cxn ang="0">
                  <a:pos x="147" y="0"/>
                </a:cxn>
                <a:cxn ang="0">
                  <a:pos x="147" y="0"/>
                </a:cxn>
              </a:cxnLst>
              <a:rect l="0" t="0" r="r" b="b"/>
              <a:pathLst>
                <a:path w="147" h="37">
                  <a:moveTo>
                    <a:pt x="147" y="0"/>
                  </a:moveTo>
                  <a:lnTo>
                    <a:pt x="0" y="37"/>
                  </a:lnTo>
                  <a:lnTo>
                    <a:pt x="0" y="37"/>
                  </a:lnTo>
                  <a:lnTo>
                    <a:pt x="147" y="0"/>
                  </a:lnTo>
                  <a:lnTo>
                    <a:pt x="147"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3" name="Freeform 82"/>
            <p:cNvSpPr>
              <a:spLocks/>
            </p:cNvSpPr>
            <p:nvPr/>
          </p:nvSpPr>
          <p:spPr bwMode="auto">
            <a:xfrm>
              <a:off x="-15855950" y="-1630363"/>
              <a:ext cx="228600" cy="60325"/>
            </a:xfrm>
            <a:custGeom>
              <a:avLst/>
              <a:gdLst/>
              <a:ahLst/>
              <a:cxnLst>
                <a:cxn ang="0">
                  <a:pos x="144" y="0"/>
                </a:cxn>
                <a:cxn ang="0">
                  <a:pos x="0" y="38"/>
                </a:cxn>
                <a:cxn ang="0">
                  <a:pos x="0" y="38"/>
                </a:cxn>
                <a:cxn ang="0">
                  <a:pos x="144" y="0"/>
                </a:cxn>
                <a:cxn ang="0">
                  <a:pos x="144" y="0"/>
                </a:cxn>
              </a:cxnLst>
              <a:rect l="0" t="0" r="r" b="b"/>
              <a:pathLst>
                <a:path w="144" h="38">
                  <a:moveTo>
                    <a:pt x="144" y="0"/>
                  </a:moveTo>
                  <a:lnTo>
                    <a:pt x="0" y="38"/>
                  </a:lnTo>
                  <a:lnTo>
                    <a:pt x="0" y="38"/>
                  </a:lnTo>
                  <a:lnTo>
                    <a:pt x="144" y="0"/>
                  </a:lnTo>
                  <a:lnTo>
                    <a:pt x="144" y="0"/>
                  </a:lnTo>
                  <a:close/>
                </a:path>
              </a:pathLst>
            </a:custGeom>
            <a:solidFill>
              <a:srgbClr val="9D9F9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4" name="Freeform 83"/>
            <p:cNvSpPr>
              <a:spLocks/>
            </p:cNvSpPr>
            <p:nvPr/>
          </p:nvSpPr>
          <p:spPr bwMode="auto">
            <a:xfrm>
              <a:off x="-15855950" y="-1630363"/>
              <a:ext cx="228600" cy="60325"/>
            </a:xfrm>
            <a:custGeom>
              <a:avLst/>
              <a:gdLst/>
              <a:ahLst/>
              <a:cxnLst>
                <a:cxn ang="0">
                  <a:pos x="144" y="0"/>
                </a:cxn>
                <a:cxn ang="0">
                  <a:pos x="0" y="38"/>
                </a:cxn>
                <a:cxn ang="0">
                  <a:pos x="0" y="38"/>
                </a:cxn>
                <a:cxn ang="0">
                  <a:pos x="144" y="0"/>
                </a:cxn>
                <a:cxn ang="0">
                  <a:pos x="144" y="0"/>
                </a:cxn>
              </a:cxnLst>
              <a:rect l="0" t="0" r="r" b="b"/>
              <a:pathLst>
                <a:path w="144" h="38">
                  <a:moveTo>
                    <a:pt x="144" y="0"/>
                  </a:moveTo>
                  <a:lnTo>
                    <a:pt x="0" y="38"/>
                  </a:lnTo>
                  <a:lnTo>
                    <a:pt x="0" y="38"/>
                  </a:lnTo>
                  <a:lnTo>
                    <a:pt x="144" y="0"/>
                  </a:lnTo>
                  <a:lnTo>
                    <a:pt x="144"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5" name="Freeform 84"/>
            <p:cNvSpPr>
              <a:spLocks/>
            </p:cNvSpPr>
            <p:nvPr/>
          </p:nvSpPr>
          <p:spPr bwMode="auto">
            <a:xfrm>
              <a:off x="-16178213" y="-1547813"/>
              <a:ext cx="228600" cy="60325"/>
            </a:xfrm>
            <a:custGeom>
              <a:avLst/>
              <a:gdLst/>
              <a:ahLst/>
              <a:cxnLst>
                <a:cxn ang="0">
                  <a:pos x="144" y="0"/>
                </a:cxn>
                <a:cxn ang="0">
                  <a:pos x="0" y="38"/>
                </a:cxn>
                <a:cxn ang="0">
                  <a:pos x="0" y="38"/>
                </a:cxn>
                <a:cxn ang="0">
                  <a:pos x="144" y="0"/>
                </a:cxn>
                <a:cxn ang="0">
                  <a:pos x="144" y="0"/>
                </a:cxn>
              </a:cxnLst>
              <a:rect l="0" t="0" r="r" b="b"/>
              <a:pathLst>
                <a:path w="144" h="38">
                  <a:moveTo>
                    <a:pt x="144" y="0"/>
                  </a:moveTo>
                  <a:lnTo>
                    <a:pt x="0" y="38"/>
                  </a:lnTo>
                  <a:lnTo>
                    <a:pt x="0" y="38"/>
                  </a:lnTo>
                  <a:lnTo>
                    <a:pt x="144" y="0"/>
                  </a:lnTo>
                  <a:lnTo>
                    <a:pt x="144" y="0"/>
                  </a:lnTo>
                  <a:close/>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6" name="Freeform 85"/>
            <p:cNvSpPr>
              <a:spLocks/>
            </p:cNvSpPr>
            <p:nvPr/>
          </p:nvSpPr>
          <p:spPr bwMode="auto">
            <a:xfrm>
              <a:off x="-16178213" y="-1547813"/>
              <a:ext cx="228600" cy="60325"/>
            </a:xfrm>
            <a:custGeom>
              <a:avLst/>
              <a:gdLst/>
              <a:ahLst/>
              <a:cxnLst>
                <a:cxn ang="0">
                  <a:pos x="144" y="0"/>
                </a:cxn>
                <a:cxn ang="0">
                  <a:pos x="0" y="38"/>
                </a:cxn>
                <a:cxn ang="0">
                  <a:pos x="0" y="38"/>
                </a:cxn>
                <a:cxn ang="0">
                  <a:pos x="144" y="0"/>
                </a:cxn>
                <a:cxn ang="0">
                  <a:pos x="144" y="0"/>
                </a:cxn>
              </a:cxnLst>
              <a:rect l="0" t="0" r="r" b="b"/>
              <a:pathLst>
                <a:path w="144" h="38">
                  <a:moveTo>
                    <a:pt x="144" y="0"/>
                  </a:moveTo>
                  <a:lnTo>
                    <a:pt x="0" y="38"/>
                  </a:lnTo>
                  <a:lnTo>
                    <a:pt x="0" y="38"/>
                  </a:lnTo>
                  <a:lnTo>
                    <a:pt x="144" y="0"/>
                  </a:lnTo>
                  <a:lnTo>
                    <a:pt x="144"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7" name="Freeform 86"/>
            <p:cNvSpPr>
              <a:spLocks noEditPoints="1"/>
            </p:cNvSpPr>
            <p:nvPr/>
          </p:nvSpPr>
          <p:spPr bwMode="auto">
            <a:xfrm>
              <a:off x="-15627350" y="-2803525"/>
              <a:ext cx="4484688" cy="1173163"/>
            </a:xfrm>
            <a:custGeom>
              <a:avLst/>
              <a:gdLst/>
              <a:ahLst/>
              <a:cxnLst>
                <a:cxn ang="0">
                  <a:pos x="23" y="292"/>
                </a:cxn>
                <a:cxn ang="0">
                  <a:pos x="4" y="297"/>
                </a:cxn>
                <a:cxn ang="0">
                  <a:pos x="0" y="313"/>
                </a:cxn>
                <a:cxn ang="0">
                  <a:pos x="20" y="308"/>
                </a:cxn>
                <a:cxn ang="0">
                  <a:pos x="23" y="292"/>
                </a:cxn>
                <a:cxn ang="0">
                  <a:pos x="101" y="272"/>
                </a:cxn>
                <a:cxn ang="0">
                  <a:pos x="83" y="276"/>
                </a:cxn>
                <a:cxn ang="0">
                  <a:pos x="82" y="292"/>
                </a:cxn>
                <a:cxn ang="0">
                  <a:pos x="100" y="288"/>
                </a:cxn>
                <a:cxn ang="0">
                  <a:pos x="101" y="272"/>
                </a:cxn>
                <a:cxn ang="0">
                  <a:pos x="1180" y="0"/>
                </a:cxn>
                <a:cxn ang="0">
                  <a:pos x="1148" y="4"/>
                </a:cxn>
                <a:cxn ang="0">
                  <a:pos x="162" y="256"/>
                </a:cxn>
                <a:cxn ang="0">
                  <a:pos x="162" y="272"/>
                </a:cxn>
                <a:cxn ang="0">
                  <a:pos x="1176" y="13"/>
                </a:cxn>
                <a:cxn ang="0">
                  <a:pos x="1190" y="1"/>
                </a:cxn>
                <a:cxn ang="0">
                  <a:pos x="1180" y="0"/>
                </a:cxn>
              </a:cxnLst>
              <a:rect l="0" t="0" r="r" b="b"/>
              <a:pathLst>
                <a:path w="1196" h="313">
                  <a:moveTo>
                    <a:pt x="23" y="292"/>
                  </a:moveTo>
                  <a:cubicBezTo>
                    <a:pt x="4" y="297"/>
                    <a:pt x="4" y="297"/>
                    <a:pt x="4" y="297"/>
                  </a:cubicBezTo>
                  <a:cubicBezTo>
                    <a:pt x="0" y="313"/>
                    <a:pt x="0" y="313"/>
                    <a:pt x="0" y="313"/>
                  </a:cubicBezTo>
                  <a:cubicBezTo>
                    <a:pt x="20" y="308"/>
                    <a:pt x="20" y="308"/>
                    <a:pt x="20" y="308"/>
                  </a:cubicBezTo>
                  <a:cubicBezTo>
                    <a:pt x="23" y="292"/>
                    <a:pt x="23" y="292"/>
                    <a:pt x="23" y="292"/>
                  </a:cubicBezTo>
                  <a:moveTo>
                    <a:pt x="101" y="272"/>
                  </a:moveTo>
                  <a:cubicBezTo>
                    <a:pt x="83" y="276"/>
                    <a:pt x="83" y="276"/>
                    <a:pt x="83" y="276"/>
                  </a:cubicBezTo>
                  <a:cubicBezTo>
                    <a:pt x="82" y="292"/>
                    <a:pt x="82" y="292"/>
                    <a:pt x="82" y="292"/>
                  </a:cubicBezTo>
                  <a:cubicBezTo>
                    <a:pt x="100" y="288"/>
                    <a:pt x="100" y="288"/>
                    <a:pt x="100" y="288"/>
                  </a:cubicBezTo>
                  <a:cubicBezTo>
                    <a:pt x="101" y="272"/>
                    <a:pt x="101" y="272"/>
                    <a:pt x="101" y="272"/>
                  </a:cubicBezTo>
                  <a:moveTo>
                    <a:pt x="1180" y="0"/>
                  </a:moveTo>
                  <a:cubicBezTo>
                    <a:pt x="1171" y="0"/>
                    <a:pt x="1159" y="1"/>
                    <a:pt x="1148" y="4"/>
                  </a:cubicBezTo>
                  <a:cubicBezTo>
                    <a:pt x="162" y="256"/>
                    <a:pt x="162" y="256"/>
                    <a:pt x="162" y="256"/>
                  </a:cubicBezTo>
                  <a:cubicBezTo>
                    <a:pt x="162" y="272"/>
                    <a:pt x="162" y="272"/>
                    <a:pt x="162" y="272"/>
                  </a:cubicBezTo>
                  <a:cubicBezTo>
                    <a:pt x="1176" y="13"/>
                    <a:pt x="1176" y="13"/>
                    <a:pt x="1176" y="13"/>
                  </a:cubicBezTo>
                  <a:cubicBezTo>
                    <a:pt x="1190" y="8"/>
                    <a:pt x="1196" y="3"/>
                    <a:pt x="1190" y="1"/>
                  </a:cubicBezTo>
                  <a:cubicBezTo>
                    <a:pt x="1188" y="0"/>
                    <a:pt x="1184" y="0"/>
                    <a:pt x="1180" y="0"/>
                  </a:cubicBezTo>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8" name="Freeform 87"/>
            <p:cNvSpPr>
              <a:spLocks/>
            </p:cNvSpPr>
            <p:nvPr/>
          </p:nvSpPr>
          <p:spPr bwMode="auto">
            <a:xfrm>
              <a:off x="-15552738" y="-1768475"/>
              <a:ext cx="236538" cy="120650"/>
            </a:xfrm>
            <a:custGeom>
              <a:avLst/>
              <a:gdLst/>
              <a:ahLst/>
              <a:cxnLst>
                <a:cxn ang="0">
                  <a:pos x="149" y="0"/>
                </a:cxn>
                <a:cxn ang="0">
                  <a:pos x="7" y="38"/>
                </a:cxn>
                <a:cxn ang="0">
                  <a:pos x="0" y="76"/>
                </a:cxn>
                <a:cxn ang="0">
                  <a:pos x="147" y="38"/>
                </a:cxn>
                <a:cxn ang="0">
                  <a:pos x="149" y="0"/>
                </a:cxn>
              </a:cxnLst>
              <a:rect l="0" t="0" r="r" b="b"/>
              <a:pathLst>
                <a:path w="149" h="76">
                  <a:moveTo>
                    <a:pt x="149" y="0"/>
                  </a:moveTo>
                  <a:lnTo>
                    <a:pt x="7" y="38"/>
                  </a:lnTo>
                  <a:lnTo>
                    <a:pt x="0" y="76"/>
                  </a:lnTo>
                  <a:lnTo>
                    <a:pt x="147" y="38"/>
                  </a:lnTo>
                  <a:lnTo>
                    <a:pt x="149" y="0"/>
                  </a:lnTo>
                  <a:close/>
                </a:path>
              </a:pathLst>
            </a:custGeom>
            <a:solidFill>
              <a:srgbClr val="AD6E3F"/>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9" name="Freeform 88"/>
            <p:cNvSpPr>
              <a:spLocks/>
            </p:cNvSpPr>
            <p:nvPr/>
          </p:nvSpPr>
          <p:spPr bwMode="auto">
            <a:xfrm>
              <a:off x="-15552738" y="-1768475"/>
              <a:ext cx="236538" cy="120650"/>
            </a:xfrm>
            <a:custGeom>
              <a:avLst/>
              <a:gdLst/>
              <a:ahLst/>
              <a:cxnLst>
                <a:cxn ang="0">
                  <a:pos x="149" y="0"/>
                </a:cxn>
                <a:cxn ang="0">
                  <a:pos x="7" y="38"/>
                </a:cxn>
                <a:cxn ang="0">
                  <a:pos x="0" y="76"/>
                </a:cxn>
                <a:cxn ang="0">
                  <a:pos x="147" y="38"/>
                </a:cxn>
                <a:cxn ang="0">
                  <a:pos x="149" y="0"/>
                </a:cxn>
              </a:cxnLst>
              <a:rect l="0" t="0" r="r" b="b"/>
              <a:pathLst>
                <a:path w="149" h="76">
                  <a:moveTo>
                    <a:pt x="149" y="0"/>
                  </a:moveTo>
                  <a:lnTo>
                    <a:pt x="7" y="38"/>
                  </a:lnTo>
                  <a:lnTo>
                    <a:pt x="0" y="76"/>
                  </a:lnTo>
                  <a:lnTo>
                    <a:pt x="147" y="38"/>
                  </a:lnTo>
                  <a:lnTo>
                    <a:pt x="149"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0" name="Freeform 89"/>
            <p:cNvSpPr>
              <a:spLocks/>
            </p:cNvSpPr>
            <p:nvPr/>
          </p:nvSpPr>
          <p:spPr bwMode="auto">
            <a:xfrm>
              <a:off x="-15252700" y="-1843088"/>
              <a:ext cx="233363" cy="119063"/>
            </a:xfrm>
            <a:custGeom>
              <a:avLst/>
              <a:gdLst/>
              <a:ahLst/>
              <a:cxnLst>
                <a:cxn ang="0">
                  <a:pos x="147" y="0"/>
                </a:cxn>
                <a:cxn ang="0">
                  <a:pos x="3" y="38"/>
                </a:cxn>
                <a:cxn ang="0">
                  <a:pos x="0" y="75"/>
                </a:cxn>
                <a:cxn ang="0">
                  <a:pos x="147" y="38"/>
                </a:cxn>
                <a:cxn ang="0">
                  <a:pos x="147" y="0"/>
                </a:cxn>
              </a:cxnLst>
              <a:rect l="0" t="0" r="r" b="b"/>
              <a:pathLst>
                <a:path w="147" h="75">
                  <a:moveTo>
                    <a:pt x="147" y="0"/>
                  </a:moveTo>
                  <a:lnTo>
                    <a:pt x="3" y="38"/>
                  </a:lnTo>
                  <a:lnTo>
                    <a:pt x="0" y="75"/>
                  </a:lnTo>
                  <a:lnTo>
                    <a:pt x="147" y="38"/>
                  </a:lnTo>
                  <a:lnTo>
                    <a:pt x="147" y="0"/>
                  </a:lnTo>
                  <a:close/>
                </a:path>
              </a:pathLst>
            </a:custGeom>
            <a:solidFill>
              <a:srgbClr val="AA4F16"/>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1" name="Freeform 90"/>
            <p:cNvSpPr>
              <a:spLocks/>
            </p:cNvSpPr>
            <p:nvPr/>
          </p:nvSpPr>
          <p:spPr bwMode="auto">
            <a:xfrm>
              <a:off x="-15252700" y="-1843088"/>
              <a:ext cx="233363" cy="119063"/>
            </a:xfrm>
            <a:custGeom>
              <a:avLst/>
              <a:gdLst/>
              <a:ahLst/>
              <a:cxnLst>
                <a:cxn ang="0">
                  <a:pos x="147" y="0"/>
                </a:cxn>
                <a:cxn ang="0">
                  <a:pos x="3" y="38"/>
                </a:cxn>
                <a:cxn ang="0">
                  <a:pos x="0" y="75"/>
                </a:cxn>
                <a:cxn ang="0">
                  <a:pos x="147" y="38"/>
                </a:cxn>
                <a:cxn ang="0">
                  <a:pos x="147" y="0"/>
                </a:cxn>
              </a:cxnLst>
              <a:rect l="0" t="0" r="r" b="b"/>
              <a:pathLst>
                <a:path w="147" h="75">
                  <a:moveTo>
                    <a:pt x="147" y="0"/>
                  </a:moveTo>
                  <a:lnTo>
                    <a:pt x="3" y="38"/>
                  </a:lnTo>
                  <a:lnTo>
                    <a:pt x="0" y="75"/>
                  </a:lnTo>
                  <a:lnTo>
                    <a:pt x="147" y="38"/>
                  </a:lnTo>
                  <a:lnTo>
                    <a:pt x="147"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2" name="Freeform 91"/>
            <p:cNvSpPr>
              <a:spLocks/>
            </p:cNvSpPr>
            <p:nvPr/>
          </p:nvSpPr>
          <p:spPr bwMode="auto">
            <a:xfrm>
              <a:off x="-15949613" y="-1633538"/>
              <a:ext cx="112713" cy="85725"/>
            </a:xfrm>
            <a:custGeom>
              <a:avLst/>
              <a:gdLst/>
              <a:ahLst/>
              <a:cxnLst>
                <a:cxn ang="0">
                  <a:pos x="71" y="0"/>
                </a:cxn>
                <a:cxn ang="0">
                  <a:pos x="12" y="14"/>
                </a:cxn>
                <a:cxn ang="0">
                  <a:pos x="0" y="54"/>
                </a:cxn>
                <a:cxn ang="0">
                  <a:pos x="59" y="40"/>
                </a:cxn>
                <a:cxn ang="0">
                  <a:pos x="71" y="0"/>
                </a:cxn>
              </a:cxnLst>
              <a:rect l="0" t="0" r="r" b="b"/>
              <a:pathLst>
                <a:path w="71" h="54">
                  <a:moveTo>
                    <a:pt x="71" y="0"/>
                  </a:moveTo>
                  <a:lnTo>
                    <a:pt x="12" y="14"/>
                  </a:lnTo>
                  <a:lnTo>
                    <a:pt x="0" y="54"/>
                  </a:lnTo>
                  <a:lnTo>
                    <a:pt x="59" y="40"/>
                  </a:lnTo>
                  <a:lnTo>
                    <a:pt x="71" y="0"/>
                  </a:lnTo>
                  <a:close/>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3" name="Freeform 92"/>
            <p:cNvSpPr>
              <a:spLocks/>
            </p:cNvSpPr>
            <p:nvPr/>
          </p:nvSpPr>
          <p:spPr bwMode="auto">
            <a:xfrm>
              <a:off x="-15949613" y="-1633538"/>
              <a:ext cx="112713" cy="85725"/>
            </a:xfrm>
            <a:custGeom>
              <a:avLst/>
              <a:gdLst/>
              <a:ahLst/>
              <a:cxnLst>
                <a:cxn ang="0">
                  <a:pos x="71" y="0"/>
                </a:cxn>
                <a:cxn ang="0">
                  <a:pos x="12" y="14"/>
                </a:cxn>
                <a:cxn ang="0">
                  <a:pos x="0" y="54"/>
                </a:cxn>
                <a:cxn ang="0">
                  <a:pos x="59" y="40"/>
                </a:cxn>
                <a:cxn ang="0">
                  <a:pos x="71" y="0"/>
                </a:cxn>
              </a:cxnLst>
              <a:rect l="0" t="0" r="r" b="b"/>
              <a:pathLst>
                <a:path w="71" h="54">
                  <a:moveTo>
                    <a:pt x="71" y="0"/>
                  </a:moveTo>
                  <a:lnTo>
                    <a:pt x="12" y="14"/>
                  </a:lnTo>
                  <a:lnTo>
                    <a:pt x="0" y="54"/>
                  </a:lnTo>
                  <a:lnTo>
                    <a:pt x="59" y="40"/>
                  </a:lnTo>
                  <a:lnTo>
                    <a:pt x="71"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4" name="Freeform 93"/>
            <p:cNvSpPr>
              <a:spLocks/>
            </p:cNvSpPr>
            <p:nvPr/>
          </p:nvSpPr>
          <p:spPr bwMode="auto">
            <a:xfrm>
              <a:off x="-15855950" y="-1689100"/>
              <a:ext cx="242888" cy="119063"/>
            </a:xfrm>
            <a:custGeom>
              <a:avLst/>
              <a:gdLst/>
              <a:ahLst/>
              <a:cxnLst>
                <a:cxn ang="0">
                  <a:pos x="153" y="0"/>
                </a:cxn>
                <a:cxn ang="0">
                  <a:pos x="12" y="35"/>
                </a:cxn>
                <a:cxn ang="0">
                  <a:pos x="0" y="75"/>
                </a:cxn>
                <a:cxn ang="0">
                  <a:pos x="144" y="37"/>
                </a:cxn>
                <a:cxn ang="0">
                  <a:pos x="153" y="0"/>
                </a:cxn>
              </a:cxnLst>
              <a:rect l="0" t="0" r="r" b="b"/>
              <a:pathLst>
                <a:path w="153" h="75">
                  <a:moveTo>
                    <a:pt x="153" y="0"/>
                  </a:moveTo>
                  <a:lnTo>
                    <a:pt x="12" y="35"/>
                  </a:lnTo>
                  <a:lnTo>
                    <a:pt x="0" y="75"/>
                  </a:lnTo>
                  <a:lnTo>
                    <a:pt x="144" y="37"/>
                  </a:lnTo>
                  <a:lnTo>
                    <a:pt x="153" y="0"/>
                  </a:lnTo>
                  <a:close/>
                </a:path>
              </a:pathLst>
            </a:custGeom>
            <a:solidFill>
              <a:srgbClr val="838580"/>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5" name="Freeform 94"/>
            <p:cNvSpPr>
              <a:spLocks/>
            </p:cNvSpPr>
            <p:nvPr/>
          </p:nvSpPr>
          <p:spPr bwMode="auto">
            <a:xfrm>
              <a:off x="-15855950" y="-1689100"/>
              <a:ext cx="242888" cy="119063"/>
            </a:xfrm>
            <a:custGeom>
              <a:avLst/>
              <a:gdLst/>
              <a:ahLst/>
              <a:cxnLst>
                <a:cxn ang="0">
                  <a:pos x="153" y="0"/>
                </a:cxn>
                <a:cxn ang="0">
                  <a:pos x="12" y="35"/>
                </a:cxn>
                <a:cxn ang="0">
                  <a:pos x="0" y="75"/>
                </a:cxn>
                <a:cxn ang="0">
                  <a:pos x="144" y="37"/>
                </a:cxn>
                <a:cxn ang="0">
                  <a:pos x="153" y="0"/>
                </a:cxn>
              </a:cxnLst>
              <a:rect l="0" t="0" r="r" b="b"/>
              <a:pathLst>
                <a:path w="153" h="75">
                  <a:moveTo>
                    <a:pt x="153" y="0"/>
                  </a:moveTo>
                  <a:lnTo>
                    <a:pt x="12" y="35"/>
                  </a:lnTo>
                  <a:lnTo>
                    <a:pt x="0" y="75"/>
                  </a:lnTo>
                  <a:lnTo>
                    <a:pt x="144" y="37"/>
                  </a:lnTo>
                  <a:lnTo>
                    <a:pt x="153"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6" name="Freeform 95"/>
            <p:cNvSpPr>
              <a:spLocks/>
            </p:cNvSpPr>
            <p:nvPr/>
          </p:nvSpPr>
          <p:spPr bwMode="auto">
            <a:xfrm>
              <a:off x="-17629188" y="-1554163"/>
              <a:ext cx="1473200" cy="423863"/>
            </a:xfrm>
            <a:custGeom>
              <a:avLst/>
              <a:gdLst/>
              <a:ahLst/>
              <a:cxnLst>
                <a:cxn ang="0">
                  <a:pos x="393" y="0"/>
                </a:cxn>
                <a:cxn ang="0">
                  <a:pos x="41" y="90"/>
                </a:cxn>
                <a:cxn ang="0">
                  <a:pos x="3" y="108"/>
                </a:cxn>
                <a:cxn ang="0">
                  <a:pos x="9" y="113"/>
                </a:cxn>
                <a:cxn ang="0">
                  <a:pos x="20" y="112"/>
                </a:cxn>
                <a:cxn ang="0">
                  <a:pos x="387" y="18"/>
                </a:cxn>
                <a:cxn ang="0">
                  <a:pos x="393" y="0"/>
                </a:cxn>
              </a:cxnLst>
              <a:rect l="0" t="0" r="r" b="b"/>
              <a:pathLst>
                <a:path w="393" h="113">
                  <a:moveTo>
                    <a:pt x="393" y="0"/>
                  </a:moveTo>
                  <a:cubicBezTo>
                    <a:pt x="41" y="90"/>
                    <a:pt x="41" y="90"/>
                    <a:pt x="41" y="90"/>
                  </a:cubicBezTo>
                  <a:cubicBezTo>
                    <a:pt x="24" y="95"/>
                    <a:pt x="7" y="102"/>
                    <a:pt x="3" y="108"/>
                  </a:cubicBezTo>
                  <a:cubicBezTo>
                    <a:pt x="0" y="111"/>
                    <a:pt x="3" y="113"/>
                    <a:pt x="9" y="113"/>
                  </a:cubicBezTo>
                  <a:cubicBezTo>
                    <a:pt x="12" y="113"/>
                    <a:pt x="15" y="112"/>
                    <a:pt x="20" y="112"/>
                  </a:cubicBezTo>
                  <a:cubicBezTo>
                    <a:pt x="387" y="18"/>
                    <a:pt x="387" y="18"/>
                    <a:pt x="387" y="18"/>
                  </a:cubicBezTo>
                  <a:cubicBezTo>
                    <a:pt x="393" y="0"/>
                    <a:pt x="393" y="0"/>
                    <a:pt x="393" y="0"/>
                  </a:cubicBezTo>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7" name="Freeform 96"/>
            <p:cNvSpPr>
              <a:spLocks/>
            </p:cNvSpPr>
            <p:nvPr/>
          </p:nvSpPr>
          <p:spPr bwMode="auto">
            <a:xfrm>
              <a:off x="-16178213" y="-1611313"/>
              <a:ext cx="247650" cy="123825"/>
            </a:xfrm>
            <a:custGeom>
              <a:avLst/>
              <a:gdLst/>
              <a:ahLst/>
              <a:cxnLst>
                <a:cxn ang="0">
                  <a:pos x="156" y="0"/>
                </a:cxn>
                <a:cxn ang="0">
                  <a:pos x="14" y="36"/>
                </a:cxn>
                <a:cxn ang="0">
                  <a:pos x="0" y="78"/>
                </a:cxn>
                <a:cxn ang="0">
                  <a:pos x="144" y="40"/>
                </a:cxn>
                <a:cxn ang="0">
                  <a:pos x="156" y="0"/>
                </a:cxn>
              </a:cxnLst>
              <a:rect l="0" t="0" r="r" b="b"/>
              <a:pathLst>
                <a:path w="156" h="78">
                  <a:moveTo>
                    <a:pt x="156" y="0"/>
                  </a:moveTo>
                  <a:lnTo>
                    <a:pt x="14" y="36"/>
                  </a:lnTo>
                  <a:lnTo>
                    <a:pt x="0" y="78"/>
                  </a:lnTo>
                  <a:lnTo>
                    <a:pt x="144" y="40"/>
                  </a:lnTo>
                  <a:lnTo>
                    <a:pt x="156" y="0"/>
                  </a:lnTo>
                  <a:close/>
                </a:path>
              </a:pathLst>
            </a:custGeom>
            <a:solidFill>
              <a:srgbClr val="95978E"/>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8" name="Freeform 97"/>
            <p:cNvSpPr>
              <a:spLocks/>
            </p:cNvSpPr>
            <p:nvPr/>
          </p:nvSpPr>
          <p:spPr bwMode="auto">
            <a:xfrm>
              <a:off x="-16178213" y="-1611313"/>
              <a:ext cx="247650" cy="123825"/>
            </a:xfrm>
            <a:custGeom>
              <a:avLst/>
              <a:gdLst/>
              <a:ahLst/>
              <a:cxnLst>
                <a:cxn ang="0">
                  <a:pos x="156" y="0"/>
                </a:cxn>
                <a:cxn ang="0">
                  <a:pos x="14" y="36"/>
                </a:cxn>
                <a:cxn ang="0">
                  <a:pos x="0" y="78"/>
                </a:cxn>
                <a:cxn ang="0">
                  <a:pos x="144" y="40"/>
                </a:cxn>
                <a:cxn ang="0">
                  <a:pos x="156" y="0"/>
                </a:cxn>
              </a:cxnLst>
              <a:rect l="0" t="0" r="r" b="b"/>
              <a:pathLst>
                <a:path w="156" h="78">
                  <a:moveTo>
                    <a:pt x="156" y="0"/>
                  </a:moveTo>
                  <a:lnTo>
                    <a:pt x="14" y="36"/>
                  </a:lnTo>
                  <a:lnTo>
                    <a:pt x="0" y="78"/>
                  </a:lnTo>
                  <a:lnTo>
                    <a:pt x="144" y="40"/>
                  </a:lnTo>
                  <a:lnTo>
                    <a:pt x="156"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9" name="Freeform 98"/>
            <p:cNvSpPr>
              <a:spLocks/>
            </p:cNvSpPr>
            <p:nvPr/>
          </p:nvSpPr>
          <p:spPr bwMode="auto">
            <a:xfrm>
              <a:off x="-16513175" y="3762375"/>
              <a:ext cx="15875" cy="63500"/>
            </a:xfrm>
            <a:custGeom>
              <a:avLst/>
              <a:gdLst/>
              <a:ahLst/>
              <a:cxnLst>
                <a:cxn ang="0">
                  <a:pos x="1" y="17"/>
                </a:cxn>
                <a:cxn ang="0">
                  <a:pos x="4" y="0"/>
                </a:cxn>
                <a:cxn ang="0">
                  <a:pos x="1" y="17"/>
                </a:cxn>
              </a:cxnLst>
              <a:rect l="0" t="0" r="r" b="b"/>
              <a:pathLst>
                <a:path w="4" h="17">
                  <a:moveTo>
                    <a:pt x="1" y="17"/>
                  </a:moveTo>
                  <a:cubicBezTo>
                    <a:pt x="4" y="0"/>
                    <a:pt x="4" y="0"/>
                    <a:pt x="4" y="0"/>
                  </a:cubicBezTo>
                  <a:cubicBezTo>
                    <a:pt x="1" y="6"/>
                    <a:pt x="0" y="11"/>
                    <a:pt x="1" y="17"/>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0" name="Freeform 99"/>
            <p:cNvSpPr>
              <a:spLocks/>
            </p:cNvSpPr>
            <p:nvPr/>
          </p:nvSpPr>
          <p:spPr bwMode="auto">
            <a:xfrm>
              <a:off x="-15803563" y="3679825"/>
              <a:ext cx="7938" cy="60325"/>
            </a:xfrm>
            <a:custGeom>
              <a:avLst/>
              <a:gdLst/>
              <a:ahLst/>
              <a:cxnLst>
                <a:cxn ang="0">
                  <a:pos x="1" y="0"/>
                </a:cxn>
                <a:cxn ang="0">
                  <a:pos x="0" y="16"/>
                </a:cxn>
                <a:cxn ang="0">
                  <a:pos x="1" y="0"/>
                </a:cxn>
              </a:cxnLst>
              <a:rect l="0" t="0" r="r" b="b"/>
              <a:pathLst>
                <a:path w="2" h="16">
                  <a:moveTo>
                    <a:pt x="1" y="0"/>
                  </a:moveTo>
                  <a:cubicBezTo>
                    <a:pt x="0" y="16"/>
                    <a:pt x="0" y="16"/>
                    <a:pt x="0" y="16"/>
                  </a:cubicBezTo>
                  <a:cubicBezTo>
                    <a:pt x="1" y="11"/>
                    <a:pt x="2" y="5"/>
                    <a:pt x="1"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1" name="Freeform 100"/>
            <p:cNvSpPr>
              <a:spLocks/>
            </p:cNvSpPr>
            <p:nvPr/>
          </p:nvSpPr>
          <p:spPr bwMode="auto">
            <a:xfrm>
              <a:off x="-15440025" y="-388938"/>
              <a:ext cx="3175" cy="19050"/>
            </a:xfrm>
            <a:custGeom>
              <a:avLst/>
              <a:gdLst/>
              <a:ahLst/>
              <a:cxnLst>
                <a:cxn ang="0">
                  <a:pos x="1" y="0"/>
                </a:cxn>
                <a:cxn ang="0">
                  <a:pos x="1" y="0"/>
                </a:cxn>
                <a:cxn ang="0">
                  <a:pos x="0" y="5"/>
                </a:cxn>
                <a:cxn ang="0">
                  <a:pos x="1" y="0"/>
                </a:cxn>
              </a:cxnLst>
              <a:rect l="0" t="0" r="r" b="b"/>
              <a:pathLst>
                <a:path w="1" h="5">
                  <a:moveTo>
                    <a:pt x="1" y="0"/>
                  </a:moveTo>
                  <a:cubicBezTo>
                    <a:pt x="1" y="0"/>
                    <a:pt x="1" y="0"/>
                    <a:pt x="1" y="0"/>
                  </a:cubicBezTo>
                  <a:cubicBezTo>
                    <a:pt x="0" y="5"/>
                    <a:pt x="0" y="5"/>
                    <a:pt x="0" y="5"/>
                  </a:cubicBezTo>
                  <a:cubicBezTo>
                    <a:pt x="1" y="3"/>
                    <a:pt x="1" y="2"/>
                    <a:pt x="1"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2" name="Freeform 101"/>
            <p:cNvSpPr>
              <a:spLocks/>
            </p:cNvSpPr>
            <p:nvPr/>
          </p:nvSpPr>
          <p:spPr bwMode="auto">
            <a:xfrm>
              <a:off x="-15795625" y="-331788"/>
              <a:ext cx="14288" cy="41275"/>
            </a:xfrm>
            <a:custGeom>
              <a:avLst/>
              <a:gdLst/>
              <a:ahLst/>
              <a:cxnLst>
                <a:cxn ang="0">
                  <a:pos x="1" y="10"/>
                </a:cxn>
                <a:cxn ang="0">
                  <a:pos x="2" y="11"/>
                </a:cxn>
                <a:cxn ang="0">
                  <a:pos x="4" y="0"/>
                </a:cxn>
                <a:cxn ang="0">
                  <a:pos x="1" y="10"/>
                </a:cxn>
              </a:cxnLst>
              <a:rect l="0" t="0" r="r" b="b"/>
              <a:pathLst>
                <a:path w="4" h="11">
                  <a:moveTo>
                    <a:pt x="1" y="10"/>
                  </a:moveTo>
                  <a:cubicBezTo>
                    <a:pt x="1" y="10"/>
                    <a:pt x="2" y="11"/>
                    <a:pt x="2" y="11"/>
                  </a:cubicBezTo>
                  <a:cubicBezTo>
                    <a:pt x="4" y="0"/>
                    <a:pt x="4" y="0"/>
                    <a:pt x="4" y="0"/>
                  </a:cubicBezTo>
                  <a:cubicBezTo>
                    <a:pt x="1" y="3"/>
                    <a:pt x="0" y="7"/>
                    <a:pt x="1" y="1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3" name="Freeform 102"/>
            <p:cNvSpPr>
              <a:spLocks noEditPoints="1"/>
            </p:cNvSpPr>
            <p:nvPr/>
          </p:nvSpPr>
          <p:spPr bwMode="auto">
            <a:xfrm>
              <a:off x="-16508413" y="-388938"/>
              <a:ext cx="1071563" cy="4219575"/>
            </a:xfrm>
            <a:custGeom>
              <a:avLst/>
              <a:gdLst/>
              <a:ahLst/>
              <a:cxnLst>
                <a:cxn ang="0">
                  <a:pos x="2" y="1110"/>
                </a:cxn>
                <a:cxn ang="0">
                  <a:pos x="0" y="1124"/>
                </a:cxn>
                <a:cxn ang="0">
                  <a:pos x="0" y="1125"/>
                </a:cxn>
                <a:cxn ang="0">
                  <a:pos x="2" y="1110"/>
                </a:cxn>
                <a:cxn ang="0">
                  <a:pos x="194" y="15"/>
                </a:cxn>
                <a:cxn ang="0">
                  <a:pos x="194" y="15"/>
                </a:cxn>
                <a:cxn ang="0">
                  <a:pos x="194" y="15"/>
                </a:cxn>
                <a:cxn ang="0">
                  <a:pos x="194" y="15"/>
                </a:cxn>
                <a:cxn ang="0">
                  <a:pos x="194" y="15"/>
                </a:cxn>
                <a:cxn ang="0">
                  <a:pos x="192" y="26"/>
                </a:cxn>
                <a:cxn ang="0">
                  <a:pos x="192" y="26"/>
                </a:cxn>
                <a:cxn ang="0">
                  <a:pos x="152" y="253"/>
                </a:cxn>
                <a:cxn ang="0">
                  <a:pos x="194" y="15"/>
                </a:cxn>
                <a:cxn ang="0">
                  <a:pos x="285" y="0"/>
                </a:cxn>
                <a:cxn ang="0">
                  <a:pos x="187" y="1102"/>
                </a:cxn>
                <a:cxn ang="0">
                  <a:pos x="188" y="1101"/>
                </a:cxn>
                <a:cxn ang="0">
                  <a:pos x="189" y="1085"/>
                </a:cxn>
                <a:cxn ang="0">
                  <a:pos x="285" y="5"/>
                </a:cxn>
                <a:cxn ang="0">
                  <a:pos x="286" y="0"/>
                </a:cxn>
                <a:cxn ang="0">
                  <a:pos x="285" y="0"/>
                </a:cxn>
              </a:cxnLst>
              <a:rect l="0" t="0" r="r" b="b"/>
              <a:pathLst>
                <a:path w="286" h="1125">
                  <a:moveTo>
                    <a:pt x="2" y="1110"/>
                  </a:moveTo>
                  <a:cubicBezTo>
                    <a:pt x="0" y="1124"/>
                    <a:pt x="0" y="1124"/>
                    <a:pt x="0" y="1124"/>
                  </a:cubicBezTo>
                  <a:cubicBezTo>
                    <a:pt x="0" y="1124"/>
                    <a:pt x="0" y="1125"/>
                    <a:pt x="0" y="1125"/>
                  </a:cubicBezTo>
                  <a:cubicBezTo>
                    <a:pt x="2" y="1110"/>
                    <a:pt x="2" y="1110"/>
                    <a:pt x="2" y="1110"/>
                  </a:cubicBezTo>
                  <a:moveTo>
                    <a:pt x="194" y="15"/>
                  </a:moveTo>
                  <a:cubicBezTo>
                    <a:pt x="194" y="15"/>
                    <a:pt x="194" y="15"/>
                    <a:pt x="194" y="15"/>
                  </a:cubicBezTo>
                  <a:cubicBezTo>
                    <a:pt x="194" y="15"/>
                    <a:pt x="194" y="15"/>
                    <a:pt x="194" y="15"/>
                  </a:cubicBezTo>
                  <a:cubicBezTo>
                    <a:pt x="194" y="15"/>
                    <a:pt x="194" y="15"/>
                    <a:pt x="194" y="15"/>
                  </a:cubicBezTo>
                  <a:cubicBezTo>
                    <a:pt x="194" y="15"/>
                    <a:pt x="194" y="15"/>
                    <a:pt x="194" y="15"/>
                  </a:cubicBezTo>
                  <a:cubicBezTo>
                    <a:pt x="192" y="26"/>
                    <a:pt x="192" y="26"/>
                    <a:pt x="192" y="26"/>
                  </a:cubicBezTo>
                  <a:cubicBezTo>
                    <a:pt x="192" y="26"/>
                    <a:pt x="192" y="26"/>
                    <a:pt x="192" y="26"/>
                  </a:cubicBezTo>
                  <a:cubicBezTo>
                    <a:pt x="152" y="253"/>
                    <a:pt x="152" y="253"/>
                    <a:pt x="152" y="253"/>
                  </a:cubicBezTo>
                  <a:cubicBezTo>
                    <a:pt x="194" y="15"/>
                    <a:pt x="194" y="15"/>
                    <a:pt x="194" y="15"/>
                  </a:cubicBezTo>
                  <a:moveTo>
                    <a:pt x="285" y="0"/>
                  </a:moveTo>
                  <a:cubicBezTo>
                    <a:pt x="187" y="1102"/>
                    <a:pt x="187" y="1102"/>
                    <a:pt x="187" y="1102"/>
                  </a:cubicBezTo>
                  <a:cubicBezTo>
                    <a:pt x="187" y="1101"/>
                    <a:pt x="187" y="1101"/>
                    <a:pt x="188" y="1101"/>
                  </a:cubicBezTo>
                  <a:cubicBezTo>
                    <a:pt x="189" y="1085"/>
                    <a:pt x="189" y="1085"/>
                    <a:pt x="189" y="1085"/>
                  </a:cubicBezTo>
                  <a:cubicBezTo>
                    <a:pt x="285" y="5"/>
                    <a:pt x="285" y="5"/>
                    <a:pt x="285" y="5"/>
                  </a:cubicBezTo>
                  <a:cubicBezTo>
                    <a:pt x="286" y="0"/>
                    <a:pt x="286" y="0"/>
                    <a:pt x="286" y="0"/>
                  </a:cubicBezTo>
                  <a:cubicBezTo>
                    <a:pt x="286" y="0"/>
                    <a:pt x="286" y="0"/>
                    <a:pt x="285" y="0"/>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4" name="Freeform 103"/>
            <p:cNvSpPr>
              <a:spLocks/>
            </p:cNvSpPr>
            <p:nvPr/>
          </p:nvSpPr>
          <p:spPr bwMode="auto">
            <a:xfrm>
              <a:off x="-16508413" y="-425450"/>
              <a:ext cx="1068388" cy="4402138"/>
            </a:xfrm>
            <a:custGeom>
              <a:avLst/>
              <a:gdLst/>
              <a:ahLst/>
              <a:cxnLst>
                <a:cxn ang="0">
                  <a:pos x="260" y="0"/>
                </a:cxn>
                <a:cxn ang="0">
                  <a:pos x="234" y="4"/>
                </a:cxn>
                <a:cxn ang="0">
                  <a:pos x="194" y="25"/>
                </a:cxn>
                <a:cxn ang="0">
                  <a:pos x="152" y="263"/>
                </a:cxn>
                <a:cxn ang="0">
                  <a:pos x="3" y="1117"/>
                </a:cxn>
                <a:cxn ang="0">
                  <a:pos x="3" y="1117"/>
                </a:cxn>
                <a:cxn ang="0">
                  <a:pos x="3" y="1117"/>
                </a:cxn>
                <a:cxn ang="0">
                  <a:pos x="2" y="1120"/>
                </a:cxn>
                <a:cxn ang="0">
                  <a:pos x="0" y="1135"/>
                </a:cxn>
                <a:cxn ang="0">
                  <a:pos x="0" y="1140"/>
                </a:cxn>
                <a:cxn ang="0">
                  <a:pos x="68" y="1174"/>
                </a:cxn>
                <a:cxn ang="0">
                  <a:pos x="108" y="1169"/>
                </a:cxn>
                <a:cxn ang="0">
                  <a:pos x="187" y="1112"/>
                </a:cxn>
                <a:cxn ang="0">
                  <a:pos x="285" y="10"/>
                </a:cxn>
                <a:cxn ang="0">
                  <a:pos x="260" y="0"/>
                </a:cxn>
              </a:cxnLst>
              <a:rect l="0" t="0" r="r" b="b"/>
              <a:pathLst>
                <a:path w="285" h="1174">
                  <a:moveTo>
                    <a:pt x="260" y="0"/>
                  </a:moveTo>
                  <a:cubicBezTo>
                    <a:pt x="252" y="0"/>
                    <a:pt x="243" y="1"/>
                    <a:pt x="234" y="4"/>
                  </a:cubicBezTo>
                  <a:cubicBezTo>
                    <a:pt x="215" y="9"/>
                    <a:pt x="200" y="17"/>
                    <a:pt x="194" y="25"/>
                  </a:cubicBezTo>
                  <a:cubicBezTo>
                    <a:pt x="152" y="263"/>
                    <a:pt x="152" y="263"/>
                    <a:pt x="152" y="263"/>
                  </a:cubicBezTo>
                  <a:cubicBezTo>
                    <a:pt x="3" y="1117"/>
                    <a:pt x="3" y="1117"/>
                    <a:pt x="3" y="1117"/>
                  </a:cubicBezTo>
                  <a:cubicBezTo>
                    <a:pt x="3" y="1117"/>
                    <a:pt x="3" y="1117"/>
                    <a:pt x="3" y="1117"/>
                  </a:cubicBezTo>
                  <a:cubicBezTo>
                    <a:pt x="3" y="1117"/>
                    <a:pt x="3" y="1117"/>
                    <a:pt x="3" y="1117"/>
                  </a:cubicBezTo>
                  <a:cubicBezTo>
                    <a:pt x="2" y="1120"/>
                    <a:pt x="2" y="1120"/>
                    <a:pt x="2" y="1120"/>
                  </a:cubicBezTo>
                  <a:cubicBezTo>
                    <a:pt x="0" y="1135"/>
                    <a:pt x="0" y="1135"/>
                    <a:pt x="0" y="1135"/>
                  </a:cubicBezTo>
                  <a:cubicBezTo>
                    <a:pt x="0" y="1137"/>
                    <a:pt x="0" y="1138"/>
                    <a:pt x="0" y="1140"/>
                  </a:cubicBezTo>
                  <a:cubicBezTo>
                    <a:pt x="6" y="1162"/>
                    <a:pt x="33" y="1174"/>
                    <a:pt x="68" y="1174"/>
                  </a:cubicBezTo>
                  <a:cubicBezTo>
                    <a:pt x="80" y="1174"/>
                    <a:pt x="94" y="1173"/>
                    <a:pt x="108" y="1169"/>
                  </a:cubicBezTo>
                  <a:cubicBezTo>
                    <a:pt x="149" y="1159"/>
                    <a:pt x="180" y="1135"/>
                    <a:pt x="187" y="1112"/>
                  </a:cubicBezTo>
                  <a:cubicBezTo>
                    <a:pt x="285" y="10"/>
                    <a:pt x="285" y="10"/>
                    <a:pt x="285" y="10"/>
                  </a:cubicBezTo>
                  <a:cubicBezTo>
                    <a:pt x="283" y="4"/>
                    <a:pt x="273" y="0"/>
                    <a:pt x="260" y="0"/>
                  </a:cubicBezTo>
                </a:path>
              </a:pathLst>
            </a:custGeom>
            <a:solidFill>
              <a:srgbClr val="F15F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5" name="Freeform 104"/>
            <p:cNvSpPr>
              <a:spLocks/>
            </p:cNvSpPr>
            <p:nvPr/>
          </p:nvSpPr>
          <p:spPr bwMode="auto">
            <a:xfrm>
              <a:off x="-16508413" y="3762375"/>
              <a:ext cx="11113" cy="63500"/>
            </a:xfrm>
            <a:custGeom>
              <a:avLst/>
              <a:gdLst/>
              <a:ahLst/>
              <a:cxnLst>
                <a:cxn ang="0">
                  <a:pos x="7" y="0"/>
                </a:cxn>
                <a:cxn ang="0">
                  <a:pos x="7" y="0"/>
                </a:cxn>
                <a:cxn ang="0">
                  <a:pos x="0" y="40"/>
                </a:cxn>
                <a:cxn ang="0">
                  <a:pos x="0" y="40"/>
                </a:cxn>
                <a:cxn ang="0">
                  <a:pos x="5" y="7"/>
                </a:cxn>
                <a:cxn ang="0">
                  <a:pos x="7" y="0"/>
                </a:cxn>
              </a:cxnLst>
              <a:rect l="0" t="0" r="r" b="b"/>
              <a:pathLst>
                <a:path w="7" h="40">
                  <a:moveTo>
                    <a:pt x="7" y="0"/>
                  </a:moveTo>
                  <a:lnTo>
                    <a:pt x="7" y="0"/>
                  </a:lnTo>
                  <a:lnTo>
                    <a:pt x="0" y="40"/>
                  </a:lnTo>
                  <a:lnTo>
                    <a:pt x="0" y="40"/>
                  </a:lnTo>
                  <a:lnTo>
                    <a:pt x="5" y="7"/>
                  </a:lnTo>
                  <a:lnTo>
                    <a:pt x="7" y="0"/>
                  </a:lnTo>
                  <a:close/>
                </a:path>
              </a:pathLst>
            </a:custGeom>
            <a:solidFill>
              <a:srgbClr val="CF834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6" name="Freeform 105"/>
            <p:cNvSpPr>
              <a:spLocks/>
            </p:cNvSpPr>
            <p:nvPr/>
          </p:nvSpPr>
          <p:spPr bwMode="auto">
            <a:xfrm>
              <a:off x="-16508413" y="3762375"/>
              <a:ext cx="11113" cy="63500"/>
            </a:xfrm>
            <a:custGeom>
              <a:avLst/>
              <a:gdLst/>
              <a:ahLst/>
              <a:cxnLst>
                <a:cxn ang="0">
                  <a:pos x="7" y="0"/>
                </a:cxn>
                <a:cxn ang="0">
                  <a:pos x="7" y="0"/>
                </a:cxn>
                <a:cxn ang="0">
                  <a:pos x="0" y="40"/>
                </a:cxn>
                <a:cxn ang="0">
                  <a:pos x="0" y="40"/>
                </a:cxn>
                <a:cxn ang="0">
                  <a:pos x="5" y="7"/>
                </a:cxn>
                <a:cxn ang="0">
                  <a:pos x="7" y="0"/>
                </a:cxn>
              </a:cxnLst>
              <a:rect l="0" t="0" r="r" b="b"/>
              <a:pathLst>
                <a:path w="7" h="40">
                  <a:moveTo>
                    <a:pt x="7" y="0"/>
                  </a:moveTo>
                  <a:lnTo>
                    <a:pt x="7" y="0"/>
                  </a:lnTo>
                  <a:lnTo>
                    <a:pt x="0" y="40"/>
                  </a:lnTo>
                  <a:lnTo>
                    <a:pt x="0" y="40"/>
                  </a:lnTo>
                  <a:lnTo>
                    <a:pt x="5" y="7"/>
                  </a:lnTo>
                  <a:lnTo>
                    <a:pt x="7"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grpSp>
      <p:sp>
        <p:nvSpPr>
          <p:cNvPr id="107" name="Rectangle 106"/>
          <p:cNvSpPr/>
          <p:nvPr userDrawn="1"/>
        </p:nvSpPr>
        <p:spPr>
          <a:xfrm>
            <a:off x="0" y="0"/>
            <a:ext cx="9144000"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111111"/>
              </a:solidFill>
            </a:endParaRPr>
          </a:p>
        </p:txBody>
      </p:sp>
      <p:pic>
        <p:nvPicPr>
          <p:cNvPr id="108" name="Picture 5" descr="C:\Documents and Settings\alamers\Desktop\Cisco Live 2010\Supplied Artwork\Vendor Art &amp; Guidebook\Logos\CL11 General Logo\CL11 General Logo\CL11 Logo with date\PNG RGB Transparent\CL11_Logodate_G2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12000" y="311150"/>
            <a:ext cx="16446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 name="Group 67"/>
          <p:cNvGrpSpPr/>
          <p:nvPr userDrawn="1"/>
        </p:nvGrpSpPr>
        <p:grpSpPr>
          <a:xfrm>
            <a:off x="341314" y="311151"/>
            <a:ext cx="829170" cy="438358"/>
            <a:chOff x="609600" y="528537"/>
            <a:chExt cx="1444734" cy="763789"/>
          </a:xfrm>
          <a:solidFill>
            <a:schemeClr val="accent1"/>
          </a:solidFill>
        </p:grpSpPr>
        <p:sp>
          <p:nvSpPr>
            <p:cNvPr id="110" name="Rectangle 10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11" name="Freeform 1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12" name="Freeform 1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13" name="Freeform 1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14" name="Freeform 1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15" name="Freeform 1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16" name="Freeform 1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17" name="Freeform 1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18" name="Freeform 1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19" name="Freeform 1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20" name="Freeform 1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21" name="Freeform 1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22" name="Freeform 1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23" name="Freeform 1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grpSp>
      <p:sp>
        <p:nvSpPr>
          <p:cNvPr id="3" name="Subtitle 2"/>
          <p:cNvSpPr>
            <a:spLocks noGrp="1"/>
          </p:cNvSpPr>
          <p:nvPr>
            <p:ph type="subTitle" idx="1"/>
          </p:nvPr>
        </p:nvSpPr>
        <p:spPr>
          <a:xfrm>
            <a:off x="323850" y="3351276"/>
            <a:ext cx="6257925" cy="342900"/>
          </a:xfrm>
        </p:spPr>
        <p:txBody>
          <a:bodyPr lIns="45720" rIns="45720" anchor="b">
            <a:no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a:xfrm>
            <a:off x="323850" y="1864185"/>
            <a:ext cx="6963335" cy="1143000"/>
          </a:xfrm>
          <a:effectLst/>
        </p:spPr>
        <p:txBody>
          <a:bodyPr/>
          <a:lstStyle>
            <a:lvl1pPr>
              <a:defRPr lang="en-US" sz="4000" b="1" kern="1200" dirty="0" smtClean="0">
                <a:solidFill>
                  <a:srgbClr val="111111"/>
                </a:solidFill>
                <a:effectLst/>
                <a:latin typeface="+mj-lt"/>
                <a:ea typeface="+mj-ea"/>
                <a:cs typeface="+mj-cs"/>
              </a:defRPr>
            </a:lvl1pPr>
          </a:lstStyle>
          <a:p>
            <a:r>
              <a:rPr lang="en-US" smtClean="0"/>
              <a:t>Click to edit Master title style</a:t>
            </a:r>
            <a:endParaRPr lang="en-US" dirty="0"/>
          </a:p>
        </p:txBody>
      </p:sp>
      <p:sp>
        <p:nvSpPr>
          <p:cNvPr id="13" name="Text Placeholder 12"/>
          <p:cNvSpPr>
            <a:spLocks noGrp="1"/>
          </p:cNvSpPr>
          <p:nvPr>
            <p:ph type="body" sz="quarter" idx="10"/>
          </p:nvPr>
        </p:nvSpPr>
        <p:spPr>
          <a:xfrm>
            <a:off x="323850" y="3700272"/>
            <a:ext cx="5943600" cy="259080"/>
          </a:xfrm>
        </p:spPr>
        <p:txBody>
          <a:bodyPr lIns="45720" rIns="45720">
            <a:noAutofit/>
          </a:bodyPr>
          <a:lstStyle>
            <a:lvl1pPr marL="0" indent="0">
              <a:buFontTx/>
              <a:buNone/>
              <a:defRPr lang="en-US" sz="1400" kern="1200" dirty="0" smtClean="0">
                <a:solidFill>
                  <a:srgbClr val="111111"/>
                </a:solidFill>
                <a:latin typeface="+mn-lt"/>
                <a:ea typeface="+mn-ea"/>
                <a:cs typeface="+mn-cs"/>
              </a:defRPr>
            </a:lvl1pPr>
          </a:lstStyle>
          <a:p>
            <a:pPr lvl="0"/>
            <a:r>
              <a:rPr lang="en-US" smtClean="0"/>
              <a:t>Click to edit Master text styles</a:t>
            </a:r>
          </a:p>
        </p:txBody>
      </p:sp>
      <p:sp>
        <p:nvSpPr>
          <p:cNvPr id="18" name="Text Placeholder 17"/>
          <p:cNvSpPr>
            <a:spLocks noGrp="1"/>
          </p:cNvSpPr>
          <p:nvPr>
            <p:ph type="body" sz="quarter" idx="11"/>
          </p:nvPr>
        </p:nvSpPr>
        <p:spPr>
          <a:xfrm>
            <a:off x="323850" y="4092067"/>
            <a:ext cx="5888038" cy="306197"/>
          </a:xfrm>
        </p:spPr>
        <p:txBody>
          <a:bodyPr lIns="45720" rIns="45720">
            <a:noAutofit/>
          </a:bodyPr>
          <a:lstStyle>
            <a:lvl1pPr algn="l">
              <a:buFontTx/>
              <a:buNone/>
              <a:defRPr sz="1200">
                <a:solidFill>
                  <a:srgbClr val="111111"/>
                </a:solidFill>
              </a:defRPr>
            </a:lvl1pPr>
          </a:lstStyle>
          <a:p>
            <a:pPr lvl="0"/>
            <a:r>
              <a:rPr lang="en-US" smtClean="0"/>
              <a:t>Click to edit Master text styles</a:t>
            </a:r>
          </a:p>
        </p:txBody>
      </p:sp>
    </p:spTree>
    <p:extLst>
      <p:ext uri="{BB962C8B-B14F-4D97-AF65-F5344CB8AC3E}">
        <p14:creationId xmlns:p14="http://schemas.microsoft.com/office/powerpoint/2010/main" val="65742629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8" name="Picture 7"/>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30400" y="-1057275"/>
            <a:ext cx="12580938" cy="4424363"/>
          </a:xfrm>
          <a:prstGeom prst="rect">
            <a:avLst/>
          </a:prstGeom>
          <a:noFill/>
          <a:ln w="9525">
            <a:noFill/>
            <a:miter lim="800000"/>
            <a:headEnd/>
            <a:tailEnd/>
          </a:ln>
          <a:effectLst>
            <a:outerShdw dist="25401" dir="2700000" algn="tl" rotWithShape="0">
              <a:srgbClr val="808080">
                <a:alpha val="25000"/>
              </a:srgbClr>
            </a:outerShdw>
          </a:effectLst>
        </p:spPr>
      </p:pic>
      <p:sp>
        <p:nvSpPr>
          <p:cNvPr id="9" name="Rectangle 8"/>
          <p:cNvSpPr/>
          <p:nvPr userDrawn="1"/>
        </p:nvSpPr>
        <p:spPr>
          <a:xfrm flipH="1">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userDrawn="1"/>
        </p:nvSpPr>
        <p:spPr>
          <a:xfrm flipH="1">
            <a:off x="0" y="0"/>
            <a:ext cx="9144000"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111111"/>
              </a:solidFill>
            </a:endParaRPr>
          </a:p>
        </p:txBody>
      </p:sp>
      <p:sp>
        <p:nvSpPr>
          <p:cNvPr id="11" name="Rectangle 10"/>
          <p:cNvSpPr/>
          <p:nvPr userDrawn="1"/>
        </p:nvSpPr>
        <p:spPr>
          <a:xfrm>
            <a:off x="6240463" y="0"/>
            <a:ext cx="2903537" cy="23399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12" name="Picture 5" descr="C:\Documents and Settings\alamers\Desktop\Cisco Live 2010\Supplied Artwork\Vendor Art &amp; Guidebook\Logos\CL11 General Logo\CL11 General Logo\CL11 Logo with date\PNG RGB Transparent\CL11_Logodate_G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112000" y="311150"/>
            <a:ext cx="16446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67"/>
          <p:cNvGrpSpPr/>
          <p:nvPr userDrawn="1"/>
        </p:nvGrpSpPr>
        <p:grpSpPr>
          <a:xfrm>
            <a:off x="341314" y="311151"/>
            <a:ext cx="829170" cy="438358"/>
            <a:chOff x="609600" y="528537"/>
            <a:chExt cx="1444734" cy="763789"/>
          </a:xfrm>
          <a:solidFill>
            <a:schemeClr val="accent1"/>
          </a:solidFill>
        </p:grpSpPr>
        <p:sp>
          <p:nvSpPr>
            <p:cNvPr id="15" name="Rectangle 14"/>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6" name="Freeform 15"/>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7" name="Freeform 16"/>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9" name="Freeform 1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0" name="Freeform 1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1" name="Freeform 2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2" name="Freeform 2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3" name="Freeform 2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4" name="Freeform 2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5" name="Freeform 2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6" name="Freeform 2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7" name="Freeform 2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8" name="Freeform 2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9" name="Freeform 2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grpSp>
      <p:sp>
        <p:nvSpPr>
          <p:cNvPr id="3" name="Subtitle 2"/>
          <p:cNvSpPr>
            <a:spLocks noGrp="1"/>
          </p:cNvSpPr>
          <p:nvPr>
            <p:ph type="subTitle" idx="1"/>
          </p:nvPr>
        </p:nvSpPr>
        <p:spPr>
          <a:xfrm>
            <a:off x="323850" y="3351276"/>
            <a:ext cx="6257925" cy="342900"/>
          </a:xfrm>
        </p:spPr>
        <p:txBody>
          <a:bodyPr lIns="45720" rIns="45720" anchor="b">
            <a:no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a:xfrm>
            <a:off x="323850" y="1864185"/>
            <a:ext cx="6963335" cy="1143000"/>
          </a:xfrm>
          <a:effectLst/>
        </p:spPr>
        <p:txBody>
          <a:bodyPr/>
          <a:lstStyle>
            <a:lvl1pPr>
              <a:defRPr lang="en-US" sz="4000" b="1" kern="1200" dirty="0" smtClean="0">
                <a:solidFill>
                  <a:srgbClr val="111111"/>
                </a:solidFill>
                <a:effectLst/>
                <a:latin typeface="+mj-lt"/>
                <a:ea typeface="+mj-ea"/>
                <a:cs typeface="+mj-cs"/>
              </a:defRPr>
            </a:lvl1pPr>
          </a:lstStyle>
          <a:p>
            <a:r>
              <a:rPr lang="en-US" smtClean="0"/>
              <a:t>Click to edit Master title style</a:t>
            </a:r>
            <a:endParaRPr lang="en-US" dirty="0"/>
          </a:p>
        </p:txBody>
      </p:sp>
      <p:sp>
        <p:nvSpPr>
          <p:cNvPr id="13" name="Text Placeholder 12"/>
          <p:cNvSpPr>
            <a:spLocks noGrp="1"/>
          </p:cNvSpPr>
          <p:nvPr>
            <p:ph type="body" sz="quarter" idx="10"/>
          </p:nvPr>
        </p:nvSpPr>
        <p:spPr>
          <a:xfrm>
            <a:off x="323850" y="3700272"/>
            <a:ext cx="5943600" cy="259080"/>
          </a:xfrm>
        </p:spPr>
        <p:txBody>
          <a:bodyPr lIns="45720" rIns="45720">
            <a:noAutofit/>
          </a:bodyPr>
          <a:lstStyle>
            <a:lvl1pPr marL="0" indent="0">
              <a:buFontTx/>
              <a:buNone/>
              <a:defRPr lang="en-US" sz="1400" kern="1200" dirty="0" smtClean="0">
                <a:solidFill>
                  <a:srgbClr val="111111"/>
                </a:solidFill>
                <a:latin typeface="+mn-lt"/>
                <a:ea typeface="+mn-ea"/>
                <a:cs typeface="+mn-cs"/>
              </a:defRPr>
            </a:lvl1pPr>
          </a:lstStyle>
          <a:p>
            <a:pPr lvl="0"/>
            <a:r>
              <a:rPr lang="en-US" smtClean="0"/>
              <a:t>Click to edit Master text styles</a:t>
            </a:r>
          </a:p>
        </p:txBody>
      </p:sp>
      <p:sp>
        <p:nvSpPr>
          <p:cNvPr id="18" name="Text Placeholder 17"/>
          <p:cNvSpPr>
            <a:spLocks noGrp="1"/>
          </p:cNvSpPr>
          <p:nvPr>
            <p:ph type="body" sz="quarter" idx="11"/>
          </p:nvPr>
        </p:nvSpPr>
        <p:spPr>
          <a:xfrm>
            <a:off x="323850" y="4092067"/>
            <a:ext cx="5888038" cy="306197"/>
          </a:xfrm>
        </p:spPr>
        <p:txBody>
          <a:bodyPr lIns="45720" rIns="45720">
            <a:noAutofit/>
          </a:bodyPr>
          <a:lstStyle>
            <a:lvl1pPr algn="l">
              <a:buFontTx/>
              <a:buNone/>
              <a:defRPr sz="1200">
                <a:solidFill>
                  <a:srgbClr val="111111"/>
                </a:solidFill>
              </a:defRPr>
            </a:lvl1pPr>
          </a:lstStyle>
          <a:p>
            <a:pPr lvl="0"/>
            <a:r>
              <a:rPr lang="en-US" smtClean="0"/>
              <a:t>Click to edit Master text styles</a:t>
            </a:r>
          </a:p>
        </p:txBody>
      </p:sp>
    </p:spTree>
    <p:extLst>
      <p:ext uri="{BB962C8B-B14F-4D97-AF65-F5344CB8AC3E}">
        <p14:creationId xmlns:p14="http://schemas.microsoft.com/office/powerpoint/2010/main" val="132175695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userDrawn="1"/>
        </p:nvSpPr>
        <p:spPr>
          <a:xfrm flipH="1">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userDrawn="1"/>
        </p:nvSpPr>
        <p:spPr>
          <a:xfrm>
            <a:off x="0" y="0"/>
            <a:ext cx="9144000"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10" name="Picture 5" descr="C:\Documents and Settings\alamers\Desktop\Cisco Live 2010\Supplied Artwork\Vendor Art &amp; Guidebook\Logos\CL11 General Logo\CL11 General Logo\CL11 Logo with date\PNG RGB Transparent\CL11_Logodate_G2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12000" y="311150"/>
            <a:ext cx="16446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userDrawn="1"/>
        </p:nvPicPr>
        <p:blipFill>
          <a:blip r:embed="rId3" cstate="print"/>
          <a:srcRect/>
          <a:stretch>
            <a:fillRect/>
          </a:stretch>
        </p:blipFill>
        <p:spPr bwMode="auto">
          <a:xfrm>
            <a:off x="-546100" y="4730750"/>
            <a:ext cx="9856788" cy="3562350"/>
          </a:xfrm>
          <a:prstGeom prst="rect">
            <a:avLst/>
          </a:prstGeom>
          <a:noFill/>
          <a:ln w="9525">
            <a:noFill/>
            <a:miter lim="800000"/>
            <a:headEnd/>
            <a:tailEnd/>
          </a:ln>
          <a:effectLst>
            <a:outerShdw dist="25401" dir="2700000" algn="tl" rotWithShape="0">
              <a:srgbClr val="808080">
                <a:alpha val="25000"/>
              </a:srgbClr>
            </a:outerShdw>
          </a:effectLst>
        </p:spPr>
      </p:pic>
      <p:sp>
        <p:nvSpPr>
          <p:cNvPr id="12" name="Rectangle 11"/>
          <p:cNvSpPr/>
          <p:nvPr userDrawn="1"/>
        </p:nvSpPr>
        <p:spPr>
          <a:xfrm>
            <a:off x="5219700" y="3694176"/>
            <a:ext cx="3924300" cy="3163823"/>
          </a:xfrm>
          <a:prstGeom prst="rect">
            <a:avLst/>
          </a:prstGeom>
          <a:gradFill flip="none" rotWithShape="1">
            <a:gsLst>
              <a:gs pos="20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14" name="Group 67"/>
          <p:cNvGrpSpPr/>
          <p:nvPr userDrawn="1"/>
        </p:nvGrpSpPr>
        <p:grpSpPr>
          <a:xfrm>
            <a:off x="341314" y="311151"/>
            <a:ext cx="829170" cy="438358"/>
            <a:chOff x="609600" y="528537"/>
            <a:chExt cx="1444734" cy="763789"/>
          </a:xfrm>
          <a:solidFill>
            <a:schemeClr val="accent1"/>
          </a:solidFill>
        </p:grpSpPr>
        <p:sp>
          <p:nvSpPr>
            <p:cNvPr id="15" name="Rectangle 14"/>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6" name="Freeform 15"/>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7" name="Freeform 16"/>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19" name="Freeform 1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0" name="Freeform 1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1" name="Freeform 2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2" name="Freeform 2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3" name="Freeform 2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4" name="Freeform 2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5" name="Freeform 2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6" name="Freeform 2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7" name="Freeform 2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8" name="Freeform 2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29" name="Freeform 2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grpSp>
      <p:sp>
        <p:nvSpPr>
          <p:cNvPr id="3" name="Subtitle 2"/>
          <p:cNvSpPr>
            <a:spLocks noGrp="1"/>
          </p:cNvSpPr>
          <p:nvPr>
            <p:ph type="subTitle" idx="1"/>
          </p:nvPr>
        </p:nvSpPr>
        <p:spPr>
          <a:xfrm>
            <a:off x="323850" y="3351276"/>
            <a:ext cx="6257925" cy="342900"/>
          </a:xfrm>
        </p:spPr>
        <p:txBody>
          <a:bodyPr lIns="45720" rIns="45720" anchor="b">
            <a:no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a:xfrm>
            <a:off x="323850" y="1864185"/>
            <a:ext cx="6963335" cy="1143000"/>
          </a:xfrm>
          <a:effectLst/>
        </p:spPr>
        <p:txBody>
          <a:bodyPr/>
          <a:lstStyle>
            <a:lvl1pPr>
              <a:defRPr lang="en-US" sz="4000" b="1" kern="1200" dirty="0" smtClean="0">
                <a:solidFill>
                  <a:srgbClr val="111111"/>
                </a:solidFill>
                <a:effectLst/>
                <a:latin typeface="+mj-lt"/>
                <a:ea typeface="+mj-ea"/>
                <a:cs typeface="+mj-cs"/>
              </a:defRPr>
            </a:lvl1pPr>
          </a:lstStyle>
          <a:p>
            <a:r>
              <a:rPr lang="en-US" smtClean="0"/>
              <a:t>Click to edit Master title style</a:t>
            </a:r>
            <a:endParaRPr lang="en-US" dirty="0"/>
          </a:p>
        </p:txBody>
      </p:sp>
      <p:sp>
        <p:nvSpPr>
          <p:cNvPr id="13" name="Text Placeholder 12"/>
          <p:cNvSpPr>
            <a:spLocks noGrp="1"/>
          </p:cNvSpPr>
          <p:nvPr>
            <p:ph type="body" sz="quarter" idx="10"/>
          </p:nvPr>
        </p:nvSpPr>
        <p:spPr>
          <a:xfrm>
            <a:off x="323850" y="3700272"/>
            <a:ext cx="5943600" cy="259080"/>
          </a:xfrm>
        </p:spPr>
        <p:txBody>
          <a:bodyPr lIns="45720" rIns="45720">
            <a:noAutofit/>
          </a:bodyPr>
          <a:lstStyle>
            <a:lvl1pPr marL="0" indent="0">
              <a:buFontTx/>
              <a:buNone/>
              <a:defRPr lang="en-US" sz="1400" kern="1200" dirty="0" smtClean="0">
                <a:solidFill>
                  <a:srgbClr val="111111"/>
                </a:solidFill>
                <a:latin typeface="+mn-lt"/>
                <a:ea typeface="+mn-ea"/>
                <a:cs typeface="+mn-cs"/>
              </a:defRPr>
            </a:lvl1pPr>
          </a:lstStyle>
          <a:p>
            <a:pPr lvl="0"/>
            <a:r>
              <a:rPr lang="en-US" smtClean="0"/>
              <a:t>Click to edit Master text styles</a:t>
            </a:r>
          </a:p>
        </p:txBody>
      </p:sp>
      <p:sp>
        <p:nvSpPr>
          <p:cNvPr id="18" name="Text Placeholder 17"/>
          <p:cNvSpPr>
            <a:spLocks noGrp="1"/>
          </p:cNvSpPr>
          <p:nvPr>
            <p:ph type="body" sz="quarter" idx="11"/>
          </p:nvPr>
        </p:nvSpPr>
        <p:spPr>
          <a:xfrm>
            <a:off x="323850" y="4092067"/>
            <a:ext cx="5888038" cy="306197"/>
          </a:xfrm>
        </p:spPr>
        <p:txBody>
          <a:bodyPr lIns="45720" rIns="45720">
            <a:noAutofit/>
          </a:bodyPr>
          <a:lstStyle>
            <a:lvl1pPr algn="l">
              <a:buFontTx/>
              <a:buNone/>
              <a:defRPr sz="1200">
                <a:solidFill>
                  <a:srgbClr val="111111"/>
                </a:solidFill>
              </a:defRPr>
            </a:lvl1pPr>
          </a:lstStyle>
          <a:p>
            <a:pPr lvl="0"/>
            <a:r>
              <a:rPr lang="en-US" smtClean="0"/>
              <a:t>Click to edit Master text styles</a:t>
            </a:r>
          </a:p>
        </p:txBody>
      </p:sp>
    </p:spTree>
    <p:extLst>
      <p:ext uri="{BB962C8B-B14F-4D97-AF65-F5344CB8AC3E}">
        <p14:creationId xmlns:p14="http://schemas.microsoft.com/office/powerpoint/2010/main" val="334329403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9" descr="Untitled-1.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0"/>
          <p:cNvGrpSpPr/>
          <p:nvPr userDrawn="1"/>
        </p:nvGrpSpPr>
        <p:grpSpPr>
          <a:xfrm>
            <a:off x="5791199" y="-1525588"/>
            <a:ext cx="5792789" cy="9680576"/>
            <a:chOff x="-5778501" y="-1512888"/>
            <a:chExt cx="5792789" cy="9680576"/>
          </a:xfrm>
          <a:effectLst>
            <a:outerShdw blurRad="101600" dist="25400" dir="2700000" algn="tl" rotWithShape="0">
              <a:prstClr val="black">
                <a:alpha val="25000"/>
              </a:prstClr>
            </a:outerShdw>
          </a:effectLst>
        </p:grpSpPr>
        <p:sp>
          <p:nvSpPr>
            <p:cNvPr id="9" name="Freeform 7"/>
            <p:cNvSpPr>
              <a:spLocks/>
            </p:cNvSpPr>
            <p:nvPr/>
          </p:nvSpPr>
          <p:spPr bwMode="auto">
            <a:xfrm>
              <a:off x="-5181600" y="-1489075"/>
              <a:ext cx="5070475" cy="7370763"/>
            </a:xfrm>
            <a:custGeom>
              <a:avLst/>
              <a:gdLst/>
              <a:ahLst/>
              <a:cxnLst>
                <a:cxn ang="0">
                  <a:pos x="345" y="1516"/>
                </a:cxn>
                <a:cxn ang="0">
                  <a:pos x="29" y="1364"/>
                </a:cxn>
                <a:cxn ang="0">
                  <a:pos x="21" y="1359"/>
                </a:cxn>
                <a:cxn ang="0">
                  <a:pos x="10" y="1347"/>
                </a:cxn>
                <a:cxn ang="0">
                  <a:pos x="0" y="1310"/>
                </a:cxn>
                <a:cxn ang="0">
                  <a:pos x="46" y="1187"/>
                </a:cxn>
                <a:cxn ang="0">
                  <a:pos x="154" y="1039"/>
                </a:cxn>
                <a:cxn ang="0">
                  <a:pos x="1020" y="16"/>
                </a:cxn>
                <a:cxn ang="0">
                  <a:pos x="1040" y="1"/>
                </a:cxn>
                <a:cxn ang="0">
                  <a:pos x="1039" y="12"/>
                </a:cxn>
                <a:cxn ang="0">
                  <a:pos x="171" y="1044"/>
                </a:cxn>
                <a:cxn ang="0">
                  <a:pos x="79" y="1171"/>
                </a:cxn>
                <a:cxn ang="0">
                  <a:pos x="43" y="1270"/>
                </a:cxn>
                <a:cxn ang="0">
                  <a:pos x="52" y="1300"/>
                </a:cxn>
                <a:cxn ang="0">
                  <a:pos x="63" y="1310"/>
                </a:cxn>
                <a:cxn ang="0">
                  <a:pos x="70" y="1314"/>
                </a:cxn>
                <a:cxn ang="0">
                  <a:pos x="78" y="1317"/>
                </a:cxn>
                <a:cxn ang="0">
                  <a:pos x="389" y="1455"/>
                </a:cxn>
                <a:cxn ang="0">
                  <a:pos x="380" y="1491"/>
                </a:cxn>
                <a:cxn ang="0">
                  <a:pos x="345" y="1516"/>
                </a:cxn>
              </a:cxnLst>
              <a:rect l="0" t="0" r="r" b="b"/>
              <a:pathLst>
                <a:path w="1045" h="1519">
                  <a:moveTo>
                    <a:pt x="345" y="1516"/>
                  </a:moveTo>
                  <a:cubicBezTo>
                    <a:pt x="29" y="1364"/>
                    <a:pt x="29" y="1364"/>
                    <a:pt x="29" y="1364"/>
                  </a:cubicBezTo>
                  <a:cubicBezTo>
                    <a:pt x="26" y="1362"/>
                    <a:pt x="24" y="1361"/>
                    <a:pt x="21" y="1359"/>
                  </a:cubicBezTo>
                  <a:cubicBezTo>
                    <a:pt x="17" y="1356"/>
                    <a:pt x="13" y="1352"/>
                    <a:pt x="10" y="1347"/>
                  </a:cubicBezTo>
                  <a:cubicBezTo>
                    <a:pt x="3" y="1338"/>
                    <a:pt x="0" y="1325"/>
                    <a:pt x="0" y="1310"/>
                  </a:cubicBezTo>
                  <a:cubicBezTo>
                    <a:pt x="1" y="1280"/>
                    <a:pt x="17" y="1237"/>
                    <a:pt x="46" y="1187"/>
                  </a:cubicBezTo>
                  <a:cubicBezTo>
                    <a:pt x="72" y="1143"/>
                    <a:pt x="110" y="1092"/>
                    <a:pt x="154" y="1039"/>
                  </a:cubicBezTo>
                  <a:cubicBezTo>
                    <a:pt x="1020" y="16"/>
                    <a:pt x="1020" y="16"/>
                    <a:pt x="1020" y="16"/>
                  </a:cubicBezTo>
                  <a:cubicBezTo>
                    <a:pt x="1025" y="9"/>
                    <a:pt x="1034" y="2"/>
                    <a:pt x="1040" y="1"/>
                  </a:cubicBezTo>
                  <a:cubicBezTo>
                    <a:pt x="1045" y="0"/>
                    <a:pt x="1045" y="5"/>
                    <a:pt x="1039" y="12"/>
                  </a:cubicBezTo>
                  <a:cubicBezTo>
                    <a:pt x="171" y="1044"/>
                    <a:pt x="171" y="1044"/>
                    <a:pt x="171" y="1044"/>
                  </a:cubicBezTo>
                  <a:cubicBezTo>
                    <a:pt x="133" y="1090"/>
                    <a:pt x="101" y="1134"/>
                    <a:pt x="79" y="1171"/>
                  </a:cubicBezTo>
                  <a:cubicBezTo>
                    <a:pt x="56" y="1211"/>
                    <a:pt x="43" y="1246"/>
                    <a:pt x="43" y="1270"/>
                  </a:cubicBezTo>
                  <a:cubicBezTo>
                    <a:pt x="43" y="1282"/>
                    <a:pt x="46" y="1292"/>
                    <a:pt x="52" y="1300"/>
                  </a:cubicBezTo>
                  <a:cubicBezTo>
                    <a:pt x="55" y="1304"/>
                    <a:pt x="59" y="1307"/>
                    <a:pt x="63" y="1310"/>
                  </a:cubicBezTo>
                  <a:cubicBezTo>
                    <a:pt x="65" y="1312"/>
                    <a:pt x="67" y="1313"/>
                    <a:pt x="70" y="1314"/>
                  </a:cubicBezTo>
                  <a:cubicBezTo>
                    <a:pt x="78" y="1317"/>
                    <a:pt x="78" y="1317"/>
                    <a:pt x="78" y="1317"/>
                  </a:cubicBezTo>
                  <a:cubicBezTo>
                    <a:pt x="389" y="1455"/>
                    <a:pt x="389" y="1455"/>
                    <a:pt x="389" y="1455"/>
                  </a:cubicBezTo>
                  <a:cubicBezTo>
                    <a:pt x="397" y="1458"/>
                    <a:pt x="393" y="1474"/>
                    <a:pt x="380" y="1491"/>
                  </a:cubicBezTo>
                  <a:cubicBezTo>
                    <a:pt x="368" y="1508"/>
                    <a:pt x="352" y="1519"/>
                    <a:pt x="345" y="1516"/>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 name="Freeform 8"/>
            <p:cNvSpPr>
              <a:spLocks noEditPoints="1"/>
            </p:cNvSpPr>
            <p:nvPr/>
          </p:nvSpPr>
          <p:spPr bwMode="auto">
            <a:xfrm>
              <a:off x="-5181600" y="4387850"/>
              <a:ext cx="4410075" cy="2663825"/>
            </a:xfrm>
            <a:custGeom>
              <a:avLst/>
              <a:gdLst/>
              <a:ahLst/>
              <a:cxnLst>
                <a:cxn ang="0">
                  <a:pos x="28" y="152"/>
                </a:cxn>
                <a:cxn ang="0">
                  <a:pos x="32" y="154"/>
                </a:cxn>
                <a:cxn ang="0">
                  <a:pos x="33" y="155"/>
                </a:cxn>
                <a:cxn ang="0">
                  <a:pos x="851" y="548"/>
                </a:cxn>
                <a:cxn ang="0">
                  <a:pos x="856" y="549"/>
                </a:cxn>
                <a:cxn ang="0">
                  <a:pos x="895" y="517"/>
                </a:cxn>
                <a:cxn ang="0">
                  <a:pos x="898" y="468"/>
                </a:cxn>
                <a:cxn ang="0">
                  <a:pos x="390" y="244"/>
                </a:cxn>
                <a:cxn ang="0">
                  <a:pos x="380" y="280"/>
                </a:cxn>
                <a:cxn ang="0">
                  <a:pos x="348" y="305"/>
                </a:cxn>
                <a:cxn ang="0">
                  <a:pos x="345" y="305"/>
                </a:cxn>
                <a:cxn ang="0">
                  <a:pos x="29" y="153"/>
                </a:cxn>
                <a:cxn ang="0">
                  <a:pos x="28" y="152"/>
                </a:cxn>
                <a:cxn ang="0">
                  <a:pos x="5" y="128"/>
                </a:cxn>
                <a:cxn ang="0">
                  <a:pos x="13" y="140"/>
                </a:cxn>
                <a:cxn ang="0">
                  <a:pos x="10" y="136"/>
                </a:cxn>
                <a:cxn ang="0">
                  <a:pos x="5" y="128"/>
                </a:cxn>
                <a:cxn ang="0">
                  <a:pos x="65" y="100"/>
                </a:cxn>
                <a:cxn ang="0">
                  <a:pos x="70" y="103"/>
                </a:cxn>
                <a:cxn ang="0">
                  <a:pos x="71" y="104"/>
                </a:cxn>
                <a:cxn ang="0">
                  <a:pos x="65" y="100"/>
                </a:cxn>
                <a:cxn ang="0">
                  <a:pos x="0" y="98"/>
                </a:cxn>
                <a:cxn ang="0">
                  <a:pos x="0" y="99"/>
                </a:cxn>
                <a:cxn ang="0">
                  <a:pos x="0" y="102"/>
                </a:cxn>
                <a:cxn ang="0">
                  <a:pos x="0" y="99"/>
                </a:cxn>
                <a:cxn ang="0">
                  <a:pos x="0" y="98"/>
                </a:cxn>
                <a:cxn ang="0">
                  <a:pos x="60" y="97"/>
                </a:cxn>
                <a:cxn ang="0">
                  <a:pos x="63" y="99"/>
                </a:cxn>
                <a:cxn ang="0">
                  <a:pos x="64" y="100"/>
                </a:cxn>
                <a:cxn ang="0">
                  <a:pos x="60" y="97"/>
                </a:cxn>
                <a:cxn ang="0">
                  <a:pos x="59" y="0"/>
                </a:cxn>
                <a:cxn ang="0">
                  <a:pos x="43" y="59"/>
                </a:cxn>
                <a:cxn ang="0">
                  <a:pos x="45" y="74"/>
                </a:cxn>
                <a:cxn ang="0">
                  <a:pos x="43" y="59"/>
                </a:cxn>
                <a:cxn ang="0">
                  <a:pos x="58" y="1"/>
                </a:cxn>
                <a:cxn ang="0">
                  <a:pos x="59" y="0"/>
                </a:cxn>
              </a:cxnLst>
              <a:rect l="0" t="0" r="r" b="b"/>
              <a:pathLst>
                <a:path w="909" h="549">
                  <a:moveTo>
                    <a:pt x="28" y="152"/>
                  </a:moveTo>
                  <a:cubicBezTo>
                    <a:pt x="30" y="153"/>
                    <a:pt x="31" y="153"/>
                    <a:pt x="32" y="154"/>
                  </a:cubicBezTo>
                  <a:cubicBezTo>
                    <a:pt x="32" y="154"/>
                    <a:pt x="33" y="154"/>
                    <a:pt x="33" y="155"/>
                  </a:cubicBezTo>
                  <a:cubicBezTo>
                    <a:pt x="851" y="548"/>
                    <a:pt x="851" y="548"/>
                    <a:pt x="851" y="548"/>
                  </a:cubicBezTo>
                  <a:cubicBezTo>
                    <a:pt x="853" y="548"/>
                    <a:pt x="854" y="549"/>
                    <a:pt x="856" y="549"/>
                  </a:cubicBezTo>
                  <a:cubicBezTo>
                    <a:pt x="868" y="549"/>
                    <a:pt x="884" y="536"/>
                    <a:pt x="895" y="517"/>
                  </a:cubicBezTo>
                  <a:cubicBezTo>
                    <a:pt x="908" y="495"/>
                    <a:pt x="909" y="473"/>
                    <a:pt x="898" y="468"/>
                  </a:cubicBezTo>
                  <a:cubicBezTo>
                    <a:pt x="390" y="244"/>
                    <a:pt x="390" y="244"/>
                    <a:pt x="390" y="244"/>
                  </a:cubicBezTo>
                  <a:cubicBezTo>
                    <a:pt x="396" y="248"/>
                    <a:pt x="392" y="264"/>
                    <a:pt x="380" y="280"/>
                  </a:cubicBezTo>
                  <a:cubicBezTo>
                    <a:pt x="370" y="295"/>
                    <a:pt x="356" y="305"/>
                    <a:pt x="348" y="305"/>
                  </a:cubicBezTo>
                  <a:cubicBezTo>
                    <a:pt x="347" y="305"/>
                    <a:pt x="346" y="305"/>
                    <a:pt x="345" y="305"/>
                  </a:cubicBezTo>
                  <a:cubicBezTo>
                    <a:pt x="29" y="153"/>
                    <a:pt x="29" y="153"/>
                    <a:pt x="29" y="153"/>
                  </a:cubicBezTo>
                  <a:cubicBezTo>
                    <a:pt x="29" y="152"/>
                    <a:pt x="29" y="152"/>
                    <a:pt x="28" y="152"/>
                  </a:cubicBezTo>
                  <a:moveTo>
                    <a:pt x="5" y="128"/>
                  </a:moveTo>
                  <a:cubicBezTo>
                    <a:pt x="7" y="132"/>
                    <a:pt x="10" y="137"/>
                    <a:pt x="13" y="140"/>
                  </a:cubicBezTo>
                  <a:cubicBezTo>
                    <a:pt x="12" y="139"/>
                    <a:pt x="11" y="138"/>
                    <a:pt x="10" y="136"/>
                  </a:cubicBezTo>
                  <a:cubicBezTo>
                    <a:pt x="8" y="134"/>
                    <a:pt x="6" y="131"/>
                    <a:pt x="5" y="128"/>
                  </a:cubicBezTo>
                  <a:moveTo>
                    <a:pt x="65" y="100"/>
                  </a:moveTo>
                  <a:cubicBezTo>
                    <a:pt x="66" y="101"/>
                    <a:pt x="68" y="102"/>
                    <a:pt x="70" y="103"/>
                  </a:cubicBezTo>
                  <a:cubicBezTo>
                    <a:pt x="71" y="104"/>
                    <a:pt x="71" y="104"/>
                    <a:pt x="71" y="104"/>
                  </a:cubicBezTo>
                  <a:cubicBezTo>
                    <a:pt x="69" y="103"/>
                    <a:pt x="67" y="102"/>
                    <a:pt x="65" y="100"/>
                  </a:cubicBezTo>
                  <a:moveTo>
                    <a:pt x="0" y="98"/>
                  </a:moveTo>
                  <a:cubicBezTo>
                    <a:pt x="0" y="98"/>
                    <a:pt x="0" y="99"/>
                    <a:pt x="0" y="99"/>
                  </a:cubicBezTo>
                  <a:cubicBezTo>
                    <a:pt x="0" y="100"/>
                    <a:pt x="0" y="101"/>
                    <a:pt x="0" y="102"/>
                  </a:cubicBezTo>
                  <a:cubicBezTo>
                    <a:pt x="0" y="101"/>
                    <a:pt x="0" y="100"/>
                    <a:pt x="0" y="99"/>
                  </a:cubicBezTo>
                  <a:cubicBezTo>
                    <a:pt x="0" y="99"/>
                    <a:pt x="0" y="99"/>
                    <a:pt x="0" y="98"/>
                  </a:cubicBezTo>
                  <a:moveTo>
                    <a:pt x="60" y="97"/>
                  </a:moveTo>
                  <a:cubicBezTo>
                    <a:pt x="61" y="98"/>
                    <a:pt x="62" y="98"/>
                    <a:pt x="63" y="99"/>
                  </a:cubicBezTo>
                  <a:cubicBezTo>
                    <a:pt x="63" y="100"/>
                    <a:pt x="64" y="100"/>
                    <a:pt x="64" y="100"/>
                  </a:cubicBezTo>
                  <a:cubicBezTo>
                    <a:pt x="63" y="99"/>
                    <a:pt x="61" y="98"/>
                    <a:pt x="60" y="97"/>
                  </a:cubicBezTo>
                  <a:moveTo>
                    <a:pt x="59" y="0"/>
                  </a:moveTo>
                  <a:cubicBezTo>
                    <a:pt x="49" y="23"/>
                    <a:pt x="43" y="43"/>
                    <a:pt x="43" y="59"/>
                  </a:cubicBezTo>
                  <a:cubicBezTo>
                    <a:pt x="43" y="64"/>
                    <a:pt x="44" y="70"/>
                    <a:pt x="45" y="74"/>
                  </a:cubicBezTo>
                  <a:cubicBezTo>
                    <a:pt x="44" y="70"/>
                    <a:pt x="43" y="64"/>
                    <a:pt x="43" y="59"/>
                  </a:cubicBezTo>
                  <a:cubicBezTo>
                    <a:pt x="43" y="43"/>
                    <a:pt x="49" y="24"/>
                    <a:pt x="58" y="1"/>
                  </a:cubicBezTo>
                  <a:cubicBezTo>
                    <a:pt x="58" y="1"/>
                    <a:pt x="59" y="0"/>
                    <a:pt x="59" y="0"/>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1" name="Freeform 9"/>
            <p:cNvSpPr>
              <a:spLocks/>
            </p:cNvSpPr>
            <p:nvPr/>
          </p:nvSpPr>
          <p:spPr bwMode="auto">
            <a:xfrm>
              <a:off x="-5181600" y="4343400"/>
              <a:ext cx="1920875" cy="1524000"/>
            </a:xfrm>
            <a:custGeom>
              <a:avLst/>
              <a:gdLst/>
              <a:ahLst/>
              <a:cxnLst>
                <a:cxn ang="0">
                  <a:pos x="57" y="0"/>
                </a:cxn>
                <a:cxn ang="0">
                  <a:pos x="47" y="4"/>
                </a:cxn>
                <a:cxn ang="0">
                  <a:pos x="20" y="36"/>
                </a:cxn>
                <a:cxn ang="0">
                  <a:pos x="0" y="107"/>
                </a:cxn>
                <a:cxn ang="0">
                  <a:pos x="0" y="108"/>
                </a:cxn>
                <a:cxn ang="0">
                  <a:pos x="0" y="111"/>
                </a:cxn>
                <a:cxn ang="0">
                  <a:pos x="5" y="137"/>
                </a:cxn>
                <a:cxn ang="0">
                  <a:pos x="10" y="145"/>
                </a:cxn>
                <a:cxn ang="0">
                  <a:pos x="13" y="149"/>
                </a:cxn>
                <a:cxn ang="0">
                  <a:pos x="15" y="152"/>
                </a:cxn>
                <a:cxn ang="0">
                  <a:pos x="23" y="158"/>
                </a:cxn>
                <a:cxn ang="0">
                  <a:pos x="28" y="161"/>
                </a:cxn>
                <a:cxn ang="0">
                  <a:pos x="29" y="162"/>
                </a:cxn>
                <a:cxn ang="0">
                  <a:pos x="345" y="314"/>
                </a:cxn>
                <a:cxn ang="0">
                  <a:pos x="348" y="314"/>
                </a:cxn>
                <a:cxn ang="0">
                  <a:pos x="380" y="289"/>
                </a:cxn>
                <a:cxn ang="0">
                  <a:pos x="390" y="253"/>
                </a:cxn>
                <a:cxn ang="0">
                  <a:pos x="74" y="114"/>
                </a:cxn>
                <a:cxn ang="0">
                  <a:pos x="71" y="113"/>
                </a:cxn>
                <a:cxn ang="0">
                  <a:pos x="70" y="112"/>
                </a:cxn>
                <a:cxn ang="0">
                  <a:pos x="65" y="109"/>
                </a:cxn>
                <a:cxn ang="0">
                  <a:pos x="65" y="109"/>
                </a:cxn>
                <a:cxn ang="0">
                  <a:pos x="64" y="109"/>
                </a:cxn>
                <a:cxn ang="0">
                  <a:pos x="63" y="108"/>
                </a:cxn>
                <a:cxn ang="0">
                  <a:pos x="60" y="106"/>
                </a:cxn>
                <a:cxn ang="0">
                  <a:pos x="57" y="104"/>
                </a:cxn>
                <a:cxn ang="0">
                  <a:pos x="45" y="83"/>
                </a:cxn>
                <a:cxn ang="0">
                  <a:pos x="43" y="68"/>
                </a:cxn>
                <a:cxn ang="0">
                  <a:pos x="59" y="9"/>
                </a:cxn>
                <a:cxn ang="0">
                  <a:pos x="57" y="0"/>
                </a:cxn>
              </a:cxnLst>
              <a:rect l="0" t="0" r="r" b="b"/>
              <a:pathLst>
                <a:path w="396" h="314">
                  <a:moveTo>
                    <a:pt x="57" y="0"/>
                  </a:moveTo>
                  <a:cubicBezTo>
                    <a:pt x="54" y="0"/>
                    <a:pt x="51" y="2"/>
                    <a:pt x="47" y="4"/>
                  </a:cubicBezTo>
                  <a:cubicBezTo>
                    <a:pt x="37" y="11"/>
                    <a:pt x="25" y="26"/>
                    <a:pt x="20" y="36"/>
                  </a:cubicBezTo>
                  <a:cubicBezTo>
                    <a:pt x="8" y="63"/>
                    <a:pt x="1" y="87"/>
                    <a:pt x="0" y="107"/>
                  </a:cubicBezTo>
                  <a:cubicBezTo>
                    <a:pt x="0" y="108"/>
                    <a:pt x="0" y="108"/>
                    <a:pt x="0" y="108"/>
                  </a:cubicBezTo>
                  <a:cubicBezTo>
                    <a:pt x="0" y="109"/>
                    <a:pt x="0" y="110"/>
                    <a:pt x="0" y="111"/>
                  </a:cubicBezTo>
                  <a:cubicBezTo>
                    <a:pt x="0" y="121"/>
                    <a:pt x="2" y="130"/>
                    <a:pt x="5" y="137"/>
                  </a:cubicBezTo>
                  <a:cubicBezTo>
                    <a:pt x="6" y="140"/>
                    <a:pt x="8" y="143"/>
                    <a:pt x="10" y="145"/>
                  </a:cubicBezTo>
                  <a:cubicBezTo>
                    <a:pt x="11" y="147"/>
                    <a:pt x="12" y="148"/>
                    <a:pt x="13" y="149"/>
                  </a:cubicBezTo>
                  <a:cubicBezTo>
                    <a:pt x="13" y="150"/>
                    <a:pt x="14" y="151"/>
                    <a:pt x="15" y="152"/>
                  </a:cubicBezTo>
                  <a:cubicBezTo>
                    <a:pt x="17" y="154"/>
                    <a:pt x="20" y="156"/>
                    <a:pt x="23" y="158"/>
                  </a:cubicBezTo>
                  <a:cubicBezTo>
                    <a:pt x="25" y="160"/>
                    <a:pt x="27" y="160"/>
                    <a:pt x="28" y="161"/>
                  </a:cubicBezTo>
                  <a:cubicBezTo>
                    <a:pt x="29" y="161"/>
                    <a:pt x="29" y="161"/>
                    <a:pt x="29" y="162"/>
                  </a:cubicBezTo>
                  <a:cubicBezTo>
                    <a:pt x="345" y="314"/>
                    <a:pt x="345" y="314"/>
                    <a:pt x="345" y="314"/>
                  </a:cubicBezTo>
                  <a:cubicBezTo>
                    <a:pt x="346" y="314"/>
                    <a:pt x="347" y="314"/>
                    <a:pt x="348" y="314"/>
                  </a:cubicBezTo>
                  <a:cubicBezTo>
                    <a:pt x="356" y="314"/>
                    <a:pt x="370" y="304"/>
                    <a:pt x="380" y="289"/>
                  </a:cubicBezTo>
                  <a:cubicBezTo>
                    <a:pt x="392" y="273"/>
                    <a:pt x="396" y="257"/>
                    <a:pt x="390" y="253"/>
                  </a:cubicBezTo>
                  <a:cubicBezTo>
                    <a:pt x="74" y="114"/>
                    <a:pt x="74" y="114"/>
                    <a:pt x="74" y="114"/>
                  </a:cubicBezTo>
                  <a:cubicBezTo>
                    <a:pt x="73" y="113"/>
                    <a:pt x="72" y="113"/>
                    <a:pt x="71" y="113"/>
                  </a:cubicBezTo>
                  <a:cubicBezTo>
                    <a:pt x="70" y="112"/>
                    <a:pt x="70" y="112"/>
                    <a:pt x="70" y="112"/>
                  </a:cubicBezTo>
                  <a:cubicBezTo>
                    <a:pt x="68" y="111"/>
                    <a:pt x="66" y="110"/>
                    <a:pt x="65" y="109"/>
                  </a:cubicBezTo>
                  <a:cubicBezTo>
                    <a:pt x="65" y="109"/>
                    <a:pt x="65" y="109"/>
                    <a:pt x="65" y="109"/>
                  </a:cubicBezTo>
                  <a:cubicBezTo>
                    <a:pt x="64" y="109"/>
                    <a:pt x="64" y="109"/>
                    <a:pt x="64" y="109"/>
                  </a:cubicBezTo>
                  <a:cubicBezTo>
                    <a:pt x="64" y="109"/>
                    <a:pt x="63" y="109"/>
                    <a:pt x="63" y="108"/>
                  </a:cubicBezTo>
                  <a:cubicBezTo>
                    <a:pt x="62" y="107"/>
                    <a:pt x="61" y="107"/>
                    <a:pt x="60" y="106"/>
                  </a:cubicBezTo>
                  <a:cubicBezTo>
                    <a:pt x="59" y="105"/>
                    <a:pt x="58" y="104"/>
                    <a:pt x="57" y="104"/>
                  </a:cubicBezTo>
                  <a:cubicBezTo>
                    <a:pt x="51" y="98"/>
                    <a:pt x="47" y="92"/>
                    <a:pt x="45" y="83"/>
                  </a:cubicBezTo>
                  <a:cubicBezTo>
                    <a:pt x="44" y="79"/>
                    <a:pt x="43" y="73"/>
                    <a:pt x="43" y="68"/>
                  </a:cubicBezTo>
                  <a:cubicBezTo>
                    <a:pt x="43" y="52"/>
                    <a:pt x="49" y="32"/>
                    <a:pt x="59" y="9"/>
                  </a:cubicBezTo>
                  <a:cubicBezTo>
                    <a:pt x="61" y="3"/>
                    <a:pt x="60" y="0"/>
                    <a:pt x="57" y="0"/>
                  </a:cubicBezTo>
                </a:path>
              </a:pathLst>
            </a:custGeom>
            <a:solidFill>
              <a:srgbClr val="F15F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2" name="Freeform 10"/>
            <p:cNvSpPr>
              <a:spLocks/>
            </p:cNvSpPr>
            <p:nvPr/>
          </p:nvSpPr>
          <p:spPr bwMode="auto">
            <a:xfrm>
              <a:off x="-4905375" y="-1512888"/>
              <a:ext cx="4919663" cy="6089650"/>
            </a:xfrm>
            <a:custGeom>
              <a:avLst/>
              <a:gdLst/>
              <a:ahLst/>
              <a:cxnLst>
                <a:cxn ang="0">
                  <a:pos x="2" y="1253"/>
                </a:cxn>
                <a:cxn ang="0">
                  <a:pos x="1" y="1248"/>
                </a:cxn>
                <a:cxn ang="0">
                  <a:pos x="25" y="1185"/>
                </a:cxn>
                <a:cxn ang="0">
                  <a:pos x="75" y="1106"/>
                </a:cxn>
                <a:cxn ang="0">
                  <a:pos x="108" y="1064"/>
                </a:cxn>
                <a:cxn ang="0">
                  <a:pos x="126" y="1042"/>
                </a:cxn>
                <a:cxn ang="0">
                  <a:pos x="988" y="16"/>
                </a:cxn>
                <a:cxn ang="0">
                  <a:pos x="1008" y="1"/>
                </a:cxn>
                <a:cxn ang="0">
                  <a:pos x="1008" y="12"/>
                </a:cxn>
                <a:cxn ang="0">
                  <a:pos x="135" y="1058"/>
                </a:cxn>
                <a:cxn ang="0">
                  <a:pos x="127" y="1067"/>
                </a:cxn>
                <a:cxn ang="0">
                  <a:pos x="100" y="1103"/>
                </a:cxn>
                <a:cxn ang="0">
                  <a:pos x="60" y="1166"/>
                </a:cxn>
                <a:cxn ang="0">
                  <a:pos x="43" y="1212"/>
                </a:cxn>
                <a:cxn ang="0">
                  <a:pos x="19" y="1245"/>
                </a:cxn>
                <a:cxn ang="0">
                  <a:pos x="2" y="1253"/>
                </a:cxn>
              </a:cxnLst>
              <a:rect l="0" t="0" r="r" b="b"/>
              <a:pathLst>
                <a:path w="1014" h="1255">
                  <a:moveTo>
                    <a:pt x="2" y="1253"/>
                  </a:moveTo>
                  <a:cubicBezTo>
                    <a:pt x="1" y="1253"/>
                    <a:pt x="0" y="1251"/>
                    <a:pt x="1" y="1248"/>
                  </a:cubicBezTo>
                  <a:cubicBezTo>
                    <a:pt x="4" y="1231"/>
                    <a:pt x="12" y="1209"/>
                    <a:pt x="25" y="1185"/>
                  </a:cubicBezTo>
                  <a:cubicBezTo>
                    <a:pt x="37" y="1162"/>
                    <a:pt x="54" y="1135"/>
                    <a:pt x="75" y="1106"/>
                  </a:cubicBezTo>
                  <a:cubicBezTo>
                    <a:pt x="85" y="1093"/>
                    <a:pt x="96" y="1079"/>
                    <a:pt x="108" y="1064"/>
                  </a:cubicBezTo>
                  <a:cubicBezTo>
                    <a:pt x="126" y="1042"/>
                    <a:pt x="126" y="1042"/>
                    <a:pt x="126" y="1042"/>
                  </a:cubicBezTo>
                  <a:cubicBezTo>
                    <a:pt x="988" y="16"/>
                    <a:pt x="988" y="16"/>
                    <a:pt x="988" y="16"/>
                  </a:cubicBezTo>
                  <a:cubicBezTo>
                    <a:pt x="994" y="9"/>
                    <a:pt x="1003" y="2"/>
                    <a:pt x="1008" y="1"/>
                  </a:cubicBezTo>
                  <a:cubicBezTo>
                    <a:pt x="1014" y="0"/>
                    <a:pt x="1014" y="5"/>
                    <a:pt x="1008" y="12"/>
                  </a:cubicBezTo>
                  <a:cubicBezTo>
                    <a:pt x="135" y="1058"/>
                    <a:pt x="135" y="1058"/>
                    <a:pt x="135" y="1058"/>
                  </a:cubicBezTo>
                  <a:cubicBezTo>
                    <a:pt x="127" y="1067"/>
                    <a:pt x="127" y="1067"/>
                    <a:pt x="127" y="1067"/>
                  </a:cubicBezTo>
                  <a:cubicBezTo>
                    <a:pt x="118" y="1080"/>
                    <a:pt x="108" y="1092"/>
                    <a:pt x="100" y="1103"/>
                  </a:cubicBezTo>
                  <a:cubicBezTo>
                    <a:pt x="83" y="1126"/>
                    <a:pt x="69" y="1148"/>
                    <a:pt x="60" y="1166"/>
                  </a:cubicBezTo>
                  <a:cubicBezTo>
                    <a:pt x="50" y="1184"/>
                    <a:pt x="45" y="1199"/>
                    <a:pt x="43" y="1212"/>
                  </a:cubicBezTo>
                  <a:cubicBezTo>
                    <a:pt x="41" y="1220"/>
                    <a:pt x="31" y="1235"/>
                    <a:pt x="19" y="1245"/>
                  </a:cubicBezTo>
                  <a:cubicBezTo>
                    <a:pt x="12" y="1252"/>
                    <a:pt x="5" y="1255"/>
                    <a:pt x="2" y="1253"/>
                  </a:cubicBezTo>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4" name="Freeform 11"/>
            <p:cNvSpPr>
              <a:spLocks noEditPoints="1"/>
            </p:cNvSpPr>
            <p:nvPr/>
          </p:nvSpPr>
          <p:spPr bwMode="auto">
            <a:xfrm>
              <a:off x="-4910138" y="2882900"/>
              <a:ext cx="4424363" cy="3668713"/>
            </a:xfrm>
            <a:custGeom>
              <a:avLst/>
              <a:gdLst/>
              <a:ahLst/>
              <a:cxnLst>
                <a:cxn ang="0">
                  <a:pos x="43" y="307"/>
                </a:cxn>
                <a:cxn ang="0">
                  <a:pos x="20" y="339"/>
                </a:cxn>
                <a:cxn ang="0">
                  <a:pos x="5" y="348"/>
                </a:cxn>
                <a:cxn ang="0">
                  <a:pos x="3" y="347"/>
                </a:cxn>
                <a:cxn ang="0">
                  <a:pos x="2" y="343"/>
                </a:cxn>
                <a:cxn ang="0">
                  <a:pos x="1" y="364"/>
                </a:cxn>
                <a:cxn ang="0">
                  <a:pos x="26" y="398"/>
                </a:cxn>
                <a:cxn ang="0">
                  <a:pos x="856" y="755"/>
                </a:cxn>
                <a:cxn ang="0">
                  <a:pos x="861" y="756"/>
                </a:cxn>
                <a:cxn ang="0">
                  <a:pos x="899" y="725"/>
                </a:cxn>
                <a:cxn ang="0">
                  <a:pos x="901" y="678"/>
                </a:cxn>
                <a:cxn ang="0">
                  <a:pos x="66" y="350"/>
                </a:cxn>
                <a:cxn ang="0">
                  <a:pos x="43" y="323"/>
                </a:cxn>
                <a:cxn ang="0">
                  <a:pos x="43" y="307"/>
                </a:cxn>
                <a:cxn ang="0">
                  <a:pos x="64" y="253"/>
                </a:cxn>
                <a:cxn ang="0">
                  <a:pos x="61" y="260"/>
                </a:cxn>
                <a:cxn ang="0">
                  <a:pos x="49" y="286"/>
                </a:cxn>
                <a:cxn ang="0">
                  <a:pos x="53" y="275"/>
                </a:cxn>
                <a:cxn ang="0">
                  <a:pos x="64" y="253"/>
                </a:cxn>
                <a:cxn ang="0">
                  <a:pos x="78" y="198"/>
                </a:cxn>
                <a:cxn ang="0">
                  <a:pos x="67" y="213"/>
                </a:cxn>
                <a:cxn ang="0">
                  <a:pos x="20" y="290"/>
                </a:cxn>
                <a:cxn ang="0">
                  <a:pos x="26" y="279"/>
                </a:cxn>
                <a:cxn ang="0">
                  <a:pos x="76" y="200"/>
                </a:cxn>
                <a:cxn ang="0">
                  <a:pos x="78" y="198"/>
                </a:cxn>
                <a:cxn ang="0">
                  <a:pos x="140" y="147"/>
                </a:cxn>
                <a:cxn ang="0">
                  <a:pos x="136" y="152"/>
                </a:cxn>
                <a:cxn ang="0">
                  <a:pos x="128" y="161"/>
                </a:cxn>
                <a:cxn ang="0">
                  <a:pos x="101" y="197"/>
                </a:cxn>
                <a:cxn ang="0">
                  <a:pos x="86" y="218"/>
                </a:cxn>
                <a:cxn ang="0">
                  <a:pos x="94" y="207"/>
                </a:cxn>
                <a:cxn ang="0">
                  <a:pos x="124" y="166"/>
                </a:cxn>
                <a:cxn ang="0">
                  <a:pos x="140" y="147"/>
                </a:cxn>
                <a:cxn ang="0">
                  <a:pos x="127" y="136"/>
                </a:cxn>
                <a:cxn ang="0">
                  <a:pos x="125" y="140"/>
                </a:cxn>
                <a:cxn ang="0">
                  <a:pos x="104" y="164"/>
                </a:cxn>
                <a:cxn ang="0">
                  <a:pos x="109" y="158"/>
                </a:cxn>
                <a:cxn ang="0">
                  <a:pos x="127" y="136"/>
                </a:cxn>
                <a:cxn ang="0">
                  <a:pos x="262" y="0"/>
                </a:cxn>
                <a:cxn ang="0">
                  <a:pos x="179" y="100"/>
                </a:cxn>
                <a:cxn ang="0">
                  <a:pos x="261" y="2"/>
                </a:cxn>
                <a:cxn ang="0">
                  <a:pos x="262" y="0"/>
                </a:cxn>
              </a:cxnLst>
              <a:rect l="0" t="0" r="r" b="b"/>
              <a:pathLst>
                <a:path w="912" h="756">
                  <a:moveTo>
                    <a:pt x="43" y="307"/>
                  </a:moveTo>
                  <a:cubicBezTo>
                    <a:pt x="41" y="315"/>
                    <a:pt x="31" y="329"/>
                    <a:pt x="20" y="339"/>
                  </a:cubicBezTo>
                  <a:cubicBezTo>
                    <a:pt x="14" y="345"/>
                    <a:pt x="8" y="348"/>
                    <a:pt x="5" y="348"/>
                  </a:cubicBezTo>
                  <a:cubicBezTo>
                    <a:pt x="4" y="348"/>
                    <a:pt x="4" y="347"/>
                    <a:pt x="3" y="347"/>
                  </a:cubicBezTo>
                  <a:cubicBezTo>
                    <a:pt x="2" y="347"/>
                    <a:pt x="1" y="345"/>
                    <a:pt x="2" y="343"/>
                  </a:cubicBezTo>
                  <a:cubicBezTo>
                    <a:pt x="0" y="351"/>
                    <a:pt x="0" y="358"/>
                    <a:pt x="1" y="364"/>
                  </a:cubicBezTo>
                  <a:cubicBezTo>
                    <a:pt x="3" y="380"/>
                    <a:pt x="11" y="392"/>
                    <a:pt x="26" y="398"/>
                  </a:cubicBezTo>
                  <a:cubicBezTo>
                    <a:pt x="856" y="755"/>
                    <a:pt x="856" y="755"/>
                    <a:pt x="856" y="755"/>
                  </a:cubicBezTo>
                  <a:cubicBezTo>
                    <a:pt x="857" y="755"/>
                    <a:pt x="859" y="756"/>
                    <a:pt x="861" y="756"/>
                  </a:cubicBezTo>
                  <a:cubicBezTo>
                    <a:pt x="872" y="756"/>
                    <a:pt x="888" y="743"/>
                    <a:pt x="899" y="725"/>
                  </a:cubicBezTo>
                  <a:cubicBezTo>
                    <a:pt x="911" y="703"/>
                    <a:pt x="912" y="683"/>
                    <a:pt x="901" y="678"/>
                  </a:cubicBezTo>
                  <a:cubicBezTo>
                    <a:pt x="66" y="350"/>
                    <a:pt x="66" y="350"/>
                    <a:pt x="66" y="350"/>
                  </a:cubicBezTo>
                  <a:cubicBezTo>
                    <a:pt x="53" y="345"/>
                    <a:pt x="45" y="335"/>
                    <a:pt x="43" y="323"/>
                  </a:cubicBezTo>
                  <a:cubicBezTo>
                    <a:pt x="43" y="318"/>
                    <a:pt x="43" y="313"/>
                    <a:pt x="43" y="307"/>
                  </a:cubicBezTo>
                  <a:moveTo>
                    <a:pt x="64" y="253"/>
                  </a:moveTo>
                  <a:cubicBezTo>
                    <a:pt x="63" y="255"/>
                    <a:pt x="62" y="258"/>
                    <a:pt x="61" y="260"/>
                  </a:cubicBezTo>
                  <a:cubicBezTo>
                    <a:pt x="56" y="269"/>
                    <a:pt x="52" y="278"/>
                    <a:pt x="49" y="286"/>
                  </a:cubicBezTo>
                  <a:cubicBezTo>
                    <a:pt x="50" y="283"/>
                    <a:pt x="52" y="279"/>
                    <a:pt x="53" y="275"/>
                  </a:cubicBezTo>
                  <a:cubicBezTo>
                    <a:pt x="56" y="268"/>
                    <a:pt x="60" y="261"/>
                    <a:pt x="64" y="253"/>
                  </a:cubicBezTo>
                  <a:moveTo>
                    <a:pt x="78" y="198"/>
                  </a:moveTo>
                  <a:cubicBezTo>
                    <a:pt x="75" y="203"/>
                    <a:pt x="71" y="208"/>
                    <a:pt x="67" y="213"/>
                  </a:cubicBezTo>
                  <a:cubicBezTo>
                    <a:pt x="47" y="241"/>
                    <a:pt x="31" y="267"/>
                    <a:pt x="20" y="290"/>
                  </a:cubicBezTo>
                  <a:cubicBezTo>
                    <a:pt x="22" y="286"/>
                    <a:pt x="24" y="283"/>
                    <a:pt x="26" y="279"/>
                  </a:cubicBezTo>
                  <a:cubicBezTo>
                    <a:pt x="38" y="256"/>
                    <a:pt x="55" y="229"/>
                    <a:pt x="76" y="200"/>
                  </a:cubicBezTo>
                  <a:cubicBezTo>
                    <a:pt x="77" y="200"/>
                    <a:pt x="78" y="199"/>
                    <a:pt x="78" y="198"/>
                  </a:cubicBezTo>
                  <a:moveTo>
                    <a:pt x="140" y="147"/>
                  </a:moveTo>
                  <a:cubicBezTo>
                    <a:pt x="136" y="152"/>
                    <a:pt x="136" y="152"/>
                    <a:pt x="136" y="152"/>
                  </a:cubicBezTo>
                  <a:cubicBezTo>
                    <a:pt x="128" y="161"/>
                    <a:pt x="128" y="161"/>
                    <a:pt x="128" y="161"/>
                  </a:cubicBezTo>
                  <a:cubicBezTo>
                    <a:pt x="119" y="174"/>
                    <a:pt x="109" y="186"/>
                    <a:pt x="101" y="197"/>
                  </a:cubicBezTo>
                  <a:cubicBezTo>
                    <a:pt x="96" y="204"/>
                    <a:pt x="91" y="211"/>
                    <a:pt x="86" y="218"/>
                  </a:cubicBezTo>
                  <a:cubicBezTo>
                    <a:pt x="89" y="214"/>
                    <a:pt x="91" y="211"/>
                    <a:pt x="94" y="207"/>
                  </a:cubicBezTo>
                  <a:cubicBezTo>
                    <a:pt x="103" y="195"/>
                    <a:pt x="113" y="181"/>
                    <a:pt x="124" y="166"/>
                  </a:cubicBezTo>
                  <a:cubicBezTo>
                    <a:pt x="130" y="160"/>
                    <a:pt x="134" y="154"/>
                    <a:pt x="140" y="147"/>
                  </a:cubicBezTo>
                  <a:moveTo>
                    <a:pt x="127" y="136"/>
                  </a:moveTo>
                  <a:cubicBezTo>
                    <a:pt x="125" y="140"/>
                    <a:pt x="125" y="140"/>
                    <a:pt x="125" y="140"/>
                  </a:cubicBezTo>
                  <a:cubicBezTo>
                    <a:pt x="117" y="149"/>
                    <a:pt x="111" y="156"/>
                    <a:pt x="104" y="164"/>
                  </a:cubicBezTo>
                  <a:cubicBezTo>
                    <a:pt x="106" y="162"/>
                    <a:pt x="108" y="160"/>
                    <a:pt x="109" y="158"/>
                  </a:cubicBezTo>
                  <a:cubicBezTo>
                    <a:pt x="127" y="136"/>
                    <a:pt x="127" y="136"/>
                    <a:pt x="127" y="136"/>
                  </a:cubicBezTo>
                  <a:moveTo>
                    <a:pt x="262" y="0"/>
                  </a:moveTo>
                  <a:cubicBezTo>
                    <a:pt x="179" y="100"/>
                    <a:pt x="179" y="100"/>
                    <a:pt x="179" y="100"/>
                  </a:cubicBezTo>
                  <a:cubicBezTo>
                    <a:pt x="261" y="2"/>
                    <a:pt x="261" y="2"/>
                    <a:pt x="261" y="2"/>
                  </a:cubicBezTo>
                  <a:cubicBezTo>
                    <a:pt x="262" y="1"/>
                    <a:pt x="262" y="1"/>
                    <a:pt x="262" y="0"/>
                  </a:cubicBezTo>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5" name="Freeform 12"/>
            <p:cNvSpPr>
              <a:spLocks/>
            </p:cNvSpPr>
            <p:nvPr/>
          </p:nvSpPr>
          <p:spPr bwMode="auto">
            <a:xfrm>
              <a:off x="-4905375" y="2790825"/>
              <a:ext cx="1319213" cy="1781175"/>
            </a:xfrm>
            <a:custGeom>
              <a:avLst/>
              <a:gdLst/>
              <a:ahLst/>
              <a:cxnLst>
                <a:cxn ang="0">
                  <a:pos x="267" y="0"/>
                </a:cxn>
                <a:cxn ang="0">
                  <a:pos x="242" y="18"/>
                </a:cxn>
                <a:cxn ang="0">
                  <a:pos x="126" y="155"/>
                </a:cxn>
                <a:cxn ang="0">
                  <a:pos x="108" y="177"/>
                </a:cxn>
                <a:cxn ang="0">
                  <a:pos x="103" y="183"/>
                </a:cxn>
                <a:cxn ang="0">
                  <a:pos x="103" y="183"/>
                </a:cxn>
                <a:cxn ang="0">
                  <a:pos x="77" y="217"/>
                </a:cxn>
                <a:cxn ang="0">
                  <a:pos x="75" y="219"/>
                </a:cxn>
                <a:cxn ang="0">
                  <a:pos x="25" y="298"/>
                </a:cxn>
                <a:cxn ang="0">
                  <a:pos x="19" y="309"/>
                </a:cxn>
                <a:cxn ang="0">
                  <a:pos x="14" y="319"/>
                </a:cxn>
                <a:cxn ang="0">
                  <a:pos x="1" y="362"/>
                </a:cxn>
                <a:cxn ang="0">
                  <a:pos x="2" y="366"/>
                </a:cxn>
                <a:cxn ang="0">
                  <a:pos x="4" y="367"/>
                </a:cxn>
                <a:cxn ang="0">
                  <a:pos x="19" y="358"/>
                </a:cxn>
                <a:cxn ang="0">
                  <a:pos x="42" y="326"/>
                </a:cxn>
                <a:cxn ang="0">
                  <a:pos x="48" y="305"/>
                </a:cxn>
                <a:cxn ang="0">
                  <a:pos x="60" y="279"/>
                </a:cxn>
                <a:cxn ang="0">
                  <a:pos x="63" y="272"/>
                </a:cxn>
                <a:cxn ang="0">
                  <a:pos x="85" y="237"/>
                </a:cxn>
                <a:cxn ang="0">
                  <a:pos x="100" y="216"/>
                </a:cxn>
                <a:cxn ang="0">
                  <a:pos x="127" y="180"/>
                </a:cxn>
                <a:cxn ang="0">
                  <a:pos x="135" y="171"/>
                </a:cxn>
                <a:cxn ang="0">
                  <a:pos x="139" y="166"/>
                </a:cxn>
                <a:cxn ang="0">
                  <a:pos x="141" y="164"/>
                </a:cxn>
                <a:cxn ang="0">
                  <a:pos x="178" y="119"/>
                </a:cxn>
                <a:cxn ang="0">
                  <a:pos x="261" y="19"/>
                </a:cxn>
                <a:cxn ang="0">
                  <a:pos x="267" y="0"/>
                </a:cxn>
                <a:cxn ang="0">
                  <a:pos x="267" y="0"/>
                </a:cxn>
              </a:cxnLst>
              <a:rect l="0" t="0" r="r" b="b"/>
              <a:pathLst>
                <a:path w="272" h="367">
                  <a:moveTo>
                    <a:pt x="267" y="0"/>
                  </a:moveTo>
                  <a:cubicBezTo>
                    <a:pt x="261" y="0"/>
                    <a:pt x="251" y="7"/>
                    <a:pt x="242" y="18"/>
                  </a:cubicBezTo>
                  <a:cubicBezTo>
                    <a:pt x="126" y="155"/>
                    <a:pt x="126" y="155"/>
                    <a:pt x="126" y="155"/>
                  </a:cubicBezTo>
                  <a:cubicBezTo>
                    <a:pt x="108" y="177"/>
                    <a:pt x="108" y="177"/>
                    <a:pt x="108" y="177"/>
                  </a:cubicBezTo>
                  <a:cubicBezTo>
                    <a:pt x="107" y="179"/>
                    <a:pt x="105" y="181"/>
                    <a:pt x="103" y="183"/>
                  </a:cubicBezTo>
                  <a:cubicBezTo>
                    <a:pt x="103" y="183"/>
                    <a:pt x="103" y="183"/>
                    <a:pt x="103" y="183"/>
                  </a:cubicBezTo>
                  <a:cubicBezTo>
                    <a:pt x="94" y="195"/>
                    <a:pt x="85" y="206"/>
                    <a:pt x="77" y="217"/>
                  </a:cubicBezTo>
                  <a:cubicBezTo>
                    <a:pt x="77" y="218"/>
                    <a:pt x="76" y="219"/>
                    <a:pt x="75" y="219"/>
                  </a:cubicBezTo>
                  <a:cubicBezTo>
                    <a:pt x="54" y="248"/>
                    <a:pt x="37" y="275"/>
                    <a:pt x="25" y="298"/>
                  </a:cubicBezTo>
                  <a:cubicBezTo>
                    <a:pt x="23" y="302"/>
                    <a:pt x="21" y="305"/>
                    <a:pt x="19" y="309"/>
                  </a:cubicBezTo>
                  <a:cubicBezTo>
                    <a:pt x="18" y="312"/>
                    <a:pt x="16" y="316"/>
                    <a:pt x="14" y="319"/>
                  </a:cubicBezTo>
                  <a:cubicBezTo>
                    <a:pt x="7" y="335"/>
                    <a:pt x="3" y="350"/>
                    <a:pt x="1" y="362"/>
                  </a:cubicBezTo>
                  <a:cubicBezTo>
                    <a:pt x="0" y="364"/>
                    <a:pt x="1" y="366"/>
                    <a:pt x="2" y="366"/>
                  </a:cubicBezTo>
                  <a:cubicBezTo>
                    <a:pt x="3" y="366"/>
                    <a:pt x="3" y="367"/>
                    <a:pt x="4" y="367"/>
                  </a:cubicBezTo>
                  <a:cubicBezTo>
                    <a:pt x="7" y="367"/>
                    <a:pt x="13" y="364"/>
                    <a:pt x="19" y="358"/>
                  </a:cubicBezTo>
                  <a:cubicBezTo>
                    <a:pt x="30" y="348"/>
                    <a:pt x="40" y="334"/>
                    <a:pt x="42" y="326"/>
                  </a:cubicBezTo>
                  <a:cubicBezTo>
                    <a:pt x="43" y="320"/>
                    <a:pt x="45" y="313"/>
                    <a:pt x="48" y="305"/>
                  </a:cubicBezTo>
                  <a:cubicBezTo>
                    <a:pt x="51" y="297"/>
                    <a:pt x="55" y="288"/>
                    <a:pt x="60" y="279"/>
                  </a:cubicBezTo>
                  <a:cubicBezTo>
                    <a:pt x="61" y="277"/>
                    <a:pt x="62" y="274"/>
                    <a:pt x="63" y="272"/>
                  </a:cubicBezTo>
                  <a:cubicBezTo>
                    <a:pt x="69" y="261"/>
                    <a:pt x="77" y="249"/>
                    <a:pt x="85" y="237"/>
                  </a:cubicBezTo>
                  <a:cubicBezTo>
                    <a:pt x="90" y="230"/>
                    <a:pt x="95" y="223"/>
                    <a:pt x="100" y="216"/>
                  </a:cubicBezTo>
                  <a:cubicBezTo>
                    <a:pt x="108" y="205"/>
                    <a:pt x="118" y="193"/>
                    <a:pt x="127" y="180"/>
                  </a:cubicBezTo>
                  <a:cubicBezTo>
                    <a:pt x="135" y="171"/>
                    <a:pt x="135" y="171"/>
                    <a:pt x="135" y="171"/>
                  </a:cubicBezTo>
                  <a:cubicBezTo>
                    <a:pt x="139" y="166"/>
                    <a:pt x="139" y="166"/>
                    <a:pt x="139" y="166"/>
                  </a:cubicBezTo>
                  <a:cubicBezTo>
                    <a:pt x="140" y="165"/>
                    <a:pt x="141" y="164"/>
                    <a:pt x="141" y="164"/>
                  </a:cubicBezTo>
                  <a:cubicBezTo>
                    <a:pt x="178" y="119"/>
                    <a:pt x="178" y="119"/>
                    <a:pt x="178" y="119"/>
                  </a:cubicBezTo>
                  <a:cubicBezTo>
                    <a:pt x="261" y="19"/>
                    <a:pt x="261" y="19"/>
                    <a:pt x="261" y="19"/>
                  </a:cubicBezTo>
                  <a:cubicBezTo>
                    <a:pt x="270" y="9"/>
                    <a:pt x="272" y="0"/>
                    <a:pt x="267" y="0"/>
                  </a:cubicBezTo>
                  <a:cubicBezTo>
                    <a:pt x="267" y="0"/>
                    <a:pt x="267" y="0"/>
                    <a:pt x="267" y="0"/>
                  </a:cubicBezTo>
                </a:path>
              </a:pathLst>
            </a:custGeom>
            <a:solidFill>
              <a:srgbClr val="E83104"/>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6" name="Freeform 13"/>
            <p:cNvSpPr>
              <a:spLocks/>
            </p:cNvSpPr>
            <p:nvPr/>
          </p:nvSpPr>
          <p:spPr bwMode="auto">
            <a:xfrm>
              <a:off x="-5483225" y="-1460500"/>
              <a:ext cx="5245100" cy="7212013"/>
            </a:xfrm>
            <a:custGeom>
              <a:avLst/>
              <a:gdLst/>
              <a:ahLst/>
              <a:cxnLst>
                <a:cxn ang="0">
                  <a:pos x="1077" y="0"/>
                </a:cxn>
                <a:cxn ang="0">
                  <a:pos x="1076" y="1"/>
                </a:cxn>
                <a:cxn ang="0">
                  <a:pos x="1056" y="14"/>
                </a:cxn>
                <a:cxn ang="0">
                  <a:pos x="753" y="370"/>
                </a:cxn>
                <a:cxn ang="0">
                  <a:pos x="773" y="357"/>
                </a:cxn>
                <a:cxn ang="0">
                  <a:pos x="774" y="357"/>
                </a:cxn>
                <a:cxn ang="0">
                  <a:pos x="770" y="371"/>
                </a:cxn>
                <a:cxn ang="0">
                  <a:pos x="690" y="466"/>
                </a:cxn>
                <a:cxn ang="0">
                  <a:pos x="667" y="482"/>
                </a:cxn>
                <a:cxn ang="0">
                  <a:pos x="667" y="482"/>
                </a:cxn>
                <a:cxn ang="0">
                  <a:pos x="670" y="467"/>
                </a:cxn>
                <a:cxn ang="0">
                  <a:pos x="192" y="1029"/>
                </a:cxn>
                <a:cxn ang="0">
                  <a:pos x="75" y="1186"/>
                </a:cxn>
                <a:cxn ang="0">
                  <a:pos x="32" y="1265"/>
                </a:cxn>
                <a:cxn ang="0">
                  <a:pos x="8" y="1334"/>
                </a:cxn>
                <a:cxn ang="0">
                  <a:pos x="25" y="1418"/>
                </a:cxn>
                <a:cxn ang="0">
                  <a:pos x="38" y="1426"/>
                </a:cxn>
                <a:cxn ang="0">
                  <a:pos x="40" y="1427"/>
                </a:cxn>
                <a:cxn ang="0">
                  <a:pos x="149" y="1486"/>
                </a:cxn>
                <a:cxn ang="0">
                  <a:pos x="161" y="1453"/>
                </a:cxn>
                <a:cxn ang="0">
                  <a:pos x="190" y="1430"/>
                </a:cxn>
                <a:cxn ang="0">
                  <a:pos x="192" y="1430"/>
                </a:cxn>
                <a:cxn ang="0">
                  <a:pos x="81" y="1376"/>
                </a:cxn>
                <a:cxn ang="0">
                  <a:pos x="68" y="1368"/>
                </a:cxn>
                <a:cxn ang="0">
                  <a:pos x="51" y="1297"/>
                </a:cxn>
                <a:cxn ang="0">
                  <a:pos x="70" y="1239"/>
                </a:cxn>
                <a:cxn ang="0">
                  <a:pos x="106" y="1172"/>
                </a:cxn>
                <a:cxn ang="0">
                  <a:pos x="209" y="1033"/>
                </a:cxn>
                <a:cxn ang="0">
                  <a:pos x="1075" y="11"/>
                </a:cxn>
                <a:cxn ang="0">
                  <a:pos x="1077" y="0"/>
                </a:cxn>
              </a:cxnLst>
              <a:rect l="0" t="0" r="r" b="b"/>
              <a:pathLst>
                <a:path w="1081" h="1486">
                  <a:moveTo>
                    <a:pt x="1077" y="0"/>
                  </a:moveTo>
                  <a:cubicBezTo>
                    <a:pt x="1077" y="0"/>
                    <a:pt x="1076" y="0"/>
                    <a:pt x="1076" y="1"/>
                  </a:cubicBezTo>
                  <a:cubicBezTo>
                    <a:pt x="1071" y="2"/>
                    <a:pt x="1062" y="8"/>
                    <a:pt x="1056" y="14"/>
                  </a:cubicBezTo>
                  <a:cubicBezTo>
                    <a:pt x="753" y="370"/>
                    <a:pt x="753" y="370"/>
                    <a:pt x="753" y="370"/>
                  </a:cubicBezTo>
                  <a:cubicBezTo>
                    <a:pt x="760" y="363"/>
                    <a:pt x="769" y="357"/>
                    <a:pt x="773" y="357"/>
                  </a:cubicBezTo>
                  <a:cubicBezTo>
                    <a:pt x="774" y="357"/>
                    <a:pt x="774" y="357"/>
                    <a:pt x="774" y="357"/>
                  </a:cubicBezTo>
                  <a:cubicBezTo>
                    <a:pt x="779" y="357"/>
                    <a:pt x="777" y="363"/>
                    <a:pt x="770" y="371"/>
                  </a:cubicBezTo>
                  <a:cubicBezTo>
                    <a:pt x="690" y="466"/>
                    <a:pt x="690" y="466"/>
                    <a:pt x="690" y="466"/>
                  </a:cubicBezTo>
                  <a:cubicBezTo>
                    <a:pt x="683" y="474"/>
                    <a:pt x="673" y="481"/>
                    <a:pt x="667" y="482"/>
                  </a:cubicBezTo>
                  <a:cubicBezTo>
                    <a:pt x="667" y="482"/>
                    <a:pt x="667" y="482"/>
                    <a:pt x="667" y="482"/>
                  </a:cubicBezTo>
                  <a:cubicBezTo>
                    <a:pt x="663" y="482"/>
                    <a:pt x="664" y="475"/>
                    <a:pt x="670" y="467"/>
                  </a:cubicBezTo>
                  <a:cubicBezTo>
                    <a:pt x="192" y="1029"/>
                    <a:pt x="192" y="1029"/>
                    <a:pt x="192" y="1029"/>
                  </a:cubicBezTo>
                  <a:cubicBezTo>
                    <a:pt x="145" y="1084"/>
                    <a:pt x="106" y="1137"/>
                    <a:pt x="75" y="1186"/>
                  </a:cubicBezTo>
                  <a:cubicBezTo>
                    <a:pt x="58" y="1213"/>
                    <a:pt x="43" y="1240"/>
                    <a:pt x="32" y="1265"/>
                  </a:cubicBezTo>
                  <a:cubicBezTo>
                    <a:pt x="20" y="1290"/>
                    <a:pt x="12" y="1314"/>
                    <a:pt x="8" y="1334"/>
                  </a:cubicBezTo>
                  <a:cubicBezTo>
                    <a:pt x="0" y="1372"/>
                    <a:pt x="6" y="1400"/>
                    <a:pt x="25" y="1418"/>
                  </a:cubicBezTo>
                  <a:cubicBezTo>
                    <a:pt x="29" y="1421"/>
                    <a:pt x="33" y="1424"/>
                    <a:pt x="38" y="1426"/>
                  </a:cubicBezTo>
                  <a:cubicBezTo>
                    <a:pt x="39" y="1427"/>
                    <a:pt x="39" y="1427"/>
                    <a:pt x="40" y="1427"/>
                  </a:cubicBezTo>
                  <a:cubicBezTo>
                    <a:pt x="149" y="1486"/>
                    <a:pt x="149" y="1486"/>
                    <a:pt x="149" y="1486"/>
                  </a:cubicBezTo>
                  <a:cubicBezTo>
                    <a:pt x="144" y="1482"/>
                    <a:pt x="149" y="1468"/>
                    <a:pt x="161" y="1453"/>
                  </a:cubicBezTo>
                  <a:cubicBezTo>
                    <a:pt x="171" y="1439"/>
                    <a:pt x="183" y="1430"/>
                    <a:pt x="190" y="1430"/>
                  </a:cubicBezTo>
                  <a:cubicBezTo>
                    <a:pt x="191" y="1430"/>
                    <a:pt x="191" y="1430"/>
                    <a:pt x="192" y="1430"/>
                  </a:cubicBezTo>
                  <a:cubicBezTo>
                    <a:pt x="81" y="1376"/>
                    <a:pt x="81" y="1376"/>
                    <a:pt x="81" y="1376"/>
                  </a:cubicBezTo>
                  <a:cubicBezTo>
                    <a:pt x="75" y="1373"/>
                    <a:pt x="71" y="1370"/>
                    <a:pt x="68" y="1368"/>
                  </a:cubicBezTo>
                  <a:cubicBezTo>
                    <a:pt x="50" y="1353"/>
                    <a:pt x="44" y="1329"/>
                    <a:pt x="51" y="1297"/>
                  </a:cubicBezTo>
                  <a:cubicBezTo>
                    <a:pt x="54" y="1280"/>
                    <a:pt x="60" y="1261"/>
                    <a:pt x="70" y="1239"/>
                  </a:cubicBezTo>
                  <a:cubicBezTo>
                    <a:pt x="79" y="1219"/>
                    <a:pt x="92" y="1196"/>
                    <a:pt x="106" y="1172"/>
                  </a:cubicBezTo>
                  <a:cubicBezTo>
                    <a:pt x="133" y="1129"/>
                    <a:pt x="168" y="1083"/>
                    <a:pt x="209" y="1033"/>
                  </a:cubicBezTo>
                  <a:cubicBezTo>
                    <a:pt x="1075" y="11"/>
                    <a:pt x="1075" y="11"/>
                    <a:pt x="1075" y="11"/>
                  </a:cubicBezTo>
                  <a:cubicBezTo>
                    <a:pt x="1080" y="5"/>
                    <a:pt x="1081" y="0"/>
                    <a:pt x="1077"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7" name="Freeform 14"/>
            <p:cNvSpPr>
              <a:spLocks/>
            </p:cNvSpPr>
            <p:nvPr/>
          </p:nvSpPr>
          <p:spPr bwMode="auto">
            <a:xfrm>
              <a:off x="-4759325" y="5480050"/>
              <a:ext cx="3686175" cy="2100263"/>
            </a:xfrm>
            <a:custGeom>
              <a:avLst/>
              <a:gdLst/>
              <a:ahLst/>
              <a:cxnLst>
                <a:cxn ang="0">
                  <a:pos x="43" y="0"/>
                </a:cxn>
                <a:cxn ang="0">
                  <a:pos x="110" y="33"/>
                </a:cxn>
                <a:cxn ang="0">
                  <a:pos x="99" y="68"/>
                </a:cxn>
                <a:cxn ang="0">
                  <a:pos x="68" y="92"/>
                </a:cxn>
                <a:cxn ang="0">
                  <a:pos x="66" y="91"/>
                </a:cxn>
                <a:cxn ang="0">
                  <a:pos x="0" y="56"/>
                </a:cxn>
                <a:cxn ang="0">
                  <a:pos x="0" y="56"/>
                </a:cxn>
                <a:cxn ang="0">
                  <a:pos x="699" y="432"/>
                </a:cxn>
                <a:cxn ang="0">
                  <a:pos x="705" y="433"/>
                </a:cxn>
                <a:cxn ang="0">
                  <a:pos x="744" y="400"/>
                </a:cxn>
                <a:cxn ang="0">
                  <a:pos x="748" y="349"/>
                </a:cxn>
                <a:cxn ang="0">
                  <a:pos x="43" y="1"/>
                </a:cxn>
                <a:cxn ang="0">
                  <a:pos x="43" y="0"/>
                </a:cxn>
              </a:cxnLst>
              <a:rect l="0" t="0" r="r" b="b"/>
              <a:pathLst>
                <a:path w="760" h="433">
                  <a:moveTo>
                    <a:pt x="43" y="0"/>
                  </a:moveTo>
                  <a:cubicBezTo>
                    <a:pt x="110" y="33"/>
                    <a:pt x="110" y="33"/>
                    <a:pt x="110" y="33"/>
                  </a:cubicBezTo>
                  <a:cubicBezTo>
                    <a:pt x="116" y="36"/>
                    <a:pt x="111" y="52"/>
                    <a:pt x="99" y="68"/>
                  </a:cubicBezTo>
                  <a:cubicBezTo>
                    <a:pt x="88" y="82"/>
                    <a:pt x="75" y="92"/>
                    <a:pt x="68" y="92"/>
                  </a:cubicBezTo>
                  <a:cubicBezTo>
                    <a:pt x="67" y="92"/>
                    <a:pt x="66" y="92"/>
                    <a:pt x="66" y="91"/>
                  </a:cubicBezTo>
                  <a:cubicBezTo>
                    <a:pt x="0" y="56"/>
                    <a:pt x="0" y="56"/>
                    <a:pt x="0" y="56"/>
                  </a:cubicBezTo>
                  <a:cubicBezTo>
                    <a:pt x="0" y="56"/>
                    <a:pt x="0" y="56"/>
                    <a:pt x="0" y="56"/>
                  </a:cubicBezTo>
                  <a:cubicBezTo>
                    <a:pt x="699" y="432"/>
                    <a:pt x="699" y="432"/>
                    <a:pt x="699" y="432"/>
                  </a:cubicBezTo>
                  <a:cubicBezTo>
                    <a:pt x="701" y="433"/>
                    <a:pt x="703" y="433"/>
                    <a:pt x="705" y="433"/>
                  </a:cubicBezTo>
                  <a:cubicBezTo>
                    <a:pt x="716" y="433"/>
                    <a:pt x="733" y="420"/>
                    <a:pt x="744" y="400"/>
                  </a:cubicBezTo>
                  <a:cubicBezTo>
                    <a:pt x="758" y="377"/>
                    <a:pt x="760" y="354"/>
                    <a:pt x="748" y="349"/>
                  </a:cubicBezTo>
                  <a:cubicBezTo>
                    <a:pt x="43" y="1"/>
                    <a:pt x="43" y="1"/>
                    <a:pt x="43" y="1"/>
                  </a:cubicBezTo>
                  <a:cubicBezTo>
                    <a:pt x="43" y="1"/>
                    <a:pt x="43" y="1"/>
                    <a:pt x="43"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9" name="Freeform 15"/>
            <p:cNvSpPr>
              <a:spLocks/>
            </p:cNvSpPr>
            <p:nvPr/>
          </p:nvSpPr>
          <p:spPr bwMode="auto">
            <a:xfrm>
              <a:off x="-4784725" y="5480050"/>
              <a:ext cx="587375" cy="446088"/>
            </a:xfrm>
            <a:custGeom>
              <a:avLst/>
              <a:gdLst/>
              <a:ahLst/>
              <a:cxnLst>
                <a:cxn ang="0">
                  <a:pos x="46" y="0"/>
                </a:cxn>
                <a:cxn ang="0">
                  <a:pos x="17" y="23"/>
                </a:cxn>
                <a:cxn ang="0">
                  <a:pos x="5" y="56"/>
                </a:cxn>
                <a:cxn ang="0">
                  <a:pos x="71" y="91"/>
                </a:cxn>
                <a:cxn ang="0">
                  <a:pos x="73" y="92"/>
                </a:cxn>
                <a:cxn ang="0">
                  <a:pos x="104" y="68"/>
                </a:cxn>
                <a:cxn ang="0">
                  <a:pos x="115" y="33"/>
                </a:cxn>
                <a:cxn ang="0">
                  <a:pos x="48" y="0"/>
                </a:cxn>
                <a:cxn ang="0">
                  <a:pos x="46" y="0"/>
                </a:cxn>
              </a:cxnLst>
              <a:rect l="0" t="0" r="r" b="b"/>
              <a:pathLst>
                <a:path w="121" h="92">
                  <a:moveTo>
                    <a:pt x="46" y="0"/>
                  </a:moveTo>
                  <a:cubicBezTo>
                    <a:pt x="39" y="0"/>
                    <a:pt x="27" y="9"/>
                    <a:pt x="17" y="23"/>
                  </a:cubicBezTo>
                  <a:cubicBezTo>
                    <a:pt x="5" y="38"/>
                    <a:pt x="0" y="52"/>
                    <a:pt x="5" y="56"/>
                  </a:cubicBezTo>
                  <a:cubicBezTo>
                    <a:pt x="71" y="91"/>
                    <a:pt x="71" y="91"/>
                    <a:pt x="71" y="91"/>
                  </a:cubicBezTo>
                  <a:cubicBezTo>
                    <a:pt x="71" y="92"/>
                    <a:pt x="72" y="92"/>
                    <a:pt x="73" y="92"/>
                  </a:cubicBezTo>
                  <a:cubicBezTo>
                    <a:pt x="80" y="92"/>
                    <a:pt x="93" y="82"/>
                    <a:pt x="104" y="68"/>
                  </a:cubicBezTo>
                  <a:cubicBezTo>
                    <a:pt x="116" y="52"/>
                    <a:pt x="121" y="36"/>
                    <a:pt x="115" y="33"/>
                  </a:cubicBezTo>
                  <a:cubicBezTo>
                    <a:pt x="48" y="0"/>
                    <a:pt x="48" y="0"/>
                    <a:pt x="48" y="0"/>
                  </a:cubicBezTo>
                  <a:cubicBezTo>
                    <a:pt x="47" y="0"/>
                    <a:pt x="47" y="0"/>
                    <a:pt x="46" y="0"/>
                  </a:cubicBezTo>
                </a:path>
              </a:pathLst>
            </a:custGeom>
            <a:solidFill>
              <a:srgbClr val="8B8C8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0" name="Freeform 16"/>
            <p:cNvSpPr>
              <a:spLocks/>
            </p:cNvSpPr>
            <p:nvPr/>
          </p:nvSpPr>
          <p:spPr bwMode="auto">
            <a:xfrm>
              <a:off x="-2232025" y="334962"/>
              <a:ext cx="403225" cy="471488"/>
            </a:xfrm>
            <a:custGeom>
              <a:avLst/>
              <a:gdLst/>
              <a:ahLst/>
              <a:cxnLst>
                <a:cxn ang="0">
                  <a:pos x="83" y="0"/>
                </a:cxn>
                <a:cxn ang="0">
                  <a:pos x="81" y="2"/>
                </a:cxn>
                <a:cxn ang="0">
                  <a:pos x="1" y="96"/>
                </a:cxn>
                <a:cxn ang="0">
                  <a:pos x="0" y="97"/>
                </a:cxn>
                <a:cxn ang="0">
                  <a:pos x="83" y="0"/>
                </a:cxn>
              </a:cxnLst>
              <a:rect l="0" t="0" r="r" b="b"/>
              <a:pathLst>
                <a:path w="83" h="97">
                  <a:moveTo>
                    <a:pt x="83" y="0"/>
                  </a:moveTo>
                  <a:cubicBezTo>
                    <a:pt x="83" y="1"/>
                    <a:pt x="82" y="1"/>
                    <a:pt x="81" y="2"/>
                  </a:cubicBezTo>
                  <a:cubicBezTo>
                    <a:pt x="1" y="96"/>
                    <a:pt x="1" y="96"/>
                    <a:pt x="1" y="96"/>
                  </a:cubicBezTo>
                  <a:cubicBezTo>
                    <a:pt x="1" y="97"/>
                    <a:pt x="1" y="97"/>
                    <a:pt x="0" y="97"/>
                  </a:cubicBezTo>
                  <a:cubicBezTo>
                    <a:pt x="83" y="0"/>
                    <a:pt x="83" y="0"/>
                    <a:pt x="83"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1" name="Freeform 17"/>
            <p:cNvSpPr>
              <a:spLocks/>
            </p:cNvSpPr>
            <p:nvPr/>
          </p:nvSpPr>
          <p:spPr bwMode="auto">
            <a:xfrm>
              <a:off x="-2265363" y="273050"/>
              <a:ext cx="561975" cy="606425"/>
            </a:xfrm>
            <a:custGeom>
              <a:avLst/>
              <a:gdLst/>
              <a:ahLst/>
              <a:cxnLst>
                <a:cxn ang="0">
                  <a:pos x="111" y="0"/>
                </a:cxn>
                <a:cxn ang="0">
                  <a:pos x="110" y="0"/>
                </a:cxn>
                <a:cxn ang="0">
                  <a:pos x="90" y="13"/>
                </a:cxn>
                <a:cxn ang="0">
                  <a:pos x="7" y="110"/>
                </a:cxn>
                <a:cxn ang="0">
                  <a:pos x="4" y="125"/>
                </a:cxn>
                <a:cxn ang="0">
                  <a:pos x="4" y="125"/>
                </a:cxn>
                <a:cxn ang="0">
                  <a:pos x="27" y="109"/>
                </a:cxn>
                <a:cxn ang="0">
                  <a:pos x="107" y="14"/>
                </a:cxn>
                <a:cxn ang="0">
                  <a:pos x="111" y="0"/>
                </a:cxn>
              </a:cxnLst>
              <a:rect l="0" t="0" r="r" b="b"/>
              <a:pathLst>
                <a:path w="116" h="125">
                  <a:moveTo>
                    <a:pt x="111" y="0"/>
                  </a:moveTo>
                  <a:cubicBezTo>
                    <a:pt x="111" y="0"/>
                    <a:pt x="111" y="0"/>
                    <a:pt x="110" y="0"/>
                  </a:cubicBezTo>
                  <a:cubicBezTo>
                    <a:pt x="106" y="0"/>
                    <a:pt x="97" y="6"/>
                    <a:pt x="90" y="13"/>
                  </a:cubicBezTo>
                  <a:cubicBezTo>
                    <a:pt x="7" y="110"/>
                    <a:pt x="7" y="110"/>
                    <a:pt x="7" y="110"/>
                  </a:cubicBezTo>
                  <a:cubicBezTo>
                    <a:pt x="1" y="118"/>
                    <a:pt x="0" y="125"/>
                    <a:pt x="4" y="125"/>
                  </a:cubicBezTo>
                  <a:cubicBezTo>
                    <a:pt x="4" y="125"/>
                    <a:pt x="4" y="125"/>
                    <a:pt x="4" y="125"/>
                  </a:cubicBezTo>
                  <a:cubicBezTo>
                    <a:pt x="10" y="124"/>
                    <a:pt x="20" y="117"/>
                    <a:pt x="27" y="109"/>
                  </a:cubicBezTo>
                  <a:cubicBezTo>
                    <a:pt x="107" y="14"/>
                    <a:pt x="107" y="14"/>
                    <a:pt x="107" y="14"/>
                  </a:cubicBezTo>
                  <a:cubicBezTo>
                    <a:pt x="114" y="6"/>
                    <a:pt x="116" y="0"/>
                    <a:pt x="111" y="0"/>
                  </a:cubicBezTo>
                </a:path>
              </a:pathLst>
            </a:custGeom>
            <a:solidFill>
              <a:srgbClr val="8B8C8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2" name="Freeform 18"/>
            <p:cNvSpPr>
              <a:spLocks noEditPoints="1"/>
            </p:cNvSpPr>
            <p:nvPr/>
          </p:nvSpPr>
          <p:spPr bwMode="auto">
            <a:xfrm>
              <a:off x="-3789363" y="-1430338"/>
              <a:ext cx="3421063" cy="3910013"/>
            </a:xfrm>
            <a:custGeom>
              <a:avLst/>
              <a:gdLst/>
              <a:ahLst/>
              <a:cxnLst>
                <a:cxn ang="0">
                  <a:pos x="184" y="593"/>
                </a:cxn>
                <a:cxn ang="0">
                  <a:pos x="2" y="804"/>
                </a:cxn>
                <a:cxn ang="0">
                  <a:pos x="0" y="806"/>
                </a:cxn>
                <a:cxn ang="0">
                  <a:pos x="184" y="593"/>
                </a:cxn>
                <a:cxn ang="0">
                  <a:pos x="702" y="0"/>
                </a:cxn>
                <a:cxn ang="0">
                  <a:pos x="700" y="0"/>
                </a:cxn>
                <a:cxn ang="0">
                  <a:pos x="681" y="14"/>
                </a:cxn>
                <a:cxn ang="0">
                  <a:pos x="232" y="537"/>
                </a:cxn>
                <a:cxn ang="0">
                  <a:pos x="254" y="522"/>
                </a:cxn>
                <a:cxn ang="0">
                  <a:pos x="249" y="538"/>
                </a:cxn>
                <a:cxn ang="0">
                  <a:pos x="167" y="634"/>
                </a:cxn>
                <a:cxn ang="0">
                  <a:pos x="699" y="10"/>
                </a:cxn>
                <a:cxn ang="0">
                  <a:pos x="702" y="0"/>
                </a:cxn>
              </a:cxnLst>
              <a:rect l="0" t="0" r="r" b="b"/>
              <a:pathLst>
                <a:path w="705" h="806">
                  <a:moveTo>
                    <a:pt x="184" y="593"/>
                  </a:moveTo>
                  <a:cubicBezTo>
                    <a:pt x="2" y="804"/>
                    <a:pt x="2" y="804"/>
                    <a:pt x="2" y="804"/>
                  </a:cubicBezTo>
                  <a:cubicBezTo>
                    <a:pt x="2" y="805"/>
                    <a:pt x="1" y="806"/>
                    <a:pt x="0" y="806"/>
                  </a:cubicBezTo>
                  <a:cubicBezTo>
                    <a:pt x="184" y="593"/>
                    <a:pt x="184" y="593"/>
                    <a:pt x="184" y="593"/>
                  </a:cubicBezTo>
                  <a:moveTo>
                    <a:pt x="702" y="0"/>
                  </a:moveTo>
                  <a:cubicBezTo>
                    <a:pt x="701" y="0"/>
                    <a:pt x="701" y="0"/>
                    <a:pt x="700" y="0"/>
                  </a:cubicBezTo>
                  <a:cubicBezTo>
                    <a:pt x="695" y="1"/>
                    <a:pt x="686" y="7"/>
                    <a:pt x="681" y="14"/>
                  </a:cubicBezTo>
                  <a:cubicBezTo>
                    <a:pt x="232" y="537"/>
                    <a:pt x="232" y="537"/>
                    <a:pt x="232" y="537"/>
                  </a:cubicBezTo>
                  <a:cubicBezTo>
                    <a:pt x="239" y="528"/>
                    <a:pt x="249" y="522"/>
                    <a:pt x="254" y="522"/>
                  </a:cubicBezTo>
                  <a:cubicBezTo>
                    <a:pt x="259" y="522"/>
                    <a:pt x="257" y="529"/>
                    <a:pt x="249" y="538"/>
                  </a:cubicBezTo>
                  <a:cubicBezTo>
                    <a:pt x="167" y="634"/>
                    <a:pt x="167" y="634"/>
                    <a:pt x="167" y="634"/>
                  </a:cubicBezTo>
                  <a:cubicBezTo>
                    <a:pt x="699" y="10"/>
                    <a:pt x="699" y="10"/>
                    <a:pt x="699" y="10"/>
                  </a:cubicBezTo>
                  <a:cubicBezTo>
                    <a:pt x="705" y="4"/>
                    <a:pt x="705" y="0"/>
                    <a:pt x="702"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3" name="Freeform 19"/>
            <p:cNvSpPr>
              <a:spLocks noEditPoints="1"/>
            </p:cNvSpPr>
            <p:nvPr/>
          </p:nvSpPr>
          <p:spPr bwMode="auto">
            <a:xfrm>
              <a:off x="-5778501" y="1174750"/>
              <a:ext cx="4365625" cy="6992938"/>
            </a:xfrm>
            <a:custGeom>
              <a:avLst/>
              <a:gdLst/>
              <a:ahLst/>
              <a:cxnLst>
                <a:cxn ang="0">
                  <a:pos x="337" y="1046"/>
                </a:cxn>
                <a:cxn ang="0">
                  <a:pos x="325" y="1084"/>
                </a:cxn>
                <a:cxn ang="0">
                  <a:pos x="293" y="1110"/>
                </a:cxn>
                <a:cxn ang="0">
                  <a:pos x="291" y="1109"/>
                </a:cxn>
                <a:cxn ang="0">
                  <a:pos x="838" y="1440"/>
                </a:cxn>
                <a:cxn ang="0">
                  <a:pos x="844" y="1441"/>
                </a:cxn>
                <a:cxn ang="0">
                  <a:pos x="884" y="1407"/>
                </a:cxn>
                <a:cxn ang="0">
                  <a:pos x="889" y="1353"/>
                </a:cxn>
                <a:cxn ang="0">
                  <a:pos x="337" y="1046"/>
                </a:cxn>
                <a:cxn ang="0">
                  <a:pos x="82" y="904"/>
                </a:cxn>
                <a:cxn ang="0">
                  <a:pos x="82" y="904"/>
                </a:cxn>
                <a:cxn ang="0">
                  <a:pos x="129" y="931"/>
                </a:cxn>
                <a:cxn ang="0">
                  <a:pos x="82" y="904"/>
                </a:cxn>
                <a:cxn ang="0">
                  <a:pos x="82" y="904"/>
                </a:cxn>
                <a:cxn ang="0">
                  <a:pos x="577" y="97"/>
                </a:cxn>
                <a:cxn ang="0">
                  <a:pos x="429" y="270"/>
                </a:cxn>
                <a:cxn ang="0">
                  <a:pos x="406" y="287"/>
                </a:cxn>
                <a:cxn ang="0">
                  <a:pos x="405" y="287"/>
                </a:cxn>
                <a:cxn ang="0">
                  <a:pos x="410" y="269"/>
                </a:cxn>
                <a:cxn ang="0">
                  <a:pos x="219" y="492"/>
                </a:cxn>
                <a:cxn ang="0">
                  <a:pos x="78" y="685"/>
                </a:cxn>
                <a:cxn ang="0">
                  <a:pos x="27" y="785"/>
                </a:cxn>
                <a:cxn ang="0">
                  <a:pos x="4" y="869"/>
                </a:cxn>
                <a:cxn ang="0">
                  <a:pos x="38" y="956"/>
                </a:cxn>
                <a:cxn ang="0">
                  <a:pos x="39" y="957"/>
                </a:cxn>
                <a:cxn ang="0">
                  <a:pos x="246" y="1082"/>
                </a:cxn>
                <a:cxn ang="0">
                  <a:pos x="35" y="954"/>
                </a:cxn>
                <a:cxn ang="0">
                  <a:pos x="30" y="951"/>
                </a:cxn>
                <a:cxn ang="0">
                  <a:pos x="22" y="943"/>
                </a:cxn>
                <a:cxn ang="0">
                  <a:pos x="9" y="923"/>
                </a:cxn>
                <a:cxn ang="0">
                  <a:pos x="28" y="889"/>
                </a:cxn>
                <a:cxn ang="0">
                  <a:pos x="51" y="873"/>
                </a:cxn>
                <a:cxn ang="0">
                  <a:pos x="54" y="875"/>
                </a:cxn>
                <a:cxn ang="0">
                  <a:pos x="66" y="892"/>
                </a:cxn>
                <a:cxn ang="0">
                  <a:pos x="73" y="899"/>
                </a:cxn>
                <a:cxn ang="0">
                  <a:pos x="74" y="899"/>
                </a:cxn>
                <a:cxn ang="0">
                  <a:pos x="48" y="828"/>
                </a:cxn>
                <a:cxn ang="0">
                  <a:pos x="67" y="756"/>
                </a:cxn>
                <a:cxn ang="0">
                  <a:pos x="111" y="669"/>
                </a:cxn>
                <a:cxn ang="0">
                  <a:pos x="236" y="496"/>
                </a:cxn>
                <a:cxn ang="0">
                  <a:pos x="577" y="97"/>
                </a:cxn>
                <a:cxn ang="0">
                  <a:pos x="642" y="0"/>
                </a:cxn>
                <a:cxn ang="0">
                  <a:pos x="641" y="1"/>
                </a:cxn>
                <a:cxn ang="0">
                  <a:pos x="594" y="56"/>
                </a:cxn>
                <a:cxn ang="0">
                  <a:pos x="642" y="0"/>
                </a:cxn>
              </a:cxnLst>
              <a:rect l="0" t="0" r="r" b="b"/>
              <a:pathLst>
                <a:path w="900" h="1441">
                  <a:moveTo>
                    <a:pt x="337" y="1046"/>
                  </a:moveTo>
                  <a:cubicBezTo>
                    <a:pt x="343" y="1050"/>
                    <a:pt x="338" y="1067"/>
                    <a:pt x="325" y="1084"/>
                  </a:cubicBezTo>
                  <a:cubicBezTo>
                    <a:pt x="314" y="1099"/>
                    <a:pt x="301" y="1110"/>
                    <a:pt x="293" y="1110"/>
                  </a:cubicBezTo>
                  <a:cubicBezTo>
                    <a:pt x="292" y="1110"/>
                    <a:pt x="291" y="1109"/>
                    <a:pt x="291" y="1109"/>
                  </a:cubicBezTo>
                  <a:cubicBezTo>
                    <a:pt x="838" y="1440"/>
                    <a:pt x="838" y="1440"/>
                    <a:pt x="838" y="1440"/>
                  </a:cubicBezTo>
                  <a:cubicBezTo>
                    <a:pt x="840" y="1441"/>
                    <a:pt x="842" y="1441"/>
                    <a:pt x="844" y="1441"/>
                  </a:cubicBezTo>
                  <a:cubicBezTo>
                    <a:pt x="855" y="1441"/>
                    <a:pt x="872" y="1428"/>
                    <a:pt x="884" y="1407"/>
                  </a:cubicBezTo>
                  <a:cubicBezTo>
                    <a:pt x="898" y="1383"/>
                    <a:pt x="900" y="1359"/>
                    <a:pt x="889" y="1353"/>
                  </a:cubicBezTo>
                  <a:cubicBezTo>
                    <a:pt x="337" y="1046"/>
                    <a:pt x="337" y="1046"/>
                    <a:pt x="337" y="1046"/>
                  </a:cubicBezTo>
                  <a:moveTo>
                    <a:pt x="82" y="904"/>
                  </a:moveTo>
                  <a:cubicBezTo>
                    <a:pt x="82" y="904"/>
                    <a:pt x="82" y="904"/>
                    <a:pt x="82" y="904"/>
                  </a:cubicBezTo>
                  <a:cubicBezTo>
                    <a:pt x="129" y="931"/>
                    <a:pt x="129" y="931"/>
                    <a:pt x="129" y="931"/>
                  </a:cubicBezTo>
                  <a:cubicBezTo>
                    <a:pt x="82" y="904"/>
                    <a:pt x="82" y="904"/>
                    <a:pt x="82" y="904"/>
                  </a:cubicBezTo>
                  <a:cubicBezTo>
                    <a:pt x="82" y="904"/>
                    <a:pt x="82" y="904"/>
                    <a:pt x="82" y="904"/>
                  </a:cubicBezTo>
                  <a:moveTo>
                    <a:pt x="577" y="97"/>
                  </a:moveTo>
                  <a:cubicBezTo>
                    <a:pt x="429" y="270"/>
                    <a:pt x="429" y="270"/>
                    <a:pt x="429" y="270"/>
                  </a:cubicBezTo>
                  <a:cubicBezTo>
                    <a:pt x="421" y="279"/>
                    <a:pt x="411" y="287"/>
                    <a:pt x="406" y="287"/>
                  </a:cubicBezTo>
                  <a:cubicBezTo>
                    <a:pt x="405" y="287"/>
                    <a:pt x="405" y="287"/>
                    <a:pt x="405" y="287"/>
                  </a:cubicBezTo>
                  <a:cubicBezTo>
                    <a:pt x="401" y="286"/>
                    <a:pt x="403" y="278"/>
                    <a:pt x="410" y="269"/>
                  </a:cubicBezTo>
                  <a:cubicBezTo>
                    <a:pt x="219" y="492"/>
                    <a:pt x="219" y="492"/>
                    <a:pt x="219" y="492"/>
                  </a:cubicBezTo>
                  <a:cubicBezTo>
                    <a:pt x="162" y="560"/>
                    <a:pt x="115" y="625"/>
                    <a:pt x="78" y="685"/>
                  </a:cubicBezTo>
                  <a:cubicBezTo>
                    <a:pt x="57" y="721"/>
                    <a:pt x="40" y="755"/>
                    <a:pt x="27" y="785"/>
                  </a:cubicBezTo>
                  <a:cubicBezTo>
                    <a:pt x="14" y="816"/>
                    <a:pt x="6" y="845"/>
                    <a:pt x="4" y="869"/>
                  </a:cubicBezTo>
                  <a:cubicBezTo>
                    <a:pt x="0" y="910"/>
                    <a:pt x="11" y="940"/>
                    <a:pt x="38" y="956"/>
                  </a:cubicBezTo>
                  <a:cubicBezTo>
                    <a:pt x="38" y="957"/>
                    <a:pt x="39" y="957"/>
                    <a:pt x="39" y="957"/>
                  </a:cubicBezTo>
                  <a:cubicBezTo>
                    <a:pt x="246" y="1082"/>
                    <a:pt x="246" y="1082"/>
                    <a:pt x="246" y="1082"/>
                  </a:cubicBezTo>
                  <a:cubicBezTo>
                    <a:pt x="35" y="954"/>
                    <a:pt x="35" y="954"/>
                    <a:pt x="35" y="954"/>
                  </a:cubicBezTo>
                  <a:cubicBezTo>
                    <a:pt x="30" y="951"/>
                    <a:pt x="30" y="951"/>
                    <a:pt x="30" y="951"/>
                  </a:cubicBezTo>
                  <a:cubicBezTo>
                    <a:pt x="27" y="948"/>
                    <a:pt x="24" y="946"/>
                    <a:pt x="22" y="943"/>
                  </a:cubicBezTo>
                  <a:cubicBezTo>
                    <a:pt x="16" y="937"/>
                    <a:pt x="12" y="930"/>
                    <a:pt x="9" y="923"/>
                  </a:cubicBezTo>
                  <a:cubicBezTo>
                    <a:pt x="7" y="917"/>
                    <a:pt x="16" y="902"/>
                    <a:pt x="28" y="889"/>
                  </a:cubicBezTo>
                  <a:cubicBezTo>
                    <a:pt x="37" y="879"/>
                    <a:pt x="46" y="873"/>
                    <a:pt x="51" y="873"/>
                  </a:cubicBezTo>
                  <a:cubicBezTo>
                    <a:pt x="53" y="873"/>
                    <a:pt x="54" y="873"/>
                    <a:pt x="54" y="875"/>
                  </a:cubicBezTo>
                  <a:cubicBezTo>
                    <a:pt x="57" y="881"/>
                    <a:pt x="61" y="887"/>
                    <a:pt x="66" y="892"/>
                  </a:cubicBezTo>
                  <a:cubicBezTo>
                    <a:pt x="68" y="895"/>
                    <a:pt x="71" y="897"/>
                    <a:pt x="73" y="899"/>
                  </a:cubicBezTo>
                  <a:cubicBezTo>
                    <a:pt x="74" y="899"/>
                    <a:pt x="74" y="899"/>
                    <a:pt x="74" y="899"/>
                  </a:cubicBezTo>
                  <a:cubicBezTo>
                    <a:pt x="54" y="885"/>
                    <a:pt x="45" y="861"/>
                    <a:pt x="48" y="828"/>
                  </a:cubicBezTo>
                  <a:cubicBezTo>
                    <a:pt x="50" y="807"/>
                    <a:pt x="56" y="783"/>
                    <a:pt x="67" y="756"/>
                  </a:cubicBezTo>
                  <a:cubicBezTo>
                    <a:pt x="78" y="730"/>
                    <a:pt x="93" y="700"/>
                    <a:pt x="111" y="669"/>
                  </a:cubicBezTo>
                  <a:cubicBezTo>
                    <a:pt x="143" y="615"/>
                    <a:pt x="186" y="557"/>
                    <a:pt x="236" y="496"/>
                  </a:cubicBezTo>
                  <a:cubicBezTo>
                    <a:pt x="577" y="97"/>
                    <a:pt x="577" y="97"/>
                    <a:pt x="577" y="97"/>
                  </a:cubicBezTo>
                  <a:moveTo>
                    <a:pt x="642" y="0"/>
                  </a:moveTo>
                  <a:cubicBezTo>
                    <a:pt x="641" y="0"/>
                    <a:pt x="641" y="0"/>
                    <a:pt x="641" y="1"/>
                  </a:cubicBezTo>
                  <a:cubicBezTo>
                    <a:pt x="594" y="56"/>
                    <a:pt x="594" y="56"/>
                    <a:pt x="594" y="56"/>
                  </a:cubicBezTo>
                  <a:cubicBezTo>
                    <a:pt x="642" y="0"/>
                    <a:pt x="642" y="0"/>
                    <a:pt x="642"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4" name="Freeform 20"/>
            <p:cNvSpPr>
              <a:spLocks/>
            </p:cNvSpPr>
            <p:nvPr/>
          </p:nvSpPr>
          <p:spPr bwMode="auto">
            <a:xfrm>
              <a:off x="-3833813" y="1101725"/>
              <a:ext cx="1300163" cy="1466850"/>
            </a:xfrm>
            <a:custGeom>
              <a:avLst/>
              <a:gdLst/>
              <a:ahLst/>
              <a:cxnLst>
                <a:cxn ang="0">
                  <a:pos x="263" y="0"/>
                </a:cxn>
                <a:cxn ang="0">
                  <a:pos x="241" y="15"/>
                </a:cxn>
                <a:cxn ang="0">
                  <a:pos x="193" y="71"/>
                </a:cxn>
                <a:cxn ang="0">
                  <a:pos x="9" y="284"/>
                </a:cxn>
                <a:cxn ang="0">
                  <a:pos x="4" y="302"/>
                </a:cxn>
                <a:cxn ang="0">
                  <a:pos x="5" y="302"/>
                </a:cxn>
                <a:cxn ang="0">
                  <a:pos x="28" y="285"/>
                </a:cxn>
                <a:cxn ang="0">
                  <a:pos x="176" y="112"/>
                </a:cxn>
                <a:cxn ang="0">
                  <a:pos x="258" y="16"/>
                </a:cxn>
                <a:cxn ang="0">
                  <a:pos x="263" y="0"/>
                </a:cxn>
              </a:cxnLst>
              <a:rect l="0" t="0" r="r" b="b"/>
              <a:pathLst>
                <a:path w="268" h="302">
                  <a:moveTo>
                    <a:pt x="263" y="0"/>
                  </a:moveTo>
                  <a:cubicBezTo>
                    <a:pt x="258" y="0"/>
                    <a:pt x="248" y="6"/>
                    <a:pt x="241" y="15"/>
                  </a:cubicBezTo>
                  <a:cubicBezTo>
                    <a:pt x="193" y="71"/>
                    <a:pt x="193" y="71"/>
                    <a:pt x="193" y="71"/>
                  </a:cubicBezTo>
                  <a:cubicBezTo>
                    <a:pt x="9" y="284"/>
                    <a:pt x="9" y="284"/>
                    <a:pt x="9" y="284"/>
                  </a:cubicBezTo>
                  <a:cubicBezTo>
                    <a:pt x="2" y="293"/>
                    <a:pt x="0" y="301"/>
                    <a:pt x="4" y="302"/>
                  </a:cubicBezTo>
                  <a:cubicBezTo>
                    <a:pt x="4" y="302"/>
                    <a:pt x="4" y="302"/>
                    <a:pt x="5" y="302"/>
                  </a:cubicBezTo>
                  <a:cubicBezTo>
                    <a:pt x="10" y="302"/>
                    <a:pt x="20" y="294"/>
                    <a:pt x="28" y="285"/>
                  </a:cubicBezTo>
                  <a:cubicBezTo>
                    <a:pt x="176" y="112"/>
                    <a:pt x="176" y="112"/>
                    <a:pt x="176" y="112"/>
                  </a:cubicBezTo>
                  <a:cubicBezTo>
                    <a:pt x="258" y="16"/>
                    <a:pt x="258" y="16"/>
                    <a:pt x="258" y="16"/>
                  </a:cubicBezTo>
                  <a:cubicBezTo>
                    <a:pt x="266" y="7"/>
                    <a:pt x="268" y="0"/>
                    <a:pt x="263" y="0"/>
                  </a:cubicBezTo>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5" name="Freeform 21"/>
            <p:cNvSpPr>
              <a:spLocks noEditPoints="1"/>
            </p:cNvSpPr>
            <p:nvPr/>
          </p:nvSpPr>
          <p:spPr bwMode="auto">
            <a:xfrm>
              <a:off x="-5419725" y="5537200"/>
              <a:ext cx="1276350" cy="1019175"/>
            </a:xfrm>
            <a:custGeom>
              <a:avLst/>
              <a:gdLst/>
              <a:ahLst/>
              <a:cxnLst>
                <a:cxn ang="0">
                  <a:pos x="172" y="183"/>
                </a:cxn>
                <a:cxn ang="0">
                  <a:pos x="216" y="210"/>
                </a:cxn>
                <a:cxn ang="0">
                  <a:pos x="217" y="210"/>
                </a:cxn>
                <a:cxn ang="0">
                  <a:pos x="172" y="183"/>
                </a:cxn>
                <a:cxn ang="0">
                  <a:pos x="55" y="32"/>
                </a:cxn>
                <a:cxn ang="0">
                  <a:pos x="263" y="147"/>
                </a:cxn>
                <a:cxn ang="0">
                  <a:pos x="263" y="147"/>
                </a:cxn>
                <a:cxn ang="0">
                  <a:pos x="55" y="32"/>
                </a:cxn>
                <a:cxn ang="0">
                  <a:pos x="0" y="0"/>
                </a:cxn>
                <a:cxn ang="0">
                  <a:pos x="8" y="5"/>
                </a:cxn>
                <a:cxn ang="0">
                  <a:pos x="0" y="0"/>
                </a:cxn>
              </a:cxnLst>
              <a:rect l="0" t="0" r="r" b="b"/>
              <a:pathLst>
                <a:path w="263" h="210">
                  <a:moveTo>
                    <a:pt x="172" y="183"/>
                  </a:moveTo>
                  <a:cubicBezTo>
                    <a:pt x="216" y="210"/>
                    <a:pt x="216" y="210"/>
                    <a:pt x="216" y="210"/>
                  </a:cubicBezTo>
                  <a:cubicBezTo>
                    <a:pt x="216" y="210"/>
                    <a:pt x="216" y="210"/>
                    <a:pt x="217" y="210"/>
                  </a:cubicBezTo>
                  <a:cubicBezTo>
                    <a:pt x="172" y="183"/>
                    <a:pt x="172" y="183"/>
                    <a:pt x="172" y="183"/>
                  </a:cubicBezTo>
                  <a:moveTo>
                    <a:pt x="55" y="32"/>
                  </a:moveTo>
                  <a:cubicBezTo>
                    <a:pt x="263" y="147"/>
                    <a:pt x="263" y="147"/>
                    <a:pt x="263" y="147"/>
                  </a:cubicBezTo>
                  <a:cubicBezTo>
                    <a:pt x="263" y="147"/>
                    <a:pt x="263" y="147"/>
                    <a:pt x="263" y="147"/>
                  </a:cubicBezTo>
                  <a:cubicBezTo>
                    <a:pt x="55" y="32"/>
                    <a:pt x="55" y="32"/>
                    <a:pt x="55" y="32"/>
                  </a:cubicBezTo>
                  <a:moveTo>
                    <a:pt x="0" y="0"/>
                  </a:moveTo>
                  <a:cubicBezTo>
                    <a:pt x="3" y="2"/>
                    <a:pt x="5" y="4"/>
                    <a:pt x="8" y="5"/>
                  </a:cubicBezTo>
                  <a:cubicBezTo>
                    <a:pt x="0" y="0"/>
                    <a:pt x="0" y="0"/>
                    <a:pt x="0"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6" name="Freeform 22"/>
            <p:cNvSpPr>
              <a:spLocks/>
            </p:cNvSpPr>
            <p:nvPr/>
          </p:nvSpPr>
          <p:spPr bwMode="auto">
            <a:xfrm>
              <a:off x="-5745163" y="5411787"/>
              <a:ext cx="1630363" cy="1149350"/>
            </a:xfrm>
            <a:custGeom>
              <a:avLst/>
              <a:gdLst/>
              <a:ahLst/>
              <a:cxnLst>
                <a:cxn ang="0">
                  <a:pos x="44" y="0"/>
                </a:cxn>
                <a:cxn ang="0">
                  <a:pos x="21" y="16"/>
                </a:cxn>
                <a:cxn ang="0">
                  <a:pos x="2" y="50"/>
                </a:cxn>
                <a:cxn ang="0">
                  <a:pos x="15" y="70"/>
                </a:cxn>
                <a:cxn ang="0">
                  <a:pos x="23" y="78"/>
                </a:cxn>
                <a:cxn ang="0">
                  <a:pos x="28" y="81"/>
                </a:cxn>
                <a:cxn ang="0">
                  <a:pos x="239" y="209"/>
                </a:cxn>
                <a:cxn ang="0">
                  <a:pos x="284" y="236"/>
                </a:cxn>
                <a:cxn ang="0">
                  <a:pos x="286" y="237"/>
                </a:cxn>
                <a:cxn ang="0">
                  <a:pos x="318" y="211"/>
                </a:cxn>
                <a:cxn ang="0">
                  <a:pos x="330" y="173"/>
                </a:cxn>
                <a:cxn ang="0">
                  <a:pos x="122" y="58"/>
                </a:cxn>
                <a:cxn ang="0">
                  <a:pos x="75" y="31"/>
                </a:cxn>
                <a:cxn ang="0">
                  <a:pos x="75" y="31"/>
                </a:cxn>
                <a:cxn ang="0">
                  <a:pos x="67" y="26"/>
                </a:cxn>
                <a:cxn ang="0">
                  <a:pos x="66" y="26"/>
                </a:cxn>
                <a:cxn ang="0">
                  <a:pos x="59" y="19"/>
                </a:cxn>
                <a:cxn ang="0">
                  <a:pos x="47" y="2"/>
                </a:cxn>
                <a:cxn ang="0">
                  <a:pos x="44" y="0"/>
                </a:cxn>
              </a:cxnLst>
              <a:rect l="0" t="0" r="r" b="b"/>
              <a:pathLst>
                <a:path w="336" h="237">
                  <a:moveTo>
                    <a:pt x="44" y="0"/>
                  </a:moveTo>
                  <a:cubicBezTo>
                    <a:pt x="39" y="0"/>
                    <a:pt x="30" y="6"/>
                    <a:pt x="21" y="16"/>
                  </a:cubicBezTo>
                  <a:cubicBezTo>
                    <a:pt x="9" y="29"/>
                    <a:pt x="0" y="44"/>
                    <a:pt x="2" y="50"/>
                  </a:cubicBezTo>
                  <a:cubicBezTo>
                    <a:pt x="5" y="57"/>
                    <a:pt x="9" y="64"/>
                    <a:pt x="15" y="70"/>
                  </a:cubicBezTo>
                  <a:cubicBezTo>
                    <a:pt x="17" y="73"/>
                    <a:pt x="20" y="75"/>
                    <a:pt x="23" y="78"/>
                  </a:cubicBezTo>
                  <a:cubicBezTo>
                    <a:pt x="28" y="81"/>
                    <a:pt x="28" y="81"/>
                    <a:pt x="28" y="81"/>
                  </a:cubicBezTo>
                  <a:cubicBezTo>
                    <a:pt x="239" y="209"/>
                    <a:pt x="239" y="209"/>
                    <a:pt x="239" y="209"/>
                  </a:cubicBezTo>
                  <a:cubicBezTo>
                    <a:pt x="284" y="236"/>
                    <a:pt x="284" y="236"/>
                    <a:pt x="284" y="236"/>
                  </a:cubicBezTo>
                  <a:cubicBezTo>
                    <a:pt x="284" y="236"/>
                    <a:pt x="285" y="237"/>
                    <a:pt x="286" y="237"/>
                  </a:cubicBezTo>
                  <a:cubicBezTo>
                    <a:pt x="294" y="237"/>
                    <a:pt x="307" y="226"/>
                    <a:pt x="318" y="211"/>
                  </a:cubicBezTo>
                  <a:cubicBezTo>
                    <a:pt x="331" y="194"/>
                    <a:pt x="336" y="177"/>
                    <a:pt x="330" y="173"/>
                  </a:cubicBezTo>
                  <a:cubicBezTo>
                    <a:pt x="122" y="58"/>
                    <a:pt x="122" y="58"/>
                    <a:pt x="122" y="58"/>
                  </a:cubicBezTo>
                  <a:cubicBezTo>
                    <a:pt x="75" y="31"/>
                    <a:pt x="75" y="31"/>
                    <a:pt x="75" y="31"/>
                  </a:cubicBezTo>
                  <a:cubicBezTo>
                    <a:pt x="75" y="31"/>
                    <a:pt x="75" y="31"/>
                    <a:pt x="75" y="31"/>
                  </a:cubicBezTo>
                  <a:cubicBezTo>
                    <a:pt x="72" y="30"/>
                    <a:pt x="70" y="28"/>
                    <a:pt x="67" y="26"/>
                  </a:cubicBezTo>
                  <a:cubicBezTo>
                    <a:pt x="66" y="26"/>
                    <a:pt x="66" y="26"/>
                    <a:pt x="66" y="26"/>
                  </a:cubicBezTo>
                  <a:cubicBezTo>
                    <a:pt x="64" y="24"/>
                    <a:pt x="61" y="22"/>
                    <a:pt x="59" y="19"/>
                  </a:cubicBezTo>
                  <a:cubicBezTo>
                    <a:pt x="54" y="14"/>
                    <a:pt x="50" y="8"/>
                    <a:pt x="47" y="2"/>
                  </a:cubicBezTo>
                  <a:cubicBezTo>
                    <a:pt x="47" y="0"/>
                    <a:pt x="46" y="0"/>
                    <a:pt x="44" y="0"/>
                  </a:cubicBezTo>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grpSp>
      <p:sp>
        <p:nvSpPr>
          <p:cNvPr id="27" name="Rectangle 26"/>
          <p:cNvSpPr/>
          <p:nvPr userDrawn="1"/>
        </p:nvSpPr>
        <p:spPr>
          <a:xfrm>
            <a:off x="5219700" y="3694176"/>
            <a:ext cx="3924300" cy="3163823"/>
          </a:xfrm>
          <a:prstGeom prst="rect">
            <a:avLst/>
          </a:prstGeom>
          <a:gradFill flip="none" rotWithShape="1">
            <a:gsLst>
              <a:gs pos="20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8" name="Rectangle 27"/>
          <p:cNvSpPr/>
          <p:nvPr userDrawn="1"/>
        </p:nvSpPr>
        <p:spPr>
          <a:xfrm>
            <a:off x="0" y="0"/>
            <a:ext cx="9144000"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29" name="Picture 5" descr="C:\Documents and Settings\alamers\Desktop\Cisco Live 2010\Supplied Artwork\Vendor Art &amp; Guidebook\Logos\CL11 General Logo\CL11 General Logo\CL11 Logo with date\PNG RGB Transparent\CL11_Logodate_G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112000" y="311150"/>
            <a:ext cx="16446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67"/>
          <p:cNvGrpSpPr/>
          <p:nvPr userDrawn="1"/>
        </p:nvGrpSpPr>
        <p:grpSpPr>
          <a:xfrm>
            <a:off x="341314" y="311151"/>
            <a:ext cx="829170" cy="438358"/>
            <a:chOff x="609600" y="528537"/>
            <a:chExt cx="1444734" cy="763789"/>
          </a:xfrm>
          <a:solidFill>
            <a:schemeClr val="accent1"/>
          </a:solidFill>
        </p:grpSpPr>
        <p:sp>
          <p:nvSpPr>
            <p:cNvPr id="31" name="Rectangle 30"/>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2" name="Freeform 31"/>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3" name="Freeform 32"/>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4" name="Freeform 33"/>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5" name="Freeform 34"/>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6" name="Freeform 35"/>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7" name="Freeform 36"/>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8" name="Freeform 37"/>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39" name="Freeform 38"/>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40" name="Freeform 39"/>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41" name="Freeform 40"/>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42" name="Freeform 41"/>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43" name="Freeform 42"/>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sp>
          <p:nvSpPr>
            <p:cNvPr id="44" name="Freeform 43"/>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F37021"/>
                </a:solidFill>
                <a:latin typeface="Arial"/>
                <a:ea typeface="+mn-ea"/>
                <a:cs typeface="+mn-cs"/>
              </a:endParaRPr>
            </a:p>
          </p:txBody>
        </p:sp>
      </p:grpSp>
      <p:sp>
        <p:nvSpPr>
          <p:cNvPr id="3" name="Subtitle 2"/>
          <p:cNvSpPr>
            <a:spLocks noGrp="1"/>
          </p:cNvSpPr>
          <p:nvPr>
            <p:ph type="subTitle" idx="1"/>
          </p:nvPr>
        </p:nvSpPr>
        <p:spPr>
          <a:xfrm>
            <a:off x="323850" y="3351276"/>
            <a:ext cx="6257925" cy="342900"/>
          </a:xfrm>
        </p:spPr>
        <p:txBody>
          <a:bodyPr lIns="45720" rIns="45720" anchor="b">
            <a:no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a:xfrm>
            <a:off x="323850" y="1864185"/>
            <a:ext cx="6963335" cy="1143000"/>
          </a:xfrm>
          <a:effectLst/>
        </p:spPr>
        <p:txBody>
          <a:bodyPr/>
          <a:lstStyle>
            <a:lvl1pPr>
              <a:defRPr lang="en-US" sz="4000" b="1" kern="1200" dirty="0" smtClean="0">
                <a:solidFill>
                  <a:srgbClr val="111111"/>
                </a:solidFill>
                <a:effectLst/>
                <a:latin typeface="+mj-lt"/>
                <a:ea typeface="+mj-ea"/>
                <a:cs typeface="+mj-cs"/>
              </a:defRPr>
            </a:lvl1pPr>
          </a:lstStyle>
          <a:p>
            <a:r>
              <a:rPr lang="en-US" smtClean="0"/>
              <a:t>Click to edit Master title style</a:t>
            </a:r>
            <a:endParaRPr lang="en-US" dirty="0"/>
          </a:p>
        </p:txBody>
      </p:sp>
      <p:sp>
        <p:nvSpPr>
          <p:cNvPr id="13" name="Text Placeholder 12"/>
          <p:cNvSpPr>
            <a:spLocks noGrp="1"/>
          </p:cNvSpPr>
          <p:nvPr>
            <p:ph type="body" sz="quarter" idx="10"/>
          </p:nvPr>
        </p:nvSpPr>
        <p:spPr>
          <a:xfrm>
            <a:off x="323850" y="3700272"/>
            <a:ext cx="5943600" cy="259080"/>
          </a:xfrm>
        </p:spPr>
        <p:txBody>
          <a:bodyPr lIns="45720" rIns="45720">
            <a:noAutofit/>
          </a:bodyPr>
          <a:lstStyle>
            <a:lvl1pPr marL="0" indent="0">
              <a:buFontTx/>
              <a:buNone/>
              <a:defRPr lang="en-US" sz="1400" kern="1200" dirty="0" smtClean="0">
                <a:solidFill>
                  <a:srgbClr val="111111"/>
                </a:solidFill>
                <a:latin typeface="+mn-lt"/>
                <a:ea typeface="+mn-ea"/>
                <a:cs typeface="+mn-cs"/>
              </a:defRPr>
            </a:lvl1pPr>
          </a:lstStyle>
          <a:p>
            <a:pPr lvl="0"/>
            <a:r>
              <a:rPr lang="en-US" smtClean="0"/>
              <a:t>Click to edit Master text styles</a:t>
            </a:r>
          </a:p>
        </p:txBody>
      </p:sp>
      <p:sp>
        <p:nvSpPr>
          <p:cNvPr id="18" name="Text Placeholder 17"/>
          <p:cNvSpPr>
            <a:spLocks noGrp="1"/>
          </p:cNvSpPr>
          <p:nvPr>
            <p:ph type="body" sz="quarter" idx="11"/>
          </p:nvPr>
        </p:nvSpPr>
        <p:spPr>
          <a:xfrm>
            <a:off x="323850" y="4092067"/>
            <a:ext cx="5888038" cy="306197"/>
          </a:xfrm>
        </p:spPr>
        <p:txBody>
          <a:bodyPr lIns="45720" rIns="45720">
            <a:noAutofit/>
          </a:bodyPr>
          <a:lstStyle>
            <a:lvl1pPr algn="l">
              <a:buFontTx/>
              <a:buNone/>
              <a:defRPr sz="1200">
                <a:solidFill>
                  <a:srgbClr val="111111"/>
                </a:solidFill>
              </a:defRPr>
            </a:lvl1pPr>
          </a:lstStyle>
          <a:p>
            <a:pPr lvl="0"/>
            <a:r>
              <a:rPr lang="en-US" smtClean="0"/>
              <a:t>Click to edit Master text styles</a:t>
            </a:r>
          </a:p>
        </p:txBody>
      </p:sp>
    </p:spTree>
    <p:extLst>
      <p:ext uri="{BB962C8B-B14F-4D97-AF65-F5344CB8AC3E}">
        <p14:creationId xmlns:p14="http://schemas.microsoft.com/office/powerpoint/2010/main" val="42654891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3" name="Group 17"/>
          <p:cNvGrpSpPr>
            <a:grpSpLocks/>
          </p:cNvGrpSpPr>
          <p:nvPr userDrawn="1"/>
        </p:nvGrpSpPr>
        <p:grpSpPr bwMode="auto">
          <a:xfrm>
            <a:off x="0" y="0"/>
            <a:ext cx="9144000" cy="6858000"/>
            <a:chOff x="0" y="0"/>
            <a:chExt cx="9144000" cy="6858000"/>
          </a:xfrm>
        </p:grpSpPr>
        <p:sp>
          <p:nvSpPr>
            <p:cNvPr id="4" name="Rectangle 3"/>
            <p:cNvSpPr/>
            <p:nvPr userDrawn="1"/>
          </p:nvSpPr>
          <p:spPr>
            <a:xfrm flipH="1">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4"/>
            <p:cNvSpPr/>
            <p:nvPr userDrawn="1"/>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userDrawn="1"/>
          </p:nvSpPr>
          <p:spPr>
            <a:xfrm>
              <a:off x="5219700" y="3694176"/>
              <a:ext cx="3924300" cy="3163823"/>
            </a:xfrm>
            <a:prstGeom prst="rect">
              <a:avLst/>
            </a:prstGeom>
            <a:gradFill flip="none" rotWithShape="1">
              <a:gsLst>
                <a:gs pos="20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pic>
        <p:nvPicPr>
          <p:cNvPr id="7" name="Picture 2"/>
          <p:cNvPicPr>
            <a:picLocks noChangeAspect="1" noChangeArrowheads="1"/>
          </p:cNvPicPr>
          <p:nvPr userDrawn="1"/>
        </p:nvPicPr>
        <p:blipFill>
          <a:blip r:embed="rId2" cstate="print"/>
          <a:srcRect/>
          <a:stretch>
            <a:fillRect/>
          </a:stretch>
        </p:blipFill>
        <p:spPr bwMode="auto">
          <a:xfrm>
            <a:off x="-546100" y="4730750"/>
            <a:ext cx="9856788" cy="3562350"/>
          </a:xfrm>
          <a:prstGeom prst="rect">
            <a:avLst/>
          </a:prstGeom>
          <a:noFill/>
          <a:ln w="9525">
            <a:noFill/>
            <a:miter lim="800000"/>
            <a:headEnd/>
            <a:tailEnd/>
          </a:ln>
          <a:effectLst>
            <a:outerShdw dist="25401" dir="2700000" algn="tl" rotWithShape="0">
              <a:srgbClr val="808080">
                <a:alpha val="25000"/>
              </a:srgbClr>
            </a:outerShdw>
          </a:effectLst>
        </p:spPr>
      </p:pic>
      <p:sp>
        <p:nvSpPr>
          <p:cNvPr id="8" name="Rectangle 7"/>
          <p:cNvSpPr/>
          <p:nvPr userDrawn="1"/>
        </p:nvSpPr>
        <p:spPr>
          <a:xfrm>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8"/>
          <p:cNvSpPr/>
          <p:nvPr userDrawn="1"/>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10" name="Picture 21" descr="C:\Documents and Settings\alamers\Desktop\Cisco Live 2010\Supplied Artwork\Vendor Art &amp; Guidebook\Logos\CL11 Theme Logo\CL11 Theme Logo\PNG RGB Transparent\CL11_Theme_G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173913" y="546100"/>
            <a:ext cx="18208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5219700" y="3694177"/>
            <a:ext cx="3924300" cy="3163823"/>
          </a:xfrm>
          <a:prstGeom prst="rect">
            <a:avLst/>
          </a:prstGeom>
          <a:gradFill flip="none" rotWithShape="1">
            <a:gsLst>
              <a:gs pos="45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1"/>
          <p:cNvSpPr>
            <a:spLocks noGrp="1"/>
          </p:cNvSpPr>
          <p:nvPr>
            <p:ph type="title"/>
          </p:nvPr>
        </p:nvSpPr>
        <p:spPr>
          <a:xfrm>
            <a:off x="596900" y="2672718"/>
            <a:ext cx="7772400" cy="1362075"/>
          </a:xfrm>
        </p:spPr>
        <p:txBody>
          <a:bodyPr/>
          <a:lstStyle>
            <a:lvl1pPr algn="l">
              <a:defRPr sz="4000" b="1" cap="none"/>
            </a:lvl1pPr>
          </a:lstStyle>
          <a:p>
            <a:r>
              <a:rPr lang="en-US" smtClean="0"/>
              <a:t>Click to edit Master title style</a:t>
            </a:r>
            <a:endParaRPr lang="en-US" dirty="0"/>
          </a:p>
        </p:txBody>
      </p:sp>
      <p:sp>
        <p:nvSpPr>
          <p:cNvPr id="12" name="Slide Number Placeholder 5"/>
          <p:cNvSpPr>
            <a:spLocks noGrp="1"/>
          </p:cNvSpPr>
          <p:nvPr>
            <p:ph type="sldNum" sz="quarter" idx="10"/>
          </p:nvPr>
        </p:nvSpPr>
        <p:spPr/>
        <p:txBody>
          <a:bodyPr/>
          <a:lstStyle>
            <a:lvl1pPr>
              <a:defRPr/>
            </a:lvl1pPr>
          </a:lstStyle>
          <a:p>
            <a:fld id="{9CE76FF0-3638-BD4F-96C0-BD1786818DE7}" type="slidenum">
              <a:rPr lang="en-US"/>
              <a:pPr/>
              <a:t>‹#›</a:t>
            </a:fld>
            <a:endParaRPr lang="en-US"/>
          </a:p>
        </p:txBody>
      </p:sp>
    </p:spTree>
    <p:extLst>
      <p:ext uri="{BB962C8B-B14F-4D97-AF65-F5344CB8AC3E}">
        <p14:creationId xmlns:p14="http://schemas.microsoft.com/office/powerpoint/2010/main" val="47159104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grpSp>
        <p:nvGrpSpPr>
          <p:cNvPr id="3" name="Group 17"/>
          <p:cNvGrpSpPr>
            <a:grpSpLocks/>
          </p:cNvGrpSpPr>
          <p:nvPr userDrawn="1"/>
        </p:nvGrpSpPr>
        <p:grpSpPr bwMode="auto">
          <a:xfrm>
            <a:off x="0" y="0"/>
            <a:ext cx="9144000" cy="6858000"/>
            <a:chOff x="0" y="0"/>
            <a:chExt cx="9144000" cy="6858000"/>
          </a:xfrm>
        </p:grpSpPr>
        <p:sp>
          <p:nvSpPr>
            <p:cNvPr id="4" name="Rectangle 3"/>
            <p:cNvSpPr/>
            <p:nvPr userDrawn="1"/>
          </p:nvSpPr>
          <p:spPr>
            <a:xfrm flipH="1">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4"/>
            <p:cNvSpPr/>
            <p:nvPr userDrawn="1"/>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userDrawn="1"/>
          </p:nvSpPr>
          <p:spPr>
            <a:xfrm>
              <a:off x="5219700" y="3694176"/>
              <a:ext cx="3924300" cy="3163823"/>
            </a:xfrm>
            <a:prstGeom prst="rect">
              <a:avLst/>
            </a:prstGeom>
            <a:gradFill flip="none" rotWithShape="1">
              <a:gsLst>
                <a:gs pos="20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grpSp>
        <p:nvGrpSpPr>
          <p:cNvPr id="7" name="Group 6"/>
          <p:cNvGrpSpPr/>
          <p:nvPr userDrawn="1"/>
        </p:nvGrpSpPr>
        <p:grpSpPr>
          <a:xfrm>
            <a:off x="5791199" y="-1525588"/>
            <a:ext cx="5792789" cy="9680576"/>
            <a:chOff x="-5778501" y="-1512888"/>
            <a:chExt cx="5792789" cy="9680576"/>
          </a:xfrm>
          <a:effectLst>
            <a:outerShdw blurRad="101600" dist="25400" dir="2700000" algn="tl" rotWithShape="0">
              <a:prstClr val="black">
                <a:alpha val="25000"/>
              </a:prstClr>
            </a:outerShdw>
          </a:effectLst>
        </p:grpSpPr>
        <p:sp>
          <p:nvSpPr>
            <p:cNvPr id="8" name="Freeform 7"/>
            <p:cNvSpPr>
              <a:spLocks/>
            </p:cNvSpPr>
            <p:nvPr/>
          </p:nvSpPr>
          <p:spPr bwMode="auto">
            <a:xfrm>
              <a:off x="-5181600" y="-1489075"/>
              <a:ext cx="5070475" cy="7370763"/>
            </a:xfrm>
            <a:custGeom>
              <a:avLst/>
              <a:gdLst/>
              <a:ahLst/>
              <a:cxnLst>
                <a:cxn ang="0">
                  <a:pos x="345" y="1516"/>
                </a:cxn>
                <a:cxn ang="0">
                  <a:pos x="29" y="1364"/>
                </a:cxn>
                <a:cxn ang="0">
                  <a:pos x="21" y="1359"/>
                </a:cxn>
                <a:cxn ang="0">
                  <a:pos x="10" y="1347"/>
                </a:cxn>
                <a:cxn ang="0">
                  <a:pos x="0" y="1310"/>
                </a:cxn>
                <a:cxn ang="0">
                  <a:pos x="46" y="1187"/>
                </a:cxn>
                <a:cxn ang="0">
                  <a:pos x="154" y="1039"/>
                </a:cxn>
                <a:cxn ang="0">
                  <a:pos x="1020" y="16"/>
                </a:cxn>
                <a:cxn ang="0">
                  <a:pos x="1040" y="1"/>
                </a:cxn>
                <a:cxn ang="0">
                  <a:pos x="1039" y="12"/>
                </a:cxn>
                <a:cxn ang="0">
                  <a:pos x="171" y="1044"/>
                </a:cxn>
                <a:cxn ang="0">
                  <a:pos x="79" y="1171"/>
                </a:cxn>
                <a:cxn ang="0">
                  <a:pos x="43" y="1270"/>
                </a:cxn>
                <a:cxn ang="0">
                  <a:pos x="52" y="1300"/>
                </a:cxn>
                <a:cxn ang="0">
                  <a:pos x="63" y="1310"/>
                </a:cxn>
                <a:cxn ang="0">
                  <a:pos x="70" y="1314"/>
                </a:cxn>
                <a:cxn ang="0">
                  <a:pos x="78" y="1317"/>
                </a:cxn>
                <a:cxn ang="0">
                  <a:pos x="389" y="1455"/>
                </a:cxn>
                <a:cxn ang="0">
                  <a:pos x="380" y="1491"/>
                </a:cxn>
                <a:cxn ang="0">
                  <a:pos x="345" y="1516"/>
                </a:cxn>
              </a:cxnLst>
              <a:rect l="0" t="0" r="r" b="b"/>
              <a:pathLst>
                <a:path w="1045" h="1519">
                  <a:moveTo>
                    <a:pt x="345" y="1516"/>
                  </a:moveTo>
                  <a:cubicBezTo>
                    <a:pt x="29" y="1364"/>
                    <a:pt x="29" y="1364"/>
                    <a:pt x="29" y="1364"/>
                  </a:cubicBezTo>
                  <a:cubicBezTo>
                    <a:pt x="26" y="1362"/>
                    <a:pt x="24" y="1361"/>
                    <a:pt x="21" y="1359"/>
                  </a:cubicBezTo>
                  <a:cubicBezTo>
                    <a:pt x="17" y="1356"/>
                    <a:pt x="13" y="1352"/>
                    <a:pt x="10" y="1347"/>
                  </a:cubicBezTo>
                  <a:cubicBezTo>
                    <a:pt x="3" y="1338"/>
                    <a:pt x="0" y="1325"/>
                    <a:pt x="0" y="1310"/>
                  </a:cubicBezTo>
                  <a:cubicBezTo>
                    <a:pt x="1" y="1280"/>
                    <a:pt x="17" y="1237"/>
                    <a:pt x="46" y="1187"/>
                  </a:cubicBezTo>
                  <a:cubicBezTo>
                    <a:pt x="72" y="1143"/>
                    <a:pt x="110" y="1092"/>
                    <a:pt x="154" y="1039"/>
                  </a:cubicBezTo>
                  <a:cubicBezTo>
                    <a:pt x="1020" y="16"/>
                    <a:pt x="1020" y="16"/>
                    <a:pt x="1020" y="16"/>
                  </a:cubicBezTo>
                  <a:cubicBezTo>
                    <a:pt x="1025" y="9"/>
                    <a:pt x="1034" y="2"/>
                    <a:pt x="1040" y="1"/>
                  </a:cubicBezTo>
                  <a:cubicBezTo>
                    <a:pt x="1045" y="0"/>
                    <a:pt x="1045" y="5"/>
                    <a:pt x="1039" y="12"/>
                  </a:cubicBezTo>
                  <a:cubicBezTo>
                    <a:pt x="171" y="1044"/>
                    <a:pt x="171" y="1044"/>
                    <a:pt x="171" y="1044"/>
                  </a:cubicBezTo>
                  <a:cubicBezTo>
                    <a:pt x="133" y="1090"/>
                    <a:pt x="101" y="1134"/>
                    <a:pt x="79" y="1171"/>
                  </a:cubicBezTo>
                  <a:cubicBezTo>
                    <a:pt x="56" y="1211"/>
                    <a:pt x="43" y="1246"/>
                    <a:pt x="43" y="1270"/>
                  </a:cubicBezTo>
                  <a:cubicBezTo>
                    <a:pt x="43" y="1282"/>
                    <a:pt x="46" y="1292"/>
                    <a:pt x="52" y="1300"/>
                  </a:cubicBezTo>
                  <a:cubicBezTo>
                    <a:pt x="55" y="1304"/>
                    <a:pt x="59" y="1307"/>
                    <a:pt x="63" y="1310"/>
                  </a:cubicBezTo>
                  <a:cubicBezTo>
                    <a:pt x="65" y="1312"/>
                    <a:pt x="67" y="1313"/>
                    <a:pt x="70" y="1314"/>
                  </a:cubicBezTo>
                  <a:cubicBezTo>
                    <a:pt x="78" y="1317"/>
                    <a:pt x="78" y="1317"/>
                    <a:pt x="78" y="1317"/>
                  </a:cubicBezTo>
                  <a:cubicBezTo>
                    <a:pt x="389" y="1455"/>
                    <a:pt x="389" y="1455"/>
                    <a:pt x="389" y="1455"/>
                  </a:cubicBezTo>
                  <a:cubicBezTo>
                    <a:pt x="397" y="1458"/>
                    <a:pt x="393" y="1474"/>
                    <a:pt x="380" y="1491"/>
                  </a:cubicBezTo>
                  <a:cubicBezTo>
                    <a:pt x="368" y="1508"/>
                    <a:pt x="352" y="1519"/>
                    <a:pt x="345" y="1516"/>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 name="Freeform 8"/>
            <p:cNvSpPr>
              <a:spLocks noEditPoints="1"/>
            </p:cNvSpPr>
            <p:nvPr/>
          </p:nvSpPr>
          <p:spPr bwMode="auto">
            <a:xfrm>
              <a:off x="-5181600" y="4387850"/>
              <a:ext cx="4410075" cy="2663825"/>
            </a:xfrm>
            <a:custGeom>
              <a:avLst/>
              <a:gdLst/>
              <a:ahLst/>
              <a:cxnLst>
                <a:cxn ang="0">
                  <a:pos x="28" y="152"/>
                </a:cxn>
                <a:cxn ang="0">
                  <a:pos x="32" y="154"/>
                </a:cxn>
                <a:cxn ang="0">
                  <a:pos x="33" y="155"/>
                </a:cxn>
                <a:cxn ang="0">
                  <a:pos x="851" y="548"/>
                </a:cxn>
                <a:cxn ang="0">
                  <a:pos x="856" y="549"/>
                </a:cxn>
                <a:cxn ang="0">
                  <a:pos x="895" y="517"/>
                </a:cxn>
                <a:cxn ang="0">
                  <a:pos x="898" y="468"/>
                </a:cxn>
                <a:cxn ang="0">
                  <a:pos x="390" y="244"/>
                </a:cxn>
                <a:cxn ang="0">
                  <a:pos x="380" y="280"/>
                </a:cxn>
                <a:cxn ang="0">
                  <a:pos x="348" y="305"/>
                </a:cxn>
                <a:cxn ang="0">
                  <a:pos x="345" y="305"/>
                </a:cxn>
                <a:cxn ang="0">
                  <a:pos x="29" y="153"/>
                </a:cxn>
                <a:cxn ang="0">
                  <a:pos x="28" y="152"/>
                </a:cxn>
                <a:cxn ang="0">
                  <a:pos x="5" y="128"/>
                </a:cxn>
                <a:cxn ang="0">
                  <a:pos x="13" y="140"/>
                </a:cxn>
                <a:cxn ang="0">
                  <a:pos x="10" y="136"/>
                </a:cxn>
                <a:cxn ang="0">
                  <a:pos x="5" y="128"/>
                </a:cxn>
                <a:cxn ang="0">
                  <a:pos x="65" y="100"/>
                </a:cxn>
                <a:cxn ang="0">
                  <a:pos x="70" y="103"/>
                </a:cxn>
                <a:cxn ang="0">
                  <a:pos x="71" y="104"/>
                </a:cxn>
                <a:cxn ang="0">
                  <a:pos x="65" y="100"/>
                </a:cxn>
                <a:cxn ang="0">
                  <a:pos x="0" y="98"/>
                </a:cxn>
                <a:cxn ang="0">
                  <a:pos x="0" y="99"/>
                </a:cxn>
                <a:cxn ang="0">
                  <a:pos x="0" y="102"/>
                </a:cxn>
                <a:cxn ang="0">
                  <a:pos x="0" y="99"/>
                </a:cxn>
                <a:cxn ang="0">
                  <a:pos x="0" y="98"/>
                </a:cxn>
                <a:cxn ang="0">
                  <a:pos x="60" y="97"/>
                </a:cxn>
                <a:cxn ang="0">
                  <a:pos x="63" y="99"/>
                </a:cxn>
                <a:cxn ang="0">
                  <a:pos x="64" y="100"/>
                </a:cxn>
                <a:cxn ang="0">
                  <a:pos x="60" y="97"/>
                </a:cxn>
                <a:cxn ang="0">
                  <a:pos x="59" y="0"/>
                </a:cxn>
                <a:cxn ang="0">
                  <a:pos x="43" y="59"/>
                </a:cxn>
                <a:cxn ang="0">
                  <a:pos x="45" y="74"/>
                </a:cxn>
                <a:cxn ang="0">
                  <a:pos x="43" y="59"/>
                </a:cxn>
                <a:cxn ang="0">
                  <a:pos x="58" y="1"/>
                </a:cxn>
                <a:cxn ang="0">
                  <a:pos x="59" y="0"/>
                </a:cxn>
              </a:cxnLst>
              <a:rect l="0" t="0" r="r" b="b"/>
              <a:pathLst>
                <a:path w="909" h="549">
                  <a:moveTo>
                    <a:pt x="28" y="152"/>
                  </a:moveTo>
                  <a:cubicBezTo>
                    <a:pt x="30" y="153"/>
                    <a:pt x="31" y="153"/>
                    <a:pt x="32" y="154"/>
                  </a:cubicBezTo>
                  <a:cubicBezTo>
                    <a:pt x="32" y="154"/>
                    <a:pt x="33" y="154"/>
                    <a:pt x="33" y="155"/>
                  </a:cubicBezTo>
                  <a:cubicBezTo>
                    <a:pt x="851" y="548"/>
                    <a:pt x="851" y="548"/>
                    <a:pt x="851" y="548"/>
                  </a:cubicBezTo>
                  <a:cubicBezTo>
                    <a:pt x="853" y="548"/>
                    <a:pt x="854" y="549"/>
                    <a:pt x="856" y="549"/>
                  </a:cubicBezTo>
                  <a:cubicBezTo>
                    <a:pt x="868" y="549"/>
                    <a:pt x="884" y="536"/>
                    <a:pt x="895" y="517"/>
                  </a:cubicBezTo>
                  <a:cubicBezTo>
                    <a:pt x="908" y="495"/>
                    <a:pt x="909" y="473"/>
                    <a:pt x="898" y="468"/>
                  </a:cubicBezTo>
                  <a:cubicBezTo>
                    <a:pt x="390" y="244"/>
                    <a:pt x="390" y="244"/>
                    <a:pt x="390" y="244"/>
                  </a:cubicBezTo>
                  <a:cubicBezTo>
                    <a:pt x="396" y="248"/>
                    <a:pt x="392" y="264"/>
                    <a:pt x="380" y="280"/>
                  </a:cubicBezTo>
                  <a:cubicBezTo>
                    <a:pt x="370" y="295"/>
                    <a:pt x="356" y="305"/>
                    <a:pt x="348" y="305"/>
                  </a:cubicBezTo>
                  <a:cubicBezTo>
                    <a:pt x="347" y="305"/>
                    <a:pt x="346" y="305"/>
                    <a:pt x="345" y="305"/>
                  </a:cubicBezTo>
                  <a:cubicBezTo>
                    <a:pt x="29" y="153"/>
                    <a:pt x="29" y="153"/>
                    <a:pt x="29" y="153"/>
                  </a:cubicBezTo>
                  <a:cubicBezTo>
                    <a:pt x="29" y="152"/>
                    <a:pt x="29" y="152"/>
                    <a:pt x="28" y="152"/>
                  </a:cubicBezTo>
                  <a:moveTo>
                    <a:pt x="5" y="128"/>
                  </a:moveTo>
                  <a:cubicBezTo>
                    <a:pt x="7" y="132"/>
                    <a:pt x="10" y="137"/>
                    <a:pt x="13" y="140"/>
                  </a:cubicBezTo>
                  <a:cubicBezTo>
                    <a:pt x="12" y="139"/>
                    <a:pt x="11" y="138"/>
                    <a:pt x="10" y="136"/>
                  </a:cubicBezTo>
                  <a:cubicBezTo>
                    <a:pt x="8" y="134"/>
                    <a:pt x="6" y="131"/>
                    <a:pt x="5" y="128"/>
                  </a:cubicBezTo>
                  <a:moveTo>
                    <a:pt x="65" y="100"/>
                  </a:moveTo>
                  <a:cubicBezTo>
                    <a:pt x="66" y="101"/>
                    <a:pt x="68" y="102"/>
                    <a:pt x="70" y="103"/>
                  </a:cubicBezTo>
                  <a:cubicBezTo>
                    <a:pt x="71" y="104"/>
                    <a:pt x="71" y="104"/>
                    <a:pt x="71" y="104"/>
                  </a:cubicBezTo>
                  <a:cubicBezTo>
                    <a:pt x="69" y="103"/>
                    <a:pt x="67" y="102"/>
                    <a:pt x="65" y="100"/>
                  </a:cubicBezTo>
                  <a:moveTo>
                    <a:pt x="0" y="98"/>
                  </a:moveTo>
                  <a:cubicBezTo>
                    <a:pt x="0" y="98"/>
                    <a:pt x="0" y="99"/>
                    <a:pt x="0" y="99"/>
                  </a:cubicBezTo>
                  <a:cubicBezTo>
                    <a:pt x="0" y="100"/>
                    <a:pt x="0" y="101"/>
                    <a:pt x="0" y="102"/>
                  </a:cubicBezTo>
                  <a:cubicBezTo>
                    <a:pt x="0" y="101"/>
                    <a:pt x="0" y="100"/>
                    <a:pt x="0" y="99"/>
                  </a:cubicBezTo>
                  <a:cubicBezTo>
                    <a:pt x="0" y="99"/>
                    <a:pt x="0" y="99"/>
                    <a:pt x="0" y="98"/>
                  </a:cubicBezTo>
                  <a:moveTo>
                    <a:pt x="60" y="97"/>
                  </a:moveTo>
                  <a:cubicBezTo>
                    <a:pt x="61" y="98"/>
                    <a:pt x="62" y="98"/>
                    <a:pt x="63" y="99"/>
                  </a:cubicBezTo>
                  <a:cubicBezTo>
                    <a:pt x="63" y="100"/>
                    <a:pt x="64" y="100"/>
                    <a:pt x="64" y="100"/>
                  </a:cubicBezTo>
                  <a:cubicBezTo>
                    <a:pt x="63" y="99"/>
                    <a:pt x="61" y="98"/>
                    <a:pt x="60" y="97"/>
                  </a:cubicBezTo>
                  <a:moveTo>
                    <a:pt x="59" y="0"/>
                  </a:moveTo>
                  <a:cubicBezTo>
                    <a:pt x="49" y="23"/>
                    <a:pt x="43" y="43"/>
                    <a:pt x="43" y="59"/>
                  </a:cubicBezTo>
                  <a:cubicBezTo>
                    <a:pt x="43" y="64"/>
                    <a:pt x="44" y="70"/>
                    <a:pt x="45" y="74"/>
                  </a:cubicBezTo>
                  <a:cubicBezTo>
                    <a:pt x="44" y="70"/>
                    <a:pt x="43" y="64"/>
                    <a:pt x="43" y="59"/>
                  </a:cubicBezTo>
                  <a:cubicBezTo>
                    <a:pt x="43" y="43"/>
                    <a:pt x="49" y="24"/>
                    <a:pt x="58" y="1"/>
                  </a:cubicBezTo>
                  <a:cubicBezTo>
                    <a:pt x="58" y="1"/>
                    <a:pt x="59" y="0"/>
                    <a:pt x="59" y="0"/>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 name="Freeform 9"/>
            <p:cNvSpPr>
              <a:spLocks/>
            </p:cNvSpPr>
            <p:nvPr/>
          </p:nvSpPr>
          <p:spPr bwMode="auto">
            <a:xfrm>
              <a:off x="-5181600" y="4343400"/>
              <a:ext cx="1920875" cy="1524000"/>
            </a:xfrm>
            <a:custGeom>
              <a:avLst/>
              <a:gdLst/>
              <a:ahLst/>
              <a:cxnLst>
                <a:cxn ang="0">
                  <a:pos x="57" y="0"/>
                </a:cxn>
                <a:cxn ang="0">
                  <a:pos x="47" y="4"/>
                </a:cxn>
                <a:cxn ang="0">
                  <a:pos x="20" y="36"/>
                </a:cxn>
                <a:cxn ang="0">
                  <a:pos x="0" y="107"/>
                </a:cxn>
                <a:cxn ang="0">
                  <a:pos x="0" y="108"/>
                </a:cxn>
                <a:cxn ang="0">
                  <a:pos x="0" y="111"/>
                </a:cxn>
                <a:cxn ang="0">
                  <a:pos x="5" y="137"/>
                </a:cxn>
                <a:cxn ang="0">
                  <a:pos x="10" y="145"/>
                </a:cxn>
                <a:cxn ang="0">
                  <a:pos x="13" y="149"/>
                </a:cxn>
                <a:cxn ang="0">
                  <a:pos x="15" y="152"/>
                </a:cxn>
                <a:cxn ang="0">
                  <a:pos x="23" y="158"/>
                </a:cxn>
                <a:cxn ang="0">
                  <a:pos x="28" y="161"/>
                </a:cxn>
                <a:cxn ang="0">
                  <a:pos x="29" y="162"/>
                </a:cxn>
                <a:cxn ang="0">
                  <a:pos x="345" y="314"/>
                </a:cxn>
                <a:cxn ang="0">
                  <a:pos x="348" y="314"/>
                </a:cxn>
                <a:cxn ang="0">
                  <a:pos x="380" y="289"/>
                </a:cxn>
                <a:cxn ang="0">
                  <a:pos x="390" y="253"/>
                </a:cxn>
                <a:cxn ang="0">
                  <a:pos x="74" y="114"/>
                </a:cxn>
                <a:cxn ang="0">
                  <a:pos x="71" y="113"/>
                </a:cxn>
                <a:cxn ang="0">
                  <a:pos x="70" y="112"/>
                </a:cxn>
                <a:cxn ang="0">
                  <a:pos x="65" y="109"/>
                </a:cxn>
                <a:cxn ang="0">
                  <a:pos x="65" y="109"/>
                </a:cxn>
                <a:cxn ang="0">
                  <a:pos x="64" y="109"/>
                </a:cxn>
                <a:cxn ang="0">
                  <a:pos x="63" y="108"/>
                </a:cxn>
                <a:cxn ang="0">
                  <a:pos x="60" y="106"/>
                </a:cxn>
                <a:cxn ang="0">
                  <a:pos x="57" y="104"/>
                </a:cxn>
                <a:cxn ang="0">
                  <a:pos x="45" y="83"/>
                </a:cxn>
                <a:cxn ang="0">
                  <a:pos x="43" y="68"/>
                </a:cxn>
                <a:cxn ang="0">
                  <a:pos x="59" y="9"/>
                </a:cxn>
                <a:cxn ang="0">
                  <a:pos x="57" y="0"/>
                </a:cxn>
              </a:cxnLst>
              <a:rect l="0" t="0" r="r" b="b"/>
              <a:pathLst>
                <a:path w="396" h="314">
                  <a:moveTo>
                    <a:pt x="57" y="0"/>
                  </a:moveTo>
                  <a:cubicBezTo>
                    <a:pt x="54" y="0"/>
                    <a:pt x="51" y="2"/>
                    <a:pt x="47" y="4"/>
                  </a:cubicBezTo>
                  <a:cubicBezTo>
                    <a:pt x="37" y="11"/>
                    <a:pt x="25" y="26"/>
                    <a:pt x="20" y="36"/>
                  </a:cubicBezTo>
                  <a:cubicBezTo>
                    <a:pt x="8" y="63"/>
                    <a:pt x="1" y="87"/>
                    <a:pt x="0" y="107"/>
                  </a:cubicBezTo>
                  <a:cubicBezTo>
                    <a:pt x="0" y="108"/>
                    <a:pt x="0" y="108"/>
                    <a:pt x="0" y="108"/>
                  </a:cubicBezTo>
                  <a:cubicBezTo>
                    <a:pt x="0" y="109"/>
                    <a:pt x="0" y="110"/>
                    <a:pt x="0" y="111"/>
                  </a:cubicBezTo>
                  <a:cubicBezTo>
                    <a:pt x="0" y="121"/>
                    <a:pt x="2" y="130"/>
                    <a:pt x="5" y="137"/>
                  </a:cubicBezTo>
                  <a:cubicBezTo>
                    <a:pt x="6" y="140"/>
                    <a:pt x="8" y="143"/>
                    <a:pt x="10" y="145"/>
                  </a:cubicBezTo>
                  <a:cubicBezTo>
                    <a:pt x="11" y="147"/>
                    <a:pt x="12" y="148"/>
                    <a:pt x="13" y="149"/>
                  </a:cubicBezTo>
                  <a:cubicBezTo>
                    <a:pt x="13" y="150"/>
                    <a:pt x="14" y="151"/>
                    <a:pt x="15" y="152"/>
                  </a:cubicBezTo>
                  <a:cubicBezTo>
                    <a:pt x="17" y="154"/>
                    <a:pt x="20" y="156"/>
                    <a:pt x="23" y="158"/>
                  </a:cubicBezTo>
                  <a:cubicBezTo>
                    <a:pt x="25" y="160"/>
                    <a:pt x="27" y="160"/>
                    <a:pt x="28" y="161"/>
                  </a:cubicBezTo>
                  <a:cubicBezTo>
                    <a:pt x="29" y="161"/>
                    <a:pt x="29" y="161"/>
                    <a:pt x="29" y="162"/>
                  </a:cubicBezTo>
                  <a:cubicBezTo>
                    <a:pt x="345" y="314"/>
                    <a:pt x="345" y="314"/>
                    <a:pt x="345" y="314"/>
                  </a:cubicBezTo>
                  <a:cubicBezTo>
                    <a:pt x="346" y="314"/>
                    <a:pt x="347" y="314"/>
                    <a:pt x="348" y="314"/>
                  </a:cubicBezTo>
                  <a:cubicBezTo>
                    <a:pt x="356" y="314"/>
                    <a:pt x="370" y="304"/>
                    <a:pt x="380" y="289"/>
                  </a:cubicBezTo>
                  <a:cubicBezTo>
                    <a:pt x="392" y="273"/>
                    <a:pt x="396" y="257"/>
                    <a:pt x="390" y="253"/>
                  </a:cubicBezTo>
                  <a:cubicBezTo>
                    <a:pt x="74" y="114"/>
                    <a:pt x="74" y="114"/>
                    <a:pt x="74" y="114"/>
                  </a:cubicBezTo>
                  <a:cubicBezTo>
                    <a:pt x="73" y="113"/>
                    <a:pt x="72" y="113"/>
                    <a:pt x="71" y="113"/>
                  </a:cubicBezTo>
                  <a:cubicBezTo>
                    <a:pt x="70" y="112"/>
                    <a:pt x="70" y="112"/>
                    <a:pt x="70" y="112"/>
                  </a:cubicBezTo>
                  <a:cubicBezTo>
                    <a:pt x="68" y="111"/>
                    <a:pt x="66" y="110"/>
                    <a:pt x="65" y="109"/>
                  </a:cubicBezTo>
                  <a:cubicBezTo>
                    <a:pt x="65" y="109"/>
                    <a:pt x="65" y="109"/>
                    <a:pt x="65" y="109"/>
                  </a:cubicBezTo>
                  <a:cubicBezTo>
                    <a:pt x="64" y="109"/>
                    <a:pt x="64" y="109"/>
                    <a:pt x="64" y="109"/>
                  </a:cubicBezTo>
                  <a:cubicBezTo>
                    <a:pt x="64" y="109"/>
                    <a:pt x="63" y="109"/>
                    <a:pt x="63" y="108"/>
                  </a:cubicBezTo>
                  <a:cubicBezTo>
                    <a:pt x="62" y="107"/>
                    <a:pt x="61" y="107"/>
                    <a:pt x="60" y="106"/>
                  </a:cubicBezTo>
                  <a:cubicBezTo>
                    <a:pt x="59" y="105"/>
                    <a:pt x="58" y="104"/>
                    <a:pt x="57" y="104"/>
                  </a:cubicBezTo>
                  <a:cubicBezTo>
                    <a:pt x="51" y="98"/>
                    <a:pt x="47" y="92"/>
                    <a:pt x="45" y="83"/>
                  </a:cubicBezTo>
                  <a:cubicBezTo>
                    <a:pt x="44" y="79"/>
                    <a:pt x="43" y="73"/>
                    <a:pt x="43" y="68"/>
                  </a:cubicBezTo>
                  <a:cubicBezTo>
                    <a:pt x="43" y="52"/>
                    <a:pt x="49" y="32"/>
                    <a:pt x="59" y="9"/>
                  </a:cubicBezTo>
                  <a:cubicBezTo>
                    <a:pt x="61" y="3"/>
                    <a:pt x="60" y="0"/>
                    <a:pt x="57" y="0"/>
                  </a:cubicBezTo>
                </a:path>
              </a:pathLst>
            </a:custGeom>
            <a:solidFill>
              <a:srgbClr val="F15F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1" name="Freeform 10"/>
            <p:cNvSpPr>
              <a:spLocks/>
            </p:cNvSpPr>
            <p:nvPr/>
          </p:nvSpPr>
          <p:spPr bwMode="auto">
            <a:xfrm>
              <a:off x="-4905375" y="-1512888"/>
              <a:ext cx="4919663" cy="6089650"/>
            </a:xfrm>
            <a:custGeom>
              <a:avLst/>
              <a:gdLst/>
              <a:ahLst/>
              <a:cxnLst>
                <a:cxn ang="0">
                  <a:pos x="2" y="1253"/>
                </a:cxn>
                <a:cxn ang="0">
                  <a:pos x="1" y="1248"/>
                </a:cxn>
                <a:cxn ang="0">
                  <a:pos x="25" y="1185"/>
                </a:cxn>
                <a:cxn ang="0">
                  <a:pos x="75" y="1106"/>
                </a:cxn>
                <a:cxn ang="0">
                  <a:pos x="108" y="1064"/>
                </a:cxn>
                <a:cxn ang="0">
                  <a:pos x="126" y="1042"/>
                </a:cxn>
                <a:cxn ang="0">
                  <a:pos x="988" y="16"/>
                </a:cxn>
                <a:cxn ang="0">
                  <a:pos x="1008" y="1"/>
                </a:cxn>
                <a:cxn ang="0">
                  <a:pos x="1008" y="12"/>
                </a:cxn>
                <a:cxn ang="0">
                  <a:pos x="135" y="1058"/>
                </a:cxn>
                <a:cxn ang="0">
                  <a:pos x="127" y="1067"/>
                </a:cxn>
                <a:cxn ang="0">
                  <a:pos x="100" y="1103"/>
                </a:cxn>
                <a:cxn ang="0">
                  <a:pos x="60" y="1166"/>
                </a:cxn>
                <a:cxn ang="0">
                  <a:pos x="43" y="1212"/>
                </a:cxn>
                <a:cxn ang="0">
                  <a:pos x="19" y="1245"/>
                </a:cxn>
                <a:cxn ang="0">
                  <a:pos x="2" y="1253"/>
                </a:cxn>
              </a:cxnLst>
              <a:rect l="0" t="0" r="r" b="b"/>
              <a:pathLst>
                <a:path w="1014" h="1255">
                  <a:moveTo>
                    <a:pt x="2" y="1253"/>
                  </a:moveTo>
                  <a:cubicBezTo>
                    <a:pt x="1" y="1253"/>
                    <a:pt x="0" y="1251"/>
                    <a:pt x="1" y="1248"/>
                  </a:cubicBezTo>
                  <a:cubicBezTo>
                    <a:pt x="4" y="1231"/>
                    <a:pt x="12" y="1209"/>
                    <a:pt x="25" y="1185"/>
                  </a:cubicBezTo>
                  <a:cubicBezTo>
                    <a:pt x="37" y="1162"/>
                    <a:pt x="54" y="1135"/>
                    <a:pt x="75" y="1106"/>
                  </a:cubicBezTo>
                  <a:cubicBezTo>
                    <a:pt x="85" y="1093"/>
                    <a:pt x="96" y="1079"/>
                    <a:pt x="108" y="1064"/>
                  </a:cubicBezTo>
                  <a:cubicBezTo>
                    <a:pt x="126" y="1042"/>
                    <a:pt x="126" y="1042"/>
                    <a:pt x="126" y="1042"/>
                  </a:cubicBezTo>
                  <a:cubicBezTo>
                    <a:pt x="988" y="16"/>
                    <a:pt x="988" y="16"/>
                    <a:pt x="988" y="16"/>
                  </a:cubicBezTo>
                  <a:cubicBezTo>
                    <a:pt x="994" y="9"/>
                    <a:pt x="1003" y="2"/>
                    <a:pt x="1008" y="1"/>
                  </a:cubicBezTo>
                  <a:cubicBezTo>
                    <a:pt x="1014" y="0"/>
                    <a:pt x="1014" y="5"/>
                    <a:pt x="1008" y="12"/>
                  </a:cubicBezTo>
                  <a:cubicBezTo>
                    <a:pt x="135" y="1058"/>
                    <a:pt x="135" y="1058"/>
                    <a:pt x="135" y="1058"/>
                  </a:cubicBezTo>
                  <a:cubicBezTo>
                    <a:pt x="127" y="1067"/>
                    <a:pt x="127" y="1067"/>
                    <a:pt x="127" y="1067"/>
                  </a:cubicBezTo>
                  <a:cubicBezTo>
                    <a:pt x="118" y="1080"/>
                    <a:pt x="108" y="1092"/>
                    <a:pt x="100" y="1103"/>
                  </a:cubicBezTo>
                  <a:cubicBezTo>
                    <a:pt x="83" y="1126"/>
                    <a:pt x="69" y="1148"/>
                    <a:pt x="60" y="1166"/>
                  </a:cubicBezTo>
                  <a:cubicBezTo>
                    <a:pt x="50" y="1184"/>
                    <a:pt x="45" y="1199"/>
                    <a:pt x="43" y="1212"/>
                  </a:cubicBezTo>
                  <a:cubicBezTo>
                    <a:pt x="41" y="1220"/>
                    <a:pt x="31" y="1235"/>
                    <a:pt x="19" y="1245"/>
                  </a:cubicBezTo>
                  <a:cubicBezTo>
                    <a:pt x="12" y="1252"/>
                    <a:pt x="5" y="1255"/>
                    <a:pt x="2" y="1253"/>
                  </a:cubicBezTo>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2" name="Freeform 11"/>
            <p:cNvSpPr>
              <a:spLocks noEditPoints="1"/>
            </p:cNvSpPr>
            <p:nvPr/>
          </p:nvSpPr>
          <p:spPr bwMode="auto">
            <a:xfrm>
              <a:off x="-4910138" y="2882900"/>
              <a:ext cx="4424363" cy="3668713"/>
            </a:xfrm>
            <a:custGeom>
              <a:avLst/>
              <a:gdLst/>
              <a:ahLst/>
              <a:cxnLst>
                <a:cxn ang="0">
                  <a:pos x="43" y="307"/>
                </a:cxn>
                <a:cxn ang="0">
                  <a:pos x="20" y="339"/>
                </a:cxn>
                <a:cxn ang="0">
                  <a:pos x="5" y="348"/>
                </a:cxn>
                <a:cxn ang="0">
                  <a:pos x="3" y="347"/>
                </a:cxn>
                <a:cxn ang="0">
                  <a:pos x="2" y="343"/>
                </a:cxn>
                <a:cxn ang="0">
                  <a:pos x="1" y="364"/>
                </a:cxn>
                <a:cxn ang="0">
                  <a:pos x="26" y="398"/>
                </a:cxn>
                <a:cxn ang="0">
                  <a:pos x="856" y="755"/>
                </a:cxn>
                <a:cxn ang="0">
                  <a:pos x="861" y="756"/>
                </a:cxn>
                <a:cxn ang="0">
                  <a:pos x="899" y="725"/>
                </a:cxn>
                <a:cxn ang="0">
                  <a:pos x="901" y="678"/>
                </a:cxn>
                <a:cxn ang="0">
                  <a:pos x="66" y="350"/>
                </a:cxn>
                <a:cxn ang="0">
                  <a:pos x="43" y="323"/>
                </a:cxn>
                <a:cxn ang="0">
                  <a:pos x="43" y="307"/>
                </a:cxn>
                <a:cxn ang="0">
                  <a:pos x="64" y="253"/>
                </a:cxn>
                <a:cxn ang="0">
                  <a:pos x="61" y="260"/>
                </a:cxn>
                <a:cxn ang="0">
                  <a:pos x="49" y="286"/>
                </a:cxn>
                <a:cxn ang="0">
                  <a:pos x="53" y="275"/>
                </a:cxn>
                <a:cxn ang="0">
                  <a:pos x="64" y="253"/>
                </a:cxn>
                <a:cxn ang="0">
                  <a:pos x="78" y="198"/>
                </a:cxn>
                <a:cxn ang="0">
                  <a:pos x="67" y="213"/>
                </a:cxn>
                <a:cxn ang="0">
                  <a:pos x="20" y="290"/>
                </a:cxn>
                <a:cxn ang="0">
                  <a:pos x="26" y="279"/>
                </a:cxn>
                <a:cxn ang="0">
                  <a:pos x="76" y="200"/>
                </a:cxn>
                <a:cxn ang="0">
                  <a:pos x="78" y="198"/>
                </a:cxn>
                <a:cxn ang="0">
                  <a:pos x="140" y="147"/>
                </a:cxn>
                <a:cxn ang="0">
                  <a:pos x="136" y="152"/>
                </a:cxn>
                <a:cxn ang="0">
                  <a:pos x="128" y="161"/>
                </a:cxn>
                <a:cxn ang="0">
                  <a:pos x="101" y="197"/>
                </a:cxn>
                <a:cxn ang="0">
                  <a:pos x="86" y="218"/>
                </a:cxn>
                <a:cxn ang="0">
                  <a:pos x="94" y="207"/>
                </a:cxn>
                <a:cxn ang="0">
                  <a:pos x="124" y="166"/>
                </a:cxn>
                <a:cxn ang="0">
                  <a:pos x="140" y="147"/>
                </a:cxn>
                <a:cxn ang="0">
                  <a:pos x="127" y="136"/>
                </a:cxn>
                <a:cxn ang="0">
                  <a:pos x="125" y="140"/>
                </a:cxn>
                <a:cxn ang="0">
                  <a:pos x="104" y="164"/>
                </a:cxn>
                <a:cxn ang="0">
                  <a:pos x="109" y="158"/>
                </a:cxn>
                <a:cxn ang="0">
                  <a:pos x="127" y="136"/>
                </a:cxn>
                <a:cxn ang="0">
                  <a:pos x="262" y="0"/>
                </a:cxn>
                <a:cxn ang="0">
                  <a:pos x="179" y="100"/>
                </a:cxn>
                <a:cxn ang="0">
                  <a:pos x="261" y="2"/>
                </a:cxn>
                <a:cxn ang="0">
                  <a:pos x="262" y="0"/>
                </a:cxn>
              </a:cxnLst>
              <a:rect l="0" t="0" r="r" b="b"/>
              <a:pathLst>
                <a:path w="912" h="756">
                  <a:moveTo>
                    <a:pt x="43" y="307"/>
                  </a:moveTo>
                  <a:cubicBezTo>
                    <a:pt x="41" y="315"/>
                    <a:pt x="31" y="329"/>
                    <a:pt x="20" y="339"/>
                  </a:cubicBezTo>
                  <a:cubicBezTo>
                    <a:pt x="14" y="345"/>
                    <a:pt x="8" y="348"/>
                    <a:pt x="5" y="348"/>
                  </a:cubicBezTo>
                  <a:cubicBezTo>
                    <a:pt x="4" y="348"/>
                    <a:pt x="4" y="347"/>
                    <a:pt x="3" y="347"/>
                  </a:cubicBezTo>
                  <a:cubicBezTo>
                    <a:pt x="2" y="347"/>
                    <a:pt x="1" y="345"/>
                    <a:pt x="2" y="343"/>
                  </a:cubicBezTo>
                  <a:cubicBezTo>
                    <a:pt x="0" y="351"/>
                    <a:pt x="0" y="358"/>
                    <a:pt x="1" y="364"/>
                  </a:cubicBezTo>
                  <a:cubicBezTo>
                    <a:pt x="3" y="380"/>
                    <a:pt x="11" y="392"/>
                    <a:pt x="26" y="398"/>
                  </a:cubicBezTo>
                  <a:cubicBezTo>
                    <a:pt x="856" y="755"/>
                    <a:pt x="856" y="755"/>
                    <a:pt x="856" y="755"/>
                  </a:cubicBezTo>
                  <a:cubicBezTo>
                    <a:pt x="857" y="755"/>
                    <a:pt x="859" y="756"/>
                    <a:pt x="861" y="756"/>
                  </a:cubicBezTo>
                  <a:cubicBezTo>
                    <a:pt x="872" y="756"/>
                    <a:pt x="888" y="743"/>
                    <a:pt x="899" y="725"/>
                  </a:cubicBezTo>
                  <a:cubicBezTo>
                    <a:pt x="911" y="703"/>
                    <a:pt x="912" y="683"/>
                    <a:pt x="901" y="678"/>
                  </a:cubicBezTo>
                  <a:cubicBezTo>
                    <a:pt x="66" y="350"/>
                    <a:pt x="66" y="350"/>
                    <a:pt x="66" y="350"/>
                  </a:cubicBezTo>
                  <a:cubicBezTo>
                    <a:pt x="53" y="345"/>
                    <a:pt x="45" y="335"/>
                    <a:pt x="43" y="323"/>
                  </a:cubicBezTo>
                  <a:cubicBezTo>
                    <a:pt x="43" y="318"/>
                    <a:pt x="43" y="313"/>
                    <a:pt x="43" y="307"/>
                  </a:cubicBezTo>
                  <a:moveTo>
                    <a:pt x="64" y="253"/>
                  </a:moveTo>
                  <a:cubicBezTo>
                    <a:pt x="63" y="255"/>
                    <a:pt x="62" y="258"/>
                    <a:pt x="61" y="260"/>
                  </a:cubicBezTo>
                  <a:cubicBezTo>
                    <a:pt x="56" y="269"/>
                    <a:pt x="52" y="278"/>
                    <a:pt x="49" y="286"/>
                  </a:cubicBezTo>
                  <a:cubicBezTo>
                    <a:pt x="50" y="283"/>
                    <a:pt x="52" y="279"/>
                    <a:pt x="53" y="275"/>
                  </a:cubicBezTo>
                  <a:cubicBezTo>
                    <a:pt x="56" y="268"/>
                    <a:pt x="60" y="261"/>
                    <a:pt x="64" y="253"/>
                  </a:cubicBezTo>
                  <a:moveTo>
                    <a:pt x="78" y="198"/>
                  </a:moveTo>
                  <a:cubicBezTo>
                    <a:pt x="75" y="203"/>
                    <a:pt x="71" y="208"/>
                    <a:pt x="67" y="213"/>
                  </a:cubicBezTo>
                  <a:cubicBezTo>
                    <a:pt x="47" y="241"/>
                    <a:pt x="31" y="267"/>
                    <a:pt x="20" y="290"/>
                  </a:cubicBezTo>
                  <a:cubicBezTo>
                    <a:pt x="22" y="286"/>
                    <a:pt x="24" y="283"/>
                    <a:pt x="26" y="279"/>
                  </a:cubicBezTo>
                  <a:cubicBezTo>
                    <a:pt x="38" y="256"/>
                    <a:pt x="55" y="229"/>
                    <a:pt x="76" y="200"/>
                  </a:cubicBezTo>
                  <a:cubicBezTo>
                    <a:pt x="77" y="200"/>
                    <a:pt x="78" y="199"/>
                    <a:pt x="78" y="198"/>
                  </a:cubicBezTo>
                  <a:moveTo>
                    <a:pt x="140" y="147"/>
                  </a:moveTo>
                  <a:cubicBezTo>
                    <a:pt x="136" y="152"/>
                    <a:pt x="136" y="152"/>
                    <a:pt x="136" y="152"/>
                  </a:cubicBezTo>
                  <a:cubicBezTo>
                    <a:pt x="128" y="161"/>
                    <a:pt x="128" y="161"/>
                    <a:pt x="128" y="161"/>
                  </a:cubicBezTo>
                  <a:cubicBezTo>
                    <a:pt x="119" y="174"/>
                    <a:pt x="109" y="186"/>
                    <a:pt x="101" y="197"/>
                  </a:cubicBezTo>
                  <a:cubicBezTo>
                    <a:pt x="96" y="204"/>
                    <a:pt x="91" y="211"/>
                    <a:pt x="86" y="218"/>
                  </a:cubicBezTo>
                  <a:cubicBezTo>
                    <a:pt x="89" y="214"/>
                    <a:pt x="91" y="211"/>
                    <a:pt x="94" y="207"/>
                  </a:cubicBezTo>
                  <a:cubicBezTo>
                    <a:pt x="103" y="195"/>
                    <a:pt x="113" y="181"/>
                    <a:pt x="124" y="166"/>
                  </a:cubicBezTo>
                  <a:cubicBezTo>
                    <a:pt x="130" y="160"/>
                    <a:pt x="134" y="154"/>
                    <a:pt x="140" y="147"/>
                  </a:cubicBezTo>
                  <a:moveTo>
                    <a:pt x="127" y="136"/>
                  </a:moveTo>
                  <a:cubicBezTo>
                    <a:pt x="125" y="140"/>
                    <a:pt x="125" y="140"/>
                    <a:pt x="125" y="140"/>
                  </a:cubicBezTo>
                  <a:cubicBezTo>
                    <a:pt x="117" y="149"/>
                    <a:pt x="111" y="156"/>
                    <a:pt x="104" y="164"/>
                  </a:cubicBezTo>
                  <a:cubicBezTo>
                    <a:pt x="106" y="162"/>
                    <a:pt x="108" y="160"/>
                    <a:pt x="109" y="158"/>
                  </a:cubicBezTo>
                  <a:cubicBezTo>
                    <a:pt x="127" y="136"/>
                    <a:pt x="127" y="136"/>
                    <a:pt x="127" y="136"/>
                  </a:cubicBezTo>
                  <a:moveTo>
                    <a:pt x="262" y="0"/>
                  </a:moveTo>
                  <a:cubicBezTo>
                    <a:pt x="179" y="100"/>
                    <a:pt x="179" y="100"/>
                    <a:pt x="179" y="100"/>
                  </a:cubicBezTo>
                  <a:cubicBezTo>
                    <a:pt x="261" y="2"/>
                    <a:pt x="261" y="2"/>
                    <a:pt x="261" y="2"/>
                  </a:cubicBezTo>
                  <a:cubicBezTo>
                    <a:pt x="262" y="1"/>
                    <a:pt x="262" y="1"/>
                    <a:pt x="262" y="0"/>
                  </a:cubicBezTo>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3" name="Freeform 12"/>
            <p:cNvSpPr>
              <a:spLocks/>
            </p:cNvSpPr>
            <p:nvPr/>
          </p:nvSpPr>
          <p:spPr bwMode="auto">
            <a:xfrm>
              <a:off x="-4905375" y="2790825"/>
              <a:ext cx="1319213" cy="1781175"/>
            </a:xfrm>
            <a:custGeom>
              <a:avLst/>
              <a:gdLst/>
              <a:ahLst/>
              <a:cxnLst>
                <a:cxn ang="0">
                  <a:pos x="267" y="0"/>
                </a:cxn>
                <a:cxn ang="0">
                  <a:pos x="242" y="18"/>
                </a:cxn>
                <a:cxn ang="0">
                  <a:pos x="126" y="155"/>
                </a:cxn>
                <a:cxn ang="0">
                  <a:pos x="108" y="177"/>
                </a:cxn>
                <a:cxn ang="0">
                  <a:pos x="103" y="183"/>
                </a:cxn>
                <a:cxn ang="0">
                  <a:pos x="103" y="183"/>
                </a:cxn>
                <a:cxn ang="0">
                  <a:pos x="77" y="217"/>
                </a:cxn>
                <a:cxn ang="0">
                  <a:pos x="75" y="219"/>
                </a:cxn>
                <a:cxn ang="0">
                  <a:pos x="25" y="298"/>
                </a:cxn>
                <a:cxn ang="0">
                  <a:pos x="19" y="309"/>
                </a:cxn>
                <a:cxn ang="0">
                  <a:pos x="14" y="319"/>
                </a:cxn>
                <a:cxn ang="0">
                  <a:pos x="1" y="362"/>
                </a:cxn>
                <a:cxn ang="0">
                  <a:pos x="2" y="366"/>
                </a:cxn>
                <a:cxn ang="0">
                  <a:pos x="4" y="367"/>
                </a:cxn>
                <a:cxn ang="0">
                  <a:pos x="19" y="358"/>
                </a:cxn>
                <a:cxn ang="0">
                  <a:pos x="42" y="326"/>
                </a:cxn>
                <a:cxn ang="0">
                  <a:pos x="48" y="305"/>
                </a:cxn>
                <a:cxn ang="0">
                  <a:pos x="60" y="279"/>
                </a:cxn>
                <a:cxn ang="0">
                  <a:pos x="63" y="272"/>
                </a:cxn>
                <a:cxn ang="0">
                  <a:pos x="85" y="237"/>
                </a:cxn>
                <a:cxn ang="0">
                  <a:pos x="100" y="216"/>
                </a:cxn>
                <a:cxn ang="0">
                  <a:pos x="127" y="180"/>
                </a:cxn>
                <a:cxn ang="0">
                  <a:pos x="135" y="171"/>
                </a:cxn>
                <a:cxn ang="0">
                  <a:pos x="139" y="166"/>
                </a:cxn>
                <a:cxn ang="0">
                  <a:pos x="141" y="164"/>
                </a:cxn>
                <a:cxn ang="0">
                  <a:pos x="178" y="119"/>
                </a:cxn>
                <a:cxn ang="0">
                  <a:pos x="261" y="19"/>
                </a:cxn>
                <a:cxn ang="0">
                  <a:pos x="267" y="0"/>
                </a:cxn>
                <a:cxn ang="0">
                  <a:pos x="267" y="0"/>
                </a:cxn>
              </a:cxnLst>
              <a:rect l="0" t="0" r="r" b="b"/>
              <a:pathLst>
                <a:path w="272" h="367">
                  <a:moveTo>
                    <a:pt x="267" y="0"/>
                  </a:moveTo>
                  <a:cubicBezTo>
                    <a:pt x="261" y="0"/>
                    <a:pt x="251" y="7"/>
                    <a:pt x="242" y="18"/>
                  </a:cubicBezTo>
                  <a:cubicBezTo>
                    <a:pt x="126" y="155"/>
                    <a:pt x="126" y="155"/>
                    <a:pt x="126" y="155"/>
                  </a:cubicBezTo>
                  <a:cubicBezTo>
                    <a:pt x="108" y="177"/>
                    <a:pt x="108" y="177"/>
                    <a:pt x="108" y="177"/>
                  </a:cubicBezTo>
                  <a:cubicBezTo>
                    <a:pt x="107" y="179"/>
                    <a:pt x="105" y="181"/>
                    <a:pt x="103" y="183"/>
                  </a:cubicBezTo>
                  <a:cubicBezTo>
                    <a:pt x="103" y="183"/>
                    <a:pt x="103" y="183"/>
                    <a:pt x="103" y="183"/>
                  </a:cubicBezTo>
                  <a:cubicBezTo>
                    <a:pt x="94" y="195"/>
                    <a:pt x="85" y="206"/>
                    <a:pt x="77" y="217"/>
                  </a:cubicBezTo>
                  <a:cubicBezTo>
                    <a:pt x="77" y="218"/>
                    <a:pt x="76" y="219"/>
                    <a:pt x="75" y="219"/>
                  </a:cubicBezTo>
                  <a:cubicBezTo>
                    <a:pt x="54" y="248"/>
                    <a:pt x="37" y="275"/>
                    <a:pt x="25" y="298"/>
                  </a:cubicBezTo>
                  <a:cubicBezTo>
                    <a:pt x="23" y="302"/>
                    <a:pt x="21" y="305"/>
                    <a:pt x="19" y="309"/>
                  </a:cubicBezTo>
                  <a:cubicBezTo>
                    <a:pt x="18" y="312"/>
                    <a:pt x="16" y="316"/>
                    <a:pt x="14" y="319"/>
                  </a:cubicBezTo>
                  <a:cubicBezTo>
                    <a:pt x="7" y="335"/>
                    <a:pt x="3" y="350"/>
                    <a:pt x="1" y="362"/>
                  </a:cubicBezTo>
                  <a:cubicBezTo>
                    <a:pt x="0" y="364"/>
                    <a:pt x="1" y="366"/>
                    <a:pt x="2" y="366"/>
                  </a:cubicBezTo>
                  <a:cubicBezTo>
                    <a:pt x="3" y="366"/>
                    <a:pt x="3" y="367"/>
                    <a:pt x="4" y="367"/>
                  </a:cubicBezTo>
                  <a:cubicBezTo>
                    <a:pt x="7" y="367"/>
                    <a:pt x="13" y="364"/>
                    <a:pt x="19" y="358"/>
                  </a:cubicBezTo>
                  <a:cubicBezTo>
                    <a:pt x="30" y="348"/>
                    <a:pt x="40" y="334"/>
                    <a:pt x="42" y="326"/>
                  </a:cubicBezTo>
                  <a:cubicBezTo>
                    <a:pt x="43" y="320"/>
                    <a:pt x="45" y="313"/>
                    <a:pt x="48" y="305"/>
                  </a:cubicBezTo>
                  <a:cubicBezTo>
                    <a:pt x="51" y="297"/>
                    <a:pt x="55" y="288"/>
                    <a:pt x="60" y="279"/>
                  </a:cubicBezTo>
                  <a:cubicBezTo>
                    <a:pt x="61" y="277"/>
                    <a:pt x="62" y="274"/>
                    <a:pt x="63" y="272"/>
                  </a:cubicBezTo>
                  <a:cubicBezTo>
                    <a:pt x="69" y="261"/>
                    <a:pt x="77" y="249"/>
                    <a:pt x="85" y="237"/>
                  </a:cubicBezTo>
                  <a:cubicBezTo>
                    <a:pt x="90" y="230"/>
                    <a:pt x="95" y="223"/>
                    <a:pt x="100" y="216"/>
                  </a:cubicBezTo>
                  <a:cubicBezTo>
                    <a:pt x="108" y="205"/>
                    <a:pt x="118" y="193"/>
                    <a:pt x="127" y="180"/>
                  </a:cubicBezTo>
                  <a:cubicBezTo>
                    <a:pt x="135" y="171"/>
                    <a:pt x="135" y="171"/>
                    <a:pt x="135" y="171"/>
                  </a:cubicBezTo>
                  <a:cubicBezTo>
                    <a:pt x="139" y="166"/>
                    <a:pt x="139" y="166"/>
                    <a:pt x="139" y="166"/>
                  </a:cubicBezTo>
                  <a:cubicBezTo>
                    <a:pt x="140" y="165"/>
                    <a:pt x="141" y="164"/>
                    <a:pt x="141" y="164"/>
                  </a:cubicBezTo>
                  <a:cubicBezTo>
                    <a:pt x="178" y="119"/>
                    <a:pt x="178" y="119"/>
                    <a:pt x="178" y="119"/>
                  </a:cubicBezTo>
                  <a:cubicBezTo>
                    <a:pt x="261" y="19"/>
                    <a:pt x="261" y="19"/>
                    <a:pt x="261" y="19"/>
                  </a:cubicBezTo>
                  <a:cubicBezTo>
                    <a:pt x="270" y="9"/>
                    <a:pt x="272" y="0"/>
                    <a:pt x="267" y="0"/>
                  </a:cubicBezTo>
                  <a:cubicBezTo>
                    <a:pt x="267" y="0"/>
                    <a:pt x="267" y="0"/>
                    <a:pt x="267" y="0"/>
                  </a:cubicBezTo>
                </a:path>
              </a:pathLst>
            </a:custGeom>
            <a:solidFill>
              <a:srgbClr val="E83104"/>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4" name="Freeform 13"/>
            <p:cNvSpPr>
              <a:spLocks/>
            </p:cNvSpPr>
            <p:nvPr/>
          </p:nvSpPr>
          <p:spPr bwMode="auto">
            <a:xfrm>
              <a:off x="-5483225" y="-1460500"/>
              <a:ext cx="5245100" cy="7212013"/>
            </a:xfrm>
            <a:custGeom>
              <a:avLst/>
              <a:gdLst/>
              <a:ahLst/>
              <a:cxnLst>
                <a:cxn ang="0">
                  <a:pos x="1077" y="0"/>
                </a:cxn>
                <a:cxn ang="0">
                  <a:pos x="1076" y="1"/>
                </a:cxn>
                <a:cxn ang="0">
                  <a:pos x="1056" y="14"/>
                </a:cxn>
                <a:cxn ang="0">
                  <a:pos x="753" y="370"/>
                </a:cxn>
                <a:cxn ang="0">
                  <a:pos x="773" y="357"/>
                </a:cxn>
                <a:cxn ang="0">
                  <a:pos x="774" y="357"/>
                </a:cxn>
                <a:cxn ang="0">
                  <a:pos x="770" y="371"/>
                </a:cxn>
                <a:cxn ang="0">
                  <a:pos x="690" y="466"/>
                </a:cxn>
                <a:cxn ang="0">
                  <a:pos x="667" y="482"/>
                </a:cxn>
                <a:cxn ang="0">
                  <a:pos x="667" y="482"/>
                </a:cxn>
                <a:cxn ang="0">
                  <a:pos x="670" y="467"/>
                </a:cxn>
                <a:cxn ang="0">
                  <a:pos x="192" y="1029"/>
                </a:cxn>
                <a:cxn ang="0">
                  <a:pos x="75" y="1186"/>
                </a:cxn>
                <a:cxn ang="0">
                  <a:pos x="32" y="1265"/>
                </a:cxn>
                <a:cxn ang="0">
                  <a:pos x="8" y="1334"/>
                </a:cxn>
                <a:cxn ang="0">
                  <a:pos x="25" y="1418"/>
                </a:cxn>
                <a:cxn ang="0">
                  <a:pos x="38" y="1426"/>
                </a:cxn>
                <a:cxn ang="0">
                  <a:pos x="40" y="1427"/>
                </a:cxn>
                <a:cxn ang="0">
                  <a:pos x="149" y="1486"/>
                </a:cxn>
                <a:cxn ang="0">
                  <a:pos x="161" y="1453"/>
                </a:cxn>
                <a:cxn ang="0">
                  <a:pos x="190" y="1430"/>
                </a:cxn>
                <a:cxn ang="0">
                  <a:pos x="192" y="1430"/>
                </a:cxn>
                <a:cxn ang="0">
                  <a:pos x="81" y="1376"/>
                </a:cxn>
                <a:cxn ang="0">
                  <a:pos x="68" y="1368"/>
                </a:cxn>
                <a:cxn ang="0">
                  <a:pos x="51" y="1297"/>
                </a:cxn>
                <a:cxn ang="0">
                  <a:pos x="70" y="1239"/>
                </a:cxn>
                <a:cxn ang="0">
                  <a:pos x="106" y="1172"/>
                </a:cxn>
                <a:cxn ang="0">
                  <a:pos x="209" y="1033"/>
                </a:cxn>
                <a:cxn ang="0">
                  <a:pos x="1075" y="11"/>
                </a:cxn>
                <a:cxn ang="0">
                  <a:pos x="1077" y="0"/>
                </a:cxn>
              </a:cxnLst>
              <a:rect l="0" t="0" r="r" b="b"/>
              <a:pathLst>
                <a:path w="1081" h="1486">
                  <a:moveTo>
                    <a:pt x="1077" y="0"/>
                  </a:moveTo>
                  <a:cubicBezTo>
                    <a:pt x="1077" y="0"/>
                    <a:pt x="1076" y="0"/>
                    <a:pt x="1076" y="1"/>
                  </a:cubicBezTo>
                  <a:cubicBezTo>
                    <a:pt x="1071" y="2"/>
                    <a:pt x="1062" y="8"/>
                    <a:pt x="1056" y="14"/>
                  </a:cubicBezTo>
                  <a:cubicBezTo>
                    <a:pt x="753" y="370"/>
                    <a:pt x="753" y="370"/>
                    <a:pt x="753" y="370"/>
                  </a:cubicBezTo>
                  <a:cubicBezTo>
                    <a:pt x="760" y="363"/>
                    <a:pt x="769" y="357"/>
                    <a:pt x="773" y="357"/>
                  </a:cubicBezTo>
                  <a:cubicBezTo>
                    <a:pt x="774" y="357"/>
                    <a:pt x="774" y="357"/>
                    <a:pt x="774" y="357"/>
                  </a:cubicBezTo>
                  <a:cubicBezTo>
                    <a:pt x="779" y="357"/>
                    <a:pt x="777" y="363"/>
                    <a:pt x="770" y="371"/>
                  </a:cubicBezTo>
                  <a:cubicBezTo>
                    <a:pt x="690" y="466"/>
                    <a:pt x="690" y="466"/>
                    <a:pt x="690" y="466"/>
                  </a:cubicBezTo>
                  <a:cubicBezTo>
                    <a:pt x="683" y="474"/>
                    <a:pt x="673" y="481"/>
                    <a:pt x="667" y="482"/>
                  </a:cubicBezTo>
                  <a:cubicBezTo>
                    <a:pt x="667" y="482"/>
                    <a:pt x="667" y="482"/>
                    <a:pt x="667" y="482"/>
                  </a:cubicBezTo>
                  <a:cubicBezTo>
                    <a:pt x="663" y="482"/>
                    <a:pt x="664" y="475"/>
                    <a:pt x="670" y="467"/>
                  </a:cubicBezTo>
                  <a:cubicBezTo>
                    <a:pt x="192" y="1029"/>
                    <a:pt x="192" y="1029"/>
                    <a:pt x="192" y="1029"/>
                  </a:cubicBezTo>
                  <a:cubicBezTo>
                    <a:pt x="145" y="1084"/>
                    <a:pt x="106" y="1137"/>
                    <a:pt x="75" y="1186"/>
                  </a:cubicBezTo>
                  <a:cubicBezTo>
                    <a:pt x="58" y="1213"/>
                    <a:pt x="43" y="1240"/>
                    <a:pt x="32" y="1265"/>
                  </a:cubicBezTo>
                  <a:cubicBezTo>
                    <a:pt x="20" y="1290"/>
                    <a:pt x="12" y="1314"/>
                    <a:pt x="8" y="1334"/>
                  </a:cubicBezTo>
                  <a:cubicBezTo>
                    <a:pt x="0" y="1372"/>
                    <a:pt x="6" y="1400"/>
                    <a:pt x="25" y="1418"/>
                  </a:cubicBezTo>
                  <a:cubicBezTo>
                    <a:pt x="29" y="1421"/>
                    <a:pt x="33" y="1424"/>
                    <a:pt x="38" y="1426"/>
                  </a:cubicBezTo>
                  <a:cubicBezTo>
                    <a:pt x="39" y="1427"/>
                    <a:pt x="39" y="1427"/>
                    <a:pt x="40" y="1427"/>
                  </a:cubicBezTo>
                  <a:cubicBezTo>
                    <a:pt x="149" y="1486"/>
                    <a:pt x="149" y="1486"/>
                    <a:pt x="149" y="1486"/>
                  </a:cubicBezTo>
                  <a:cubicBezTo>
                    <a:pt x="144" y="1482"/>
                    <a:pt x="149" y="1468"/>
                    <a:pt x="161" y="1453"/>
                  </a:cubicBezTo>
                  <a:cubicBezTo>
                    <a:pt x="171" y="1439"/>
                    <a:pt x="183" y="1430"/>
                    <a:pt x="190" y="1430"/>
                  </a:cubicBezTo>
                  <a:cubicBezTo>
                    <a:pt x="191" y="1430"/>
                    <a:pt x="191" y="1430"/>
                    <a:pt x="192" y="1430"/>
                  </a:cubicBezTo>
                  <a:cubicBezTo>
                    <a:pt x="81" y="1376"/>
                    <a:pt x="81" y="1376"/>
                    <a:pt x="81" y="1376"/>
                  </a:cubicBezTo>
                  <a:cubicBezTo>
                    <a:pt x="75" y="1373"/>
                    <a:pt x="71" y="1370"/>
                    <a:pt x="68" y="1368"/>
                  </a:cubicBezTo>
                  <a:cubicBezTo>
                    <a:pt x="50" y="1353"/>
                    <a:pt x="44" y="1329"/>
                    <a:pt x="51" y="1297"/>
                  </a:cubicBezTo>
                  <a:cubicBezTo>
                    <a:pt x="54" y="1280"/>
                    <a:pt x="60" y="1261"/>
                    <a:pt x="70" y="1239"/>
                  </a:cubicBezTo>
                  <a:cubicBezTo>
                    <a:pt x="79" y="1219"/>
                    <a:pt x="92" y="1196"/>
                    <a:pt x="106" y="1172"/>
                  </a:cubicBezTo>
                  <a:cubicBezTo>
                    <a:pt x="133" y="1129"/>
                    <a:pt x="168" y="1083"/>
                    <a:pt x="209" y="1033"/>
                  </a:cubicBezTo>
                  <a:cubicBezTo>
                    <a:pt x="1075" y="11"/>
                    <a:pt x="1075" y="11"/>
                    <a:pt x="1075" y="11"/>
                  </a:cubicBezTo>
                  <a:cubicBezTo>
                    <a:pt x="1080" y="5"/>
                    <a:pt x="1081" y="0"/>
                    <a:pt x="1077"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5" name="Freeform 14"/>
            <p:cNvSpPr>
              <a:spLocks/>
            </p:cNvSpPr>
            <p:nvPr/>
          </p:nvSpPr>
          <p:spPr bwMode="auto">
            <a:xfrm>
              <a:off x="-4759325" y="5480050"/>
              <a:ext cx="3686175" cy="2100263"/>
            </a:xfrm>
            <a:custGeom>
              <a:avLst/>
              <a:gdLst/>
              <a:ahLst/>
              <a:cxnLst>
                <a:cxn ang="0">
                  <a:pos x="43" y="0"/>
                </a:cxn>
                <a:cxn ang="0">
                  <a:pos x="110" y="33"/>
                </a:cxn>
                <a:cxn ang="0">
                  <a:pos x="99" y="68"/>
                </a:cxn>
                <a:cxn ang="0">
                  <a:pos x="68" y="92"/>
                </a:cxn>
                <a:cxn ang="0">
                  <a:pos x="66" y="91"/>
                </a:cxn>
                <a:cxn ang="0">
                  <a:pos x="0" y="56"/>
                </a:cxn>
                <a:cxn ang="0">
                  <a:pos x="0" y="56"/>
                </a:cxn>
                <a:cxn ang="0">
                  <a:pos x="699" y="432"/>
                </a:cxn>
                <a:cxn ang="0">
                  <a:pos x="705" y="433"/>
                </a:cxn>
                <a:cxn ang="0">
                  <a:pos x="744" y="400"/>
                </a:cxn>
                <a:cxn ang="0">
                  <a:pos x="748" y="349"/>
                </a:cxn>
                <a:cxn ang="0">
                  <a:pos x="43" y="1"/>
                </a:cxn>
                <a:cxn ang="0">
                  <a:pos x="43" y="0"/>
                </a:cxn>
              </a:cxnLst>
              <a:rect l="0" t="0" r="r" b="b"/>
              <a:pathLst>
                <a:path w="760" h="433">
                  <a:moveTo>
                    <a:pt x="43" y="0"/>
                  </a:moveTo>
                  <a:cubicBezTo>
                    <a:pt x="110" y="33"/>
                    <a:pt x="110" y="33"/>
                    <a:pt x="110" y="33"/>
                  </a:cubicBezTo>
                  <a:cubicBezTo>
                    <a:pt x="116" y="36"/>
                    <a:pt x="111" y="52"/>
                    <a:pt x="99" y="68"/>
                  </a:cubicBezTo>
                  <a:cubicBezTo>
                    <a:pt x="88" y="82"/>
                    <a:pt x="75" y="92"/>
                    <a:pt x="68" y="92"/>
                  </a:cubicBezTo>
                  <a:cubicBezTo>
                    <a:pt x="67" y="92"/>
                    <a:pt x="66" y="92"/>
                    <a:pt x="66" y="91"/>
                  </a:cubicBezTo>
                  <a:cubicBezTo>
                    <a:pt x="0" y="56"/>
                    <a:pt x="0" y="56"/>
                    <a:pt x="0" y="56"/>
                  </a:cubicBezTo>
                  <a:cubicBezTo>
                    <a:pt x="0" y="56"/>
                    <a:pt x="0" y="56"/>
                    <a:pt x="0" y="56"/>
                  </a:cubicBezTo>
                  <a:cubicBezTo>
                    <a:pt x="699" y="432"/>
                    <a:pt x="699" y="432"/>
                    <a:pt x="699" y="432"/>
                  </a:cubicBezTo>
                  <a:cubicBezTo>
                    <a:pt x="701" y="433"/>
                    <a:pt x="703" y="433"/>
                    <a:pt x="705" y="433"/>
                  </a:cubicBezTo>
                  <a:cubicBezTo>
                    <a:pt x="716" y="433"/>
                    <a:pt x="733" y="420"/>
                    <a:pt x="744" y="400"/>
                  </a:cubicBezTo>
                  <a:cubicBezTo>
                    <a:pt x="758" y="377"/>
                    <a:pt x="760" y="354"/>
                    <a:pt x="748" y="349"/>
                  </a:cubicBezTo>
                  <a:cubicBezTo>
                    <a:pt x="43" y="1"/>
                    <a:pt x="43" y="1"/>
                    <a:pt x="43" y="1"/>
                  </a:cubicBezTo>
                  <a:cubicBezTo>
                    <a:pt x="43" y="1"/>
                    <a:pt x="43" y="1"/>
                    <a:pt x="43"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6" name="Freeform 15"/>
            <p:cNvSpPr>
              <a:spLocks/>
            </p:cNvSpPr>
            <p:nvPr/>
          </p:nvSpPr>
          <p:spPr bwMode="auto">
            <a:xfrm>
              <a:off x="-4784725" y="5480050"/>
              <a:ext cx="587375" cy="446088"/>
            </a:xfrm>
            <a:custGeom>
              <a:avLst/>
              <a:gdLst/>
              <a:ahLst/>
              <a:cxnLst>
                <a:cxn ang="0">
                  <a:pos x="46" y="0"/>
                </a:cxn>
                <a:cxn ang="0">
                  <a:pos x="17" y="23"/>
                </a:cxn>
                <a:cxn ang="0">
                  <a:pos x="5" y="56"/>
                </a:cxn>
                <a:cxn ang="0">
                  <a:pos x="71" y="91"/>
                </a:cxn>
                <a:cxn ang="0">
                  <a:pos x="73" y="92"/>
                </a:cxn>
                <a:cxn ang="0">
                  <a:pos x="104" y="68"/>
                </a:cxn>
                <a:cxn ang="0">
                  <a:pos x="115" y="33"/>
                </a:cxn>
                <a:cxn ang="0">
                  <a:pos x="48" y="0"/>
                </a:cxn>
                <a:cxn ang="0">
                  <a:pos x="46" y="0"/>
                </a:cxn>
              </a:cxnLst>
              <a:rect l="0" t="0" r="r" b="b"/>
              <a:pathLst>
                <a:path w="121" h="92">
                  <a:moveTo>
                    <a:pt x="46" y="0"/>
                  </a:moveTo>
                  <a:cubicBezTo>
                    <a:pt x="39" y="0"/>
                    <a:pt x="27" y="9"/>
                    <a:pt x="17" y="23"/>
                  </a:cubicBezTo>
                  <a:cubicBezTo>
                    <a:pt x="5" y="38"/>
                    <a:pt x="0" y="52"/>
                    <a:pt x="5" y="56"/>
                  </a:cubicBezTo>
                  <a:cubicBezTo>
                    <a:pt x="71" y="91"/>
                    <a:pt x="71" y="91"/>
                    <a:pt x="71" y="91"/>
                  </a:cubicBezTo>
                  <a:cubicBezTo>
                    <a:pt x="71" y="92"/>
                    <a:pt x="72" y="92"/>
                    <a:pt x="73" y="92"/>
                  </a:cubicBezTo>
                  <a:cubicBezTo>
                    <a:pt x="80" y="92"/>
                    <a:pt x="93" y="82"/>
                    <a:pt x="104" y="68"/>
                  </a:cubicBezTo>
                  <a:cubicBezTo>
                    <a:pt x="116" y="52"/>
                    <a:pt x="121" y="36"/>
                    <a:pt x="115" y="33"/>
                  </a:cubicBezTo>
                  <a:cubicBezTo>
                    <a:pt x="48" y="0"/>
                    <a:pt x="48" y="0"/>
                    <a:pt x="48" y="0"/>
                  </a:cubicBezTo>
                  <a:cubicBezTo>
                    <a:pt x="47" y="0"/>
                    <a:pt x="47" y="0"/>
                    <a:pt x="46" y="0"/>
                  </a:cubicBezTo>
                </a:path>
              </a:pathLst>
            </a:custGeom>
            <a:solidFill>
              <a:srgbClr val="8B8C8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7" name="Freeform 16"/>
            <p:cNvSpPr>
              <a:spLocks/>
            </p:cNvSpPr>
            <p:nvPr/>
          </p:nvSpPr>
          <p:spPr bwMode="auto">
            <a:xfrm>
              <a:off x="-2232025" y="334962"/>
              <a:ext cx="403225" cy="471488"/>
            </a:xfrm>
            <a:custGeom>
              <a:avLst/>
              <a:gdLst/>
              <a:ahLst/>
              <a:cxnLst>
                <a:cxn ang="0">
                  <a:pos x="83" y="0"/>
                </a:cxn>
                <a:cxn ang="0">
                  <a:pos x="81" y="2"/>
                </a:cxn>
                <a:cxn ang="0">
                  <a:pos x="1" y="96"/>
                </a:cxn>
                <a:cxn ang="0">
                  <a:pos x="0" y="97"/>
                </a:cxn>
                <a:cxn ang="0">
                  <a:pos x="83" y="0"/>
                </a:cxn>
              </a:cxnLst>
              <a:rect l="0" t="0" r="r" b="b"/>
              <a:pathLst>
                <a:path w="83" h="97">
                  <a:moveTo>
                    <a:pt x="83" y="0"/>
                  </a:moveTo>
                  <a:cubicBezTo>
                    <a:pt x="83" y="1"/>
                    <a:pt x="82" y="1"/>
                    <a:pt x="81" y="2"/>
                  </a:cubicBezTo>
                  <a:cubicBezTo>
                    <a:pt x="1" y="96"/>
                    <a:pt x="1" y="96"/>
                    <a:pt x="1" y="96"/>
                  </a:cubicBezTo>
                  <a:cubicBezTo>
                    <a:pt x="1" y="97"/>
                    <a:pt x="1" y="97"/>
                    <a:pt x="0" y="97"/>
                  </a:cubicBezTo>
                  <a:cubicBezTo>
                    <a:pt x="83" y="0"/>
                    <a:pt x="83" y="0"/>
                    <a:pt x="83"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8" name="Freeform 17"/>
            <p:cNvSpPr>
              <a:spLocks/>
            </p:cNvSpPr>
            <p:nvPr/>
          </p:nvSpPr>
          <p:spPr bwMode="auto">
            <a:xfrm>
              <a:off x="-2265363" y="273050"/>
              <a:ext cx="561975" cy="606425"/>
            </a:xfrm>
            <a:custGeom>
              <a:avLst/>
              <a:gdLst/>
              <a:ahLst/>
              <a:cxnLst>
                <a:cxn ang="0">
                  <a:pos x="111" y="0"/>
                </a:cxn>
                <a:cxn ang="0">
                  <a:pos x="110" y="0"/>
                </a:cxn>
                <a:cxn ang="0">
                  <a:pos x="90" y="13"/>
                </a:cxn>
                <a:cxn ang="0">
                  <a:pos x="7" y="110"/>
                </a:cxn>
                <a:cxn ang="0">
                  <a:pos x="4" y="125"/>
                </a:cxn>
                <a:cxn ang="0">
                  <a:pos x="4" y="125"/>
                </a:cxn>
                <a:cxn ang="0">
                  <a:pos x="27" y="109"/>
                </a:cxn>
                <a:cxn ang="0">
                  <a:pos x="107" y="14"/>
                </a:cxn>
                <a:cxn ang="0">
                  <a:pos x="111" y="0"/>
                </a:cxn>
              </a:cxnLst>
              <a:rect l="0" t="0" r="r" b="b"/>
              <a:pathLst>
                <a:path w="116" h="125">
                  <a:moveTo>
                    <a:pt x="111" y="0"/>
                  </a:moveTo>
                  <a:cubicBezTo>
                    <a:pt x="111" y="0"/>
                    <a:pt x="111" y="0"/>
                    <a:pt x="110" y="0"/>
                  </a:cubicBezTo>
                  <a:cubicBezTo>
                    <a:pt x="106" y="0"/>
                    <a:pt x="97" y="6"/>
                    <a:pt x="90" y="13"/>
                  </a:cubicBezTo>
                  <a:cubicBezTo>
                    <a:pt x="7" y="110"/>
                    <a:pt x="7" y="110"/>
                    <a:pt x="7" y="110"/>
                  </a:cubicBezTo>
                  <a:cubicBezTo>
                    <a:pt x="1" y="118"/>
                    <a:pt x="0" y="125"/>
                    <a:pt x="4" y="125"/>
                  </a:cubicBezTo>
                  <a:cubicBezTo>
                    <a:pt x="4" y="125"/>
                    <a:pt x="4" y="125"/>
                    <a:pt x="4" y="125"/>
                  </a:cubicBezTo>
                  <a:cubicBezTo>
                    <a:pt x="10" y="124"/>
                    <a:pt x="20" y="117"/>
                    <a:pt x="27" y="109"/>
                  </a:cubicBezTo>
                  <a:cubicBezTo>
                    <a:pt x="107" y="14"/>
                    <a:pt x="107" y="14"/>
                    <a:pt x="107" y="14"/>
                  </a:cubicBezTo>
                  <a:cubicBezTo>
                    <a:pt x="114" y="6"/>
                    <a:pt x="116" y="0"/>
                    <a:pt x="111" y="0"/>
                  </a:cubicBezTo>
                </a:path>
              </a:pathLst>
            </a:custGeom>
            <a:solidFill>
              <a:srgbClr val="8B8C8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9" name="Freeform 18"/>
            <p:cNvSpPr>
              <a:spLocks noEditPoints="1"/>
            </p:cNvSpPr>
            <p:nvPr/>
          </p:nvSpPr>
          <p:spPr bwMode="auto">
            <a:xfrm>
              <a:off x="-3789363" y="-1430338"/>
              <a:ext cx="3421063" cy="3910013"/>
            </a:xfrm>
            <a:custGeom>
              <a:avLst/>
              <a:gdLst/>
              <a:ahLst/>
              <a:cxnLst>
                <a:cxn ang="0">
                  <a:pos x="184" y="593"/>
                </a:cxn>
                <a:cxn ang="0">
                  <a:pos x="2" y="804"/>
                </a:cxn>
                <a:cxn ang="0">
                  <a:pos x="0" y="806"/>
                </a:cxn>
                <a:cxn ang="0">
                  <a:pos x="184" y="593"/>
                </a:cxn>
                <a:cxn ang="0">
                  <a:pos x="702" y="0"/>
                </a:cxn>
                <a:cxn ang="0">
                  <a:pos x="700" y="0"/>
                </a:cxn>
                <a:cxn ang="0">
                  <a:pos x="681" y="14"/>
                </a:cxn>
                <a:cxn ang="0">
                  <a:pos x="232" y="537"/>
                </a:cxn>
                <a:cxn ang="0">
                  <a:pos x="254" y="522"/>
                </a:cxn>
                <a:cxn ang="0">
                  <a:pos x="249" y="538"/>
                </a:cxn>
                <a:cxn ang="0">
                  <a:pos x="167" y="634"/>
                </a:cxn>
                <a:cxn ang="0">
                  <a:pos x="699" y="10"/>
                </a:cxn>
                <a:cxn ang="0">
                  <a:pos x="702" y="0"/>
                </a:cxn>
              </a:cxnLst>
              <a:rect l="0" t="0" r="r" b="b"/>
              <a:pathLst>
                <a:path w="705" h="806">
                  <a:moveTo>
                    <a:pt x="184" y="593"/>
                  </a:moveTo>
                  <a:cubicBezTo>
                    <a:pt x="2" y="804"/>
                    <a:pt x="2" y="804"/>
                    <a:pt x="2" y="804"/>
                  </a:cubicBezTo>
                  <a:cubicBezTo>
                    <a:pt x="2" y="805"/>
                    <a:pt x="1" y="806"/>
                    <a:pt x="0" y="806"/>
                  </a:cubicBezTo>
                  <a:cubicBezTo>
                    <a:pt x="184" y="593"/>
                    <a:pt x="184" y="593"/>
                    <a:pt x="184" y="593"/>
                  </a:cubicBezTo>
                  <a:moveTo>
                    <a:pt x="702" y="0"/>
                  </a:moveTo>
                  <a:cubicBezTo>
                    <a:pt x="701" y="0"/>
                    <a:pt x="701" y="0"/>
                    <a:pt x="700" y="0"/>
                  </a:cubicBezTo>
                  <a:cubicBezTo>
                    <a:pt x="695" y="1"/>
                    <a:pt x="686" y="7"/>
                    <a:pt x="681" y="14"/>
                  </a:cubicBezTo>
                  <a:cubicBezTo>
                    <a:pt x="232" y="537"/>
                    <a:pt x="232" y="537"/>
                    <a:pt x="232" y="537"/>
                  </a:cubicBezTo>
                  <a:cubicBezTo>
                    <a:pt x="239" y="528"/>
                    <a:pt x="249" y="522"/>
                    <a:pt x="254" y="522"/>
                  </a:cubicBezTo>
                  <a:cubicBezTo>
                    <a:pt x="259" y="522"/>
                    <a:pt x="257" y="529"/>
                    <a:pt x="249" y="538"/>
                  </a:cubicBezTo>
                  <a:cubicBezTo>
                    <a:pt x="167" y="634"/>
                    <a:pt x="167" y="634"/>
                    <a:pt x="167" y="634"/>
                  </a:cubicBezTo>
                  <a:cubicBezTo>
                    <a:pt x="699" y="10"/>
                    <a:pt x="699" y="10"/>
                    <a:pt x="699" y="10"/>
                  </a:cubicBezTo>
                  <a:cubicBezTo>
                    <a:pt x="705" y="4"/>
                    <a:pt x="705" y="0"/>
                    <a:pt x="702"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0" name="Freeform 19"/>
            <p:cNvSpPr>
              <a:spLocks noEditPoints="1"/>
            </p:cNvSpPr>
            <p:nvPr/>
          </p:nvSpPr>
          <p:spPr bwMode="auto">
            <a:xfrm>
              <a:off x="-5778501" y="1174750"/>
              <a:ext cx="4365625" cy="6992938"/>
            </a:xfrm>
            <a:custGeom>
              <a:avLst/>
              <a:gdLst/>
              <a:ahLst/>
              <a:cxnLst>
                <a:cxn ang="0">
                  <a:pos x="337" y="1046"/>
                </a:cxn>
                <a:cxn ang="0">
                  <a:pos x="325" y="1084"/>
                </a:cxn>
                <a:cxn ang="0">
                  <a:pos x="293" y="1110"/>
                </a:cxn>
                <a:cxn ang="0">
                  <a:pos x="291" y="1109"/>
                </a:cxn>
                <a:cxn ang="0">
                  <a:pos x="838" y="1440"/>
                </a:cxn>
                <a:cxn ang="0">
                  <a:pos x="844" y="1441"/>
                </a:cxn>
                <a:cxn ang="0">
                  <a:pos x="884" y="1407"/>
                </a:cxn>
                <a:cxn ang="0">
                  <a:pos x="889" y="1353"/>
                </a:cxn>
                <a:cxn ang="0">
                  <a:pos x="337" y="1046"/>
                </a:cxn>
                <a:cxn ang="0">
                  <a:pos x="82" y="904"/>
                </a:cxn>
                <a:cxn ang="0">
                  <a:pos x="82" y="904"/>
                </a:cxn>
                <a:cxn ang="0">
                  <a:pos x="129" y="931"/>
                </a:cxn>
                <a:cxn ang="0">
                  <a:pos x="82" y="904"/>
                </a:cxn>
                <a:cxn ang="0">
                  <a:pos x="82" y="904"/>
                </a:cxn>
                <a:cxn ang="0">
                  <a:pos x="577" y="97"/>
                </a:cxn>
                <a:cxn ang="0">
                  <a:pos x="429" y="270"/>
                </a:cxn>
                <a:cxn ang="0">
                  <a:pos x="406" y="287"/>
                </a:cxn>
                <a:cxn ang="0">
                  <a:pos x="405" y="287"/>
                </a:cxn>
                <a:cxn ang="0">
                  <a:pos x="410" y="269"/>
                </a:cxn>
                <a:cxn ang="0">
                  <a:pos x="219" y="492"/>
                </a:cxn>
                <a:cxn ang="0">
                  <a:pos x="78" y="685"/>
                </a:cxn>
                <a:cxn ang="0">
                  <a:pos x="27" y="785"/>
                </a:cxn>
                <a:cxn ang="0">
                  <a:pos x="4" y="869"/>
                </a:cxn>
                <a:cxn ang="0">
                  <a:pos x="38" y="956"/>
                </a:cxn>
                <a:cxn ang="0">
                  <a:pos x="39" y="957"/>
                </a:cxn>
                <a:cxn ang="0">
                  <a:pos x="246" y="1082"/>
                </a:cxn>
                <a:cxn ang="0">
                  <a:pos x="35" y="954"/>
                </a:cxn>
                <a:cxn ang="0">
                  <a:pos x="30" y="951"/>
                </a:cxn>
                <a:cxn ang="0">
                  <a:pos x="22" y="943"/>
                </a:cxn>
                <a:cxn ang="0">
                  <a:pos x="9" y="923"/>
                </a:cxn>
                <a:cxn ang="0">
                  <a:pos x="28" y="889"/>
                </a:cxn>
                <a:cxn ang="0">
                  <a:pos x="51" y="873"/>
                </a:cxn>
                <a:cxn ang="0">
                  <a:pos x="54" y="875"/>
                </a:cxn>
                <a:cxn ang="0">
                  <a:pos x="66" y="892"/>
                </a:cxn>
                <a:cxn ang="0">
                  <a:pos x="73" y="899"/>
                </a:cxn>
                <a:cxn ang="0">
                  <a:pos x="74" y="899"/>
                </a:cxn>
                <a:cxn ang="0">
                  <a:pos x="48" y="828"/>
                </a:cxn>
                <a:cxn ang="0">
                  <a:pos x="67" y="756"/>
                </a:cxn>
                <a:cxn ang="0">
                  <a:pos x="111" y="669"/>
                </a:cxn>
                <a:cxn ang="0">
                  <a:pos x="236" y="496"/>
                </a:cxn>
                <a:cxn ang="0">
                  <a:pos x="577" y="97"/>
                </a:cxn>
                <a:cxn ang="0">
                  <a:pos x="642" y="0"/>
                </a:cxn>
                <a:cxn ang="0">
                  <a:pos x="641" y="1"/>
                </a:cxn>
                <a:cxn ang="0">
                  <a:pos x="594" y="56"/>
                </a:cxn>
                <a:cxn ang="0">
                  <a:pos x="642" y="0"/>
                </a:cxn>
              </a:cxnLst>
              <a:rect l="0" t="0" r="r" b="b"/>
              <a:pathLst>
                <a:path w="900" h="1441">
                  <a:moveTo>
                    <a:pt x="337" y="1046"/>
                  </a:moveTo>
                  <a:cubicBezTo>
                    <a:pt x="343" y="1050"/>
                    <a:pt x="338" y="1067"/>
                    <a:pt x="325" y="1084"/>
                  </a:cubicBezTo>
                  <a:cubicBezTo>
                    <a:pt x="314" y="1099"/>
                    <a:pt x="301" y="1110"/>
                    <a:pt x="293" y="1110"/>
                  </a:cubicBezTo>
                  <a:cubicBezTo>
                    <a:pt x="292" y="1110"/>
                    <a:pt x="291" y="1109"/>
                    <a:pt x="291" y="1109"/>
                  </a:cubicBezTo>
                  <a:cubicBezTo>
                    <a:pt x="838" y="1440"/>
                    <a:pt x="838" y="1440"/>
                    <a:pt x="838" y="1440"/>
                  </a:cubicBezTo>
                  <a:cubicBezTo>
                    <a:pt x="840" y="1441"/>
                    <a:pt x="842" y="1441"/>
                    <a:pt x="844" y="1441"/>
                  </a:cubicBezTo>
                  <a:cubicBezTo>
                    <a:pt x="855" y="1441"/>
                    <a:pt x="872" y="1428"/>
                    <a:pt x="884" y="1407"/>
                  </a:cubicBezTo>
                  <a:cubicBezTo>
                    <a:pt x="898" y="1383"/>
                    <a:pt x="900" y="1359"/>
                    <a:pt x="889" y="1353"/>
                  </a:cubicBezTo>
                  <a:cubicBezTo>
                    <a:pt x="337" y="1046"/>
                    <a:pt x="337" y="1046"/>
                    <a:pt x="337" y="1046"/>
                  </a:cubicBezTo>
                  <a:moveTo>
                    <a:pt x="82" y="904"/>
                  </a:moveTo>
                  <a:cubicBezTo>
                    <a:pt x="82" y="904"/>
                    <a:pt x="82" y="904"/>
                    <a:pt x="82" y="904"/>
                  </a:cubicBezTo>
                  <a:cubicBezTo>
                    <a:pt x="129" y="931"/>
                    <a:pt x="129" y="931"/>
                    <a:pt x="129" y="931"/>
                  </a:cubicBezTo>
                  <a:cubicBezTo>
                    <a:pt x="82" y="904"/>
                    <a:pt x="82" y="904"/>
                    <a:pt x="82" y="904"/>
                  </a:cubicBezTo>
                  <a:cubicBezTo>
                    <a:pt x="82" y="904"/>
                    <a:pt x="82" y="904"/>
                    <a:pt x="82" y="904"/>
                  </a:cubicBezTo>
                  <a:moveTo>
                    <a:pt x="577" y="97"/>
                  </a:moveTo>
                  <a:cubicBezTo>
                    <a:pt x="429" y="270"/>
                    <a:pt x="429" y="270"/>
                    <a:pt x="429" y="270"/>
                  </a:cubicBezTo>
                  <a:cubicBezTo>
                    <a:pt x="421" y="279"/>
                    <a:pt x="411" y="287"/>
                    <a:pt x="406" y="287"/>
                  </a:cubicBezTo>
                  <a:cubicBezTo>
                    <a:pt x="405" y="287"/>
                    <a:pt x="405" y="287"/>
                    <a:pt x="405" y="287"/>
                  </a:cubicBezTo>
                  <a:cubicBezTo>
                    <a:pt x="401" y="286"/>
                    <a:pt x="403" y="278"/>
                    <a:pt x="410" y="269"/>
                  </a:cubicBezTo>
                  <a:cubicBezTo>
                    <a:pt x="219" y="492"/>
                    <a:pt x="219" y="492"/>
                    <a:pt x="219" y="492"/>
                  </a:cubicBezTo>
                  <a:cubicBezTo>
                    <a:pt x="162" y="560"/>
                    <a:pt x="115" y="625"/>
                    <a:pt x="78" y="685"/>
                  </a:cubicBezTo>
                  <a:cubicBezTo>
                    <a:pt x="57" y="721"/>
                    <a:pt x="40" y="755"/>
                    <a:pt x="27" y="785"/>
                  </a:cubicBezTo>
                  <a:cubicBezTo>
                    <a:pt x="14" y="816"/>
                    <a:pt x="6" y="845"/>
                    <a:pt x="4" y="869"/>
                  </a:cubicBezTo>
                  <a:cubicBezTo>
                    <a:pt x="0" y="910"/>
                    <a:pt x="11" y="940"/>
                    <a:pt x="38" y="956"/>
                  </a:cubicBezTo>
                  <a:cubicBezTo>
                    <a:pt x="38" y="957"/>
                    <a:pt x="39" y="957"/>
                    <a:pt x="39" y="957"/>
                  </a:cubicBezTo>
                  <a:cubicBezTo>
                    <a:pt x="246" y="1082"/>
                    <a:pt x="246" y="1082"/>
                    <a:pt x="246" y="1082"/>
                  </a:cubicBezTo>
                  <a:cubicBezTo>
                    <a:pt x="35" y="954"/>
                    <a:pt x="35" y="954"/>
                    <a:pt x="35" y="954"/>
                  </a:cubicBezTo>
                  <a:cubicBezTo>
                    <a:pt x="30" y="951"/>
                    <a:pt x="30" y="951"/>
                    <a:pt x="30" y="951"/>
                  </a:cubicBezTo>
                  <a:cubicBezTo>
                    <a:pt x="27" y="948"/>
                    <a:pt x="24" y="946"/>
                    <a:pt x="22" y="943"/>
                  </a:cubicBezTo>
                  <a:cubicBezTo>
                    <a:pt x="16" y="937"/>
                    <a:pt x="12" y="930"/>
                    <a:pt x="9" y="923"/>
                  </a:cubicBezTo>
                  <a:cubicBezTo>
                    <a:pt x="7" y="917"/>
                    <a:pt x="16" y="902"/>
                    <a:pt x="28" y="889"/>
                  </a:cubicBezTo>
                  <a:cubicBezTo>
                    <a:pt x="37" y="879"/>
                    <a:pt x="46" y="873"/>
                    <a:pt x="51" y="873"/>
                  </a:cubicBezTo>
                  <a:cubicBezTo>
                    <a:pt x="53" y="873"/>
                    <a:pt x="54" y="873"/>
                    <a:pt x="54" y="875"/>
                  </a:cubicBezTo>
                  <a:cubicBezTo>
                    <a:pt x="57" y="881"/>
                    <a:pt x="61" y="887"/>
                    <a:pt x="66" y="892"/>
                  </a:cubicBezTo>
                  <a:cubicBezTo>
                    <a:pt x="68" y="895"/>
                    <a:pt x="71" y="897"/>
                    <a:pt x="73" y="899"/>
                  </a:cubicBezTo>
                  <a:cubicBezTo>
                    <a:pt x="74" y="899"/>
                    <a:pt x="74" y="899"/>
                    <a:pt x="74" y="899"/>
                  </a:cubicBezTo>
                  <a:cubicBezTo>
                    <a:pt x="54" y="885"/>
                    <a:pt x="45" y="861"/>
                    <a:pt x="48" y="828"/>
                  </a:cubicBezTo>
                  <a:cubicBezTo>
                    <a:pt x="50" y="807"/>
                    <a:pt x="56" y="783"/>
                    <a:pt x="67" y="756"/>
                  </a:cubicBezTo>
                  <a:cubicBezTo>
                    <a:pt x="78" y="730"/>
                    <a:pt x="93" y="700"/>
                    <a:pt x="111" y="669"/>
                  </a:cubicBezTo>
                  <a:cubicBezTo>
                    <a:pt x="143" y="615"/>
                    <a:pt x="186" y="557"/>
                    <a:pt x="236" y="496"/>
                  </a:cubicBezTo>
                  <a:cubicBezTo>
                    <a:pt x="577" y="97"/>
                    <a:pt x="577" y="97"/>
                    <a:pt x="577" y="97"/>
                  </a:cubicBezTo>
                  <a:moveTo>
                    <a:pt x="642" y="0"/>
                  </a:moveTo>
                  <a:cubicBezTo>
                    <a:pt x="641" y="0"/>
                    <a:pt x="641" y="0"/>
                    <a:pt x="641" y="1"/>
                  </a:cubicBezTo>
                  <a:cubicBezTo>
                    <a:pt x="594" y="56"/>
                    <a:pt x="594" y="56"/>
                    <a:pt x="594" y="56"/>
                  </a:cubicBezTo>
                  <a:cubicBezTo>
                    <a:pt x="642" y="0"/>
                    <a:pt x="642" y="0"/>
                    <a:pt x="642"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1" name="Freeform 20"/>
            <p:cNvSpPr>
              <a:spLocks/>
            </p:cNvSpPr>
            <p:nvPr/>
          </p:nvSpPr>
          <p:spPr bwMode="auto">
            <a:xfrm>
              <a:off x="-3833813" y="1101725"/>
              <a:ext cx="1300163" cy="1466850"/>
            </a:xfrm>
            <a:custGeom>
              <a:avLst/>
              <a:gdLst/>
              <a:ahLst/>
              <a:cxnLst>
                <a:cxn ang="0">
                  <a:pos x="263" y="0"/>
                </a:cxn>
                <a:cxn ang="0">
                  <a:pos x="241" y="15"/>
                </a:cxn>
                <a:cxn ang="0">
                  <a:pos x="193" y="71"/>
                </a:cxn>
                <a:cxn ang="0">
                  <a:pos x="9" y="284"/>
                </a:cxn>
                <a:cxn ang="0">
                  <a:pos x="4" y="302"/>
                </a:cxn>
                <a:cxn ang="0">
                  <a:pos x="5" y="302"/>
                </a:cxn>
                <a:cxn ang="0">
                  <a:pos x="28" y="285"/>
                </a:cxn>
                <a:cxn ang="0">
                  <a:pos x="176" y="112"/>
                </a:cxn>
                <a:cxn ang="0">
                  <a:pos x="258" y="16"/>
                </a:cxn>
                <a:cxn ang="0">
                  <a:pos x="263" y="0"/>
                </a:cxn>
              </a:cxnLst>
              <a:rect l="0" t="0" r="r" b="b"/>
              <a:pathLst>
                <a:path w="268" h="302">
                  <a:moveTo>
                    <a:pt x="263" y="0"/>
                  </a:moveTo>
                  <a:cubicBezTo>
                    <a:pt x="258" y="0"/>
                    <a:pt x="248" y="6"/>
                    <a:pt x="241" y="15"/>
                  </a:cubicBezTo>
                  <a:cubicBezTo>
                    <a:pt x="193" y="71"/>
                    <a:pt x="193" y="71"/>
                    <a:pt x="193" y="71"/>
                  </a:cubicBezTo>
                  <a:cubicBezTo>
                    <a:pt x="9" y="284"/>
                    <a:pt x="9" y="284"/>
                    <a:pt x="9" y="284"/>
                  </a:cubicBezTo>
                  <a:cubicBezTo>
                    <a:pt x="2" y="293"/>
                    <a:pt x="0" y="301"/>
                    <a:pt x="4" y="302"/>
                  </a:cubicBezTo>
                  <a:cubicBezTo>
                    <a:pt x="4" y="302"/>
                    <a:pt x="4" y="302"/>
                    <a:pt x="5" y="302"/>
                  </a:cubicBezTo>
                  <a:cubicBezTo>
                    <a:pt x="10" y="302"/>
                    <a:pt x="20" y="294"/>
                    <a:pt x="28" y="285"/>
                  </a:cubicBezTo>
                  <a:cubicBezTo>
                    <a:pt x="176" y="112"/>
                    <a:pt x="176" y="112"/>
                    <a:pt x="176" y="112"/>
                  </a:cubicBezTo>
                  <a:cubicBezTo>
                    <a:pt x="258" y="16"/>
                    <a:pt x="258" y="16"/>
                    <a:pt x="258" y="16"/>
                  </a:cubicBezTo>
                  <a:cubicBezTo>
                    <a:pt x="266" y="7"/>
                    <a:pt x="268" y="0"/>
                    <a:pt x="263" y="0"/>
                  </a:cubicBezTo>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2" name="Freeform 21"/>
            <p:cNvSpPr>
              <a:spLocks noEditPoints="1"/>
            </p:cNvSpPr>
            <p:nvPr/>
          </p:nvSpPr>
          <p:spPr bwMode="auto">
            <a:xfrm>
              <a:off x="-5419725" y="5537200"/>
              <a:ext cx="1276350" cy="1019175"/>
            </a:xfrm>
            <a:custGeom>
              <a:avLst/>
              <a:gdLst/>
              <a:ahLst/>
              <a:cxnLst>
                <a:cxn ang="0">
                  <a:pos x="172" y="183"/>
                </a:cxn>
                <a:cxn ang="0">
                  <a:pos x="216" y="210"/>
                </a:cxn>
                <a:cxn ang="0">
                  <a:pos x="217" y="210"/>
                </a:cxn>
                <a:cxn ang="0">
                  <a:pos x="172" y="183"/>
                </a:cxn>
                <a:cxn ang="0">
                  <a:pos x="55" y="32"/>
                </a:cxn>
                <a:cxn ang="0">
                  <a:pos x="263" y="147"/>
                </a:cxn>
                <a:cxn ang="0">
                  <a:pos x="263" y="147"/>
                </a:cxn>
                <a:cxn ang="0">
                  <a:pos x="55" y="32"/>
                </a:cxn>
                <a:cxn ang="0">
                  <a:pos x="0" y="0"/>
                </a:cxn>
                <a:cxn ang="0">
                  <a:pos x="8" y="5"/>
                </a:cxn>
                <a:cxn ang="0">
                  <a:pos x="0" y="0"/>
                </a:cxn>
              </a:cxnLst>
              <a:rect l="0" t="0" r="r" b="b"/>
              <a:pathLst>
                <a:path w="263" h="210">
                  <a:moveTo>
                    <a:pt x="172" y="183"/>
                  </a:moveTo>
                  <a:cubicBezTo>
                    <a:pt x="216" y="210"/>
                    <a:pt x="216" y="210"/>
                    <a:pt x="216" y="210"/>
                  </a:cubicBezTo>
                  <a:cubicBezTo>
                    <a:pt x="216" y="210"/>
                    <a:pt x="216" y="210"/>
                    <a:pt x="217" y="210"/>
                  </a:cubicBezTo>
                  <a:cubicBezTo>
                    <a:pt x="172" y="183"/>
                    <a:pt x="172" y="183"/>
                    <a:pt x="172" y="183"/>
                  </a:cubicBezTo>
                  <a:moveTo>
                    <a:pt x="55" y="32"/>
                  </a:moveTo>
                  <a:cubicBezTo>
                    <a:pt x="263" y="147"/>
                    <a:pt x="263" y="147"/>
                    <a:pt x="263" y="147"/>
                  </a:cubicBezTo>
                  <a:cubicBezTo>
                    <a:pt x="263" y="147"/>
                    <a:pt x="263" y="147"/>
                    <a:pt x="263" y="147"/>
                  </a:cubicBezTo>
                  <a:cubicBezTo>
                    <a:pt x="55" y="32"/>
                    <a:pt x="55" y="32"/>
                    <a:pt x="55" y="32"/>
                  </a:cubicBezTo>
                  <a:moveTo>
                    <a:pt x="0" y="0"/>
                  </a:moveTo>
                  <a:cubicBezTo>
                    <a:pt x="3" y="2"/>
                    <a:pt x="5" y="4"/>
                    <a:pt x="8" y="5"/>
                  </a:cubicBezTo>
                  <a:cubicBezTo>
                    <a:pt x="0" y="0"/>
                    <a:pt x="0" y="0"/>
                    <a:pt x="0"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3" name="Freeform 22"/>
            <p:cNvSpPr>
              <a:spLocks/>
            </p:cNvSpPr>
            <p:nvPr/>
          </p:nvSpPr>
          <p:spPr bwMode="auto">
            <a:xfrm>
              <a:off x="-5745163" y="5411787"/>
              <a:ext cx="1630363" cy="1149350"/>
            </a:xfrm>
            <a:custGeom>
              <a:avLst/>
              <a:gdLst/>
              <a:ahLst/>
              <a:cxnLst>
                <a:cxn ang="0">
                  <a:pos x="44" y="0"/>
                </a:cxn>
                <a:cxn ang="0">
                  <a:pos x="21" y="16"/>
                </a:cxn>
                <a:cxn ang="0">
                  <a:pos x="2" y="50"/>
                </a:cxn>
                <a:cxn ang="0">
                  <a:pos x="15" y="70"/>
                </a:cxn>
                <a:cxn ang="0">
                  <a:pos x="23" y="78"/>
                </a:cxn>
                <a:cxn ang="0">
                  <a:pos x="28" y="81"/>
                </a:cxn>
                <a:cxn ang="0">
                  <a:pos x="239" y="209"/>
                </a:cxn>
                <a:cxn ang="0">
                  <a:pos x="284" y="236"/>
                </a:cxn>
                <a:cxn ang="0">
                  <a:pos x="286" y="237"/>
                </a:cxn>
                <a:cxn ang="0">
                  <a:pos x="318" y="211"/>
                </a:cxn>
                <a:cxn ang="0">
                  <a:pos x="330" y="173"/>
                </a:cxn>
                <a:cxn ang="0">
                  <a:pos x="122" y="58"/>
                </a:cxn>
                <a:cxn ang="0">
                  <a:pos x="75" y="31"/>
                </a:cxn>
                <a:cxn ang="0">
                  <a:pos x="75" y="31"/>
                </a:cxn>
                <a:cxn ang="0">
                  <a:pos x="67" y="26"/>
                </a:cxn>
                <a:cxn ang="0">
                  <a:pos x="66" y="26"/>
                </a:cxn>
                <a:cxn ang="0">
                  <a:pos x="59" y="19"/>
                </a:cxn>
                <a:cxn ang="0">
                  <a:pos x="47" y="2"/>
                </a:cxn>
                <a:cxn ang="0">
                  <a:pos x="44" y="0"/>
                </a:cxn>
              </a:cxnLst>
              <a:rect l="0" t="0" r="r" b="b"/>
              <a:pathLst>
                <a:path w="336" h="237">
                  <a:moveTo>
                    <a:pt x="44" y="0"/>
                  </a:moveTo>
                  <a:cubicBezTo>
                    <a:pt x="39" y="0"/>
                    <a:pt x="30" y="6"/>
                    <a:pt x="21" y="16"/>
                  </a:cubicBezTo>
                  <a:cubicBezTo>
                    <a:pt x="9" y="29"/>
                    <a:pt x="0" y="44"/>
                    <a:pt x="2" y="50"/>
                  </a:cubicBezTo>
                  <a:cubicBezTo>
                    <a:pt x="5" y="57"/>
                    <a:pt x="9" y="64"/>
                    <a:pt x="15" y="70"/>
                  </a:cubicBezTo>
                  <a:cubicBezTo>
                    <a:pt x="17" y="73"/>
                    <a:pt x="20" y="75"/>
                    <a:pt x="23" y="78"/>
                  </a:cubicBezTo>
                  <a:cubicBezTo>
                    <a:pt x="28" y="81"/>
                    <a:pt x="28" y="81"/>
                    <a:pt x="28" y="81"/>
                  </a:cubicBezTo>
                  <a:cubicBezTo>
                    <a:pt x="239" y="209"/>
                    <a:pt x="239" y="209"/>
                    <a:pt x="239" y="209"/>
                  </a:cubicBezTo>
                  <a:cubicBezTo>
                    <a:pt x="284" y="236"/>
                    <a:pt x="284" y="236"/>
                    <a:pt x="284" y="236"/>
                  </a:cubicBezTo>
                  <a:cubicBezTo>
                    <a:pt x="284" y="236"/>
                    <a:pt x="285" y="237"/>
                    <a:pt x="286" y="237"/>
                  </a:cubicBezTo>
                  <a:cubicBezTo>
                    <a:pt x="294" y="237"/>
                    <a:pt x="307" y="226"/>
                    <a:pt x="318" y="211"/>
                  </a:cubicBezTo>
                  <a:cubicBezTo>
                    <a:pt x="331" y="194"/>
                    <a:pt x="336" y="177"/>
                    <a:pt x="330" y="173"/>
                  </a:cubicBezTo>
                  <a:cubicBezTo>
                    <a:pt x="122" y="58"/>
                    <a:pt x="122" y="58"/>
                    <a:pt x="122" y="58"/>
                  </a:cubicBezTo>
                  <a:cubicBezTo>
                    <a:pt x="75" y="31"/>
                    <a:pt x="75" y="31"/>
                    <a:pt x="75" y="31"/>
                  </a:cubicBezTo>
                  <a:cubicBezTo>
                    <a:pt x="75" y="31"/>
                    <a:pt x="75" y="31"/>
                    <a:pt x="75" y="31"/>
                  </a:cubicBezTo>
                  <a:cubicBezTo>
                    <a:pt x="72" y="30"/>
                    <a:pt x="70" y="28"/>
                    <a:pt x="67" y="26"/>
                  </a:cubicBezTo>
                  <a:cubicBezTo>
                    <a:pt x="66" y="26"/>
                    <a:pt x="66" y="26"/>
                    <a:pt x="66" y="26"/>
                  </a:cubicBezTo>
                  <a:cubicBezTo>
                    <a:pt x="64" y="24"/>
                    <a:pt x="61" y="22"/>
                    <a:pt x="59" y="19"/>
                  </a:cubicBezTo>
                  <a:cubicBezTo>
                    <a:pt x="54" y="14"/>
                    <a:pt x="50" y="8"/>
                    <a:pt x="47" y="2"/>
                  </a:cubicBezTo>
                  <a:cubicBezTo>
                    <a:pt x="47" y="0"/>
                    <a:pt x="46" y="0"/>
                    <a:pt x="44" y="0"/>
                  </a:cubicBezTo>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grpSp>
      <p:sp>
        <p:nvSpPr>
          <p:cNvPr id="24" name="Rectangle 23"/>
          <p:cNvSpPr/>
          <p:nvPr userDrawn="1"/>
        </p:nvSpPr>
        <p:spPr>
          <a:xfrm>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5" name="Rectangle 24"/>
          <p:cNvSpPr/>
          <p:nvPr userDrawn="1"/>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26" name="Picture 21" descr="C:\Documents and Settings\alamers\Desktop\Cisco Live 2010\Supplied Artwork\Vendor Art &amp; Guidebook\Logos\CL11 Theme Logo\CL11 Theme Logo\PNG RGB Transparent\CL11_Theme_G2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73913" y="546100"/>
            <a:ext cx="18208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userDrawn="1"/>
        </p:nvSpPr>
        <p:spPr>
          <a:xfrm>
            <a:off x="5219700" y="3694177"/>
            <a:ext cx="3924300" cy="3163823"/>
          </a:xfrm>
          <a:prstGeom prst="rect">
            <a:avLst/>
          </a:prstGeom>
          <a:gradFill flip="none" rotWithShape="1">
            <a:gsLst>
              <a:gs pos="45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1"/>
          <p:cNvSpPr>
            <a:spLocks noGrp="1"/>
          </p:cNvSpPr>
          <p:nvPr>
            <p:ph type="title"/>
          </p:nvPr>
        </p:nvSpPr>
        <p:spPr>
          <a:xfrm>
            <a:off x="596900" y="2672718"/>
            <a:ext cx="7772400" cy="1362075"/>
          </a:xfrm>
        </p:spPr>
        <p:txBody>
          <a:bodyPr/>
          <a:lstStyle>
            <a:lvl1pPr algn="l">
              <a:defRPr sz="4000" b="1" cap="none"/>
            </a:lvl1pPr>
          </a:lstStyle>
          <a:p>
            <a:r>
              <a:rPr lang="en-US" smtClean="0"/>
              <a:t>Click to edit Master title style</a:t>
            </a:r>
            <a:endParaRPr lang="en-US" dirty="0"/>
          </a:p>
        </p:txBody>
      </p:sp>
      <p:sp>
        <p:nvSpPr>
          <p:cNvPr id="28" name="Slide Number Placeholder 5"/>
          <p:cNvSpPr>
            <a:spLocks noGrp="1"/>
          </p:cNvSpPr>
          <p:nvPr>
            <p:ph type="sldNum" sz="quarter" idx="10"/>
          </p:nvPr>
        </p:nvSpPr>
        <p:spPr/>
        <p:txBody>
          <a:bodyPr/>
          <a:lstStyle>
            <a:lvl1pPr>
              <a:defRPr/>
            </a:lvl1pPr>
          </a:lstStyle>
          <a:p>
            <a:fld id="{A0B3FF67-C2CB-3C43-ACEE-AE5BE409CDEA}" type="slidenum">
              <a:rPr lang="en-US"/>
              <a:pPr/>
              <a:t>‹#›</a:t>
            </a:fld>
            <a:endParaRPr lang="en-US"/>
          </a:p>
        </p:txBody>
      </p:sp>
    </p:spTree>
    <p:extLst>
      <p:ext uri="{BB962C8B-B14F-4D97-AF65-F5344CB8AC3E}">
        <p14:creationId xmlns:p14="http://schemas.microsoft.com/office/powerpoint/2010/main" val="337853106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grpSp>
        <p:nvGrpSpPr>
          <p:cNvPr id="3" name="Group 17"/>
          <p:cNvGrpSpPr>
            <a:grpSpLocks/>
          </p:cNvGrpSpPr>
          <p:nvPr userDrawn="1"/>
        </p:nvGrpSpPr>
        <p:grpSpPr bwMode="auto">
          <a:xfrm>
            <a:off x="0" y="0"/>
            <a:ext cx="9144000" cy="6858000"/>
            <a:chOff x="0" y="0"/>
            <a:chExt cx="9144000" cy="6858000"/>
          </a:xfrm>
        </p:grpSpPr>
        <p:sp>
          <p:nvSpPr>
            <p:cNvPr id="4" name="Rectangle 3"/>
            <p:cNvSpPr/>
            <p:nvPr userDrawn="1"/>
          </p:nvSpPr>
          <p:spPr>
            <a:xfrm flipH="1">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4"/>
            <p:cNvSpPr/>
            <p:nvPr userDrawn="1"/>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userDrawn="1"/>
          </p:nvSpPr>
          <p:spPr>
            <a:xfrm>
              <a:off x="5219700" y="3694176"/>
              <a:ext cx="3924300" cy="3163823"/>
            </a:xfrm>
            <a:prstGeom prst="rect">
              <a:avLst/>
            </a:prstGeom>
            <a:gradFill flip="none" rotWithShape="1">
              <a:gsLst>
                <a:gs pos="20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sp>
        <p:nvSpPr>
          <p:cNvPr id="7" name="Rectangle 6"/>
          <p:cNvSpPr/>
          <p:nvPr userDrawn="1"/>
        </p:nvSpPr>
        <p:spPr>
          <a:xfrm>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8" name="Picture 7"/>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30400" y="-1057275"/>
            <a:ext cx="12580938" cy="4424363"/>
          </a:xfrm>
          <a:prstGeom prst="rect">
            <a:avLst/>
          </a:prstGeom>
          <a:noFill/>
          <a:ln w="9525">
            <a:noFill/>
            <a:miter lim="800000"/>
            <a:headEnd/>
            <a:tailEnd/>
          </a:ln>
          <a:effectLst>
            <a:outerShdw dist="25401" dir="2700000" algn="tl" rotWithShape="0">
              <a:srgbClr val="808080">
                <a:alpha val="25000"/>
              </a:srgbClr>
            </a:outerShdw>
          </a:effectLst>
        </p:spPr>
      </p:pic>
      <p:sp>
        <p:nvSpPr>
          <p:cNvPr id="9" name="Rectangle 8"/>
          <p:cNvSpPr/>
          <p:nvPr userDrawn="1"/>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10" name="Picture 21" descr="C:\Documents and Settings\alamers\Desktop\Cisco Live 2010\Supplied Artwork\Vendor Art &amp; Guidebook\Logos\CL11 Theme Logo\CL11 Theme Logo\PNG RGB Transparent\CL11_Theme_G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173913" y="546100"/>
            <a:ext cx="18208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6900" y="2672718"/>
            <a:ext cx="7772400" cy="1362075"/>
          </a:xfrm>
        </p:spPr>
        <p:txBody>
          <a:bodyPr/>
          <a:lstStyle>
            <a:lvl1pPr algn="l">
              <a:defRPr sz="4000" b="1" cap="none"/>
            </a:lvl1pPr>
          </a:lstStyle>
          <a:p>
            <a:r>
              <a:rPr lang="en-US" smtClean="0"/>
              <a:t>Click to edit Master title style</a:t>
            </a:r>
            <a:endParaRPr lang="en-US" dirty="0"/>
          </a:p>
        </p:txBody>
      </p:sp>
      <p:sp>
        <p:nvSpPr>
          <p:cNvPr id="11" name="Slide Number Placeholder 5"/>
          <p:cNvSpPr>
            <a:spLocks noGrp="1"/>
          </p:cNvSpPr>
          <p:nvPr>
            <p:ph type="sldNum" sz="quarter" idx="10"/>
          </p:nvPr>
        </p:nvSpPr>
        <p:spPr/>
        <p:txBody>
          <a:bodyPr/>
          <a:lstStyle>
            <a:lvl1pPr>
              <a:defRPr/>
            </a:lvl1pPr>
          </a:lstStyle>
          <a:p>
            <a:fld id="{CC81D40C-90A2-F243-9B7E-A54D17EFD089}" type="slidenum">
              <a:rPr lang="en-US"/>
              <a:pPr/>
              <a:t>‹#›</a:t>
            </a:fld>
            <a:endParaRPr lang="en-US"/>
          </a:p>
        </p:txBody>
      </p:sp>
    </p:spTree>
    <p:extLst>
      <p:ext uri="{BB962C8B-B14F-4D97-AF65-F5344CB8AC3E}">
        <p14:creationId xmlns:p14="http://schemas.microsoft.com/office/powerpoint/2010/main" val="328757405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grpSp>
        <p:nvGrpSpPr>
          <p:cNvPr id="3" name="Group 17"/>
          <p:cNvGrpSpPr>
            <a:grpSpLocks/>
          </p:cNvGrpSpPr>
          <p:nvPr userDrawn="1"/>
        </p:nvGrpSpPr>
        <p:grpSpPr bwMode="auto">
          <a:xfrm>
            <a:off x="0" y="0"/>
            <a:ext cx="9144000" cy="6858000"/>
            <a:chOff x="0" y="0"/>
            <a:chExt cx="9144000" cy="6858000"/>
          </a:xfrm>
        </p:grpSpPr>
        <p:sp>
          <p:nvSpPr>
            <p:cNvPr id="4" name="Rectangle 3"/>
            <p:cNvSpPr/>
            <p:nvPr userDrawn="1"/>
          </p:nvSpPr>
          <p:spPr>
            <a:xfrm flipH="1">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4"/>
            <p:cNvSpPr/>
            <p:nvPr userDrawn="1"/>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Rectangle 5"/>
            <p:cNvSpPr/>
            <p:nvPr userDrawn="1"/>
          </p:nvSpPr>
          <p:spPr>
            <a:xfrm>
              <a:off x="5219700" y="3694176"/>
              <a:ext cx="3924300" cy="3163823"/>
            </a:xfrm>
            <a:prstGeom prst="rect">
              <a:avLst/>
            </a:prstGeom>
            <a:gradFill flip="none" rotWithShape="1">
              <a:gsLst>
                <a:gs pos="20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sp>
        <p:nvSpPr>
          <p:cNvPr id="7" name="Rectangle 6"/>
          <p:cNvSpPr/>
          <p:nvPr userDrawn="1"/>
        </p:nvSpPr>
        <p:spPr>
          <a:xfrm>
            <a:off x="0" y="0"/>
            <a:ext cx="9144000" cy="6858000"/>
          </a:xfrm>
          <a:prstGeom prst="rect">
            <a:avLst/>
          </a:prstGeom>
          <a:gradFill flip="none" rotWithShape="1">
            <a:gsLst>
              <a:gs pos="0">
                <a:schemeClr val="tx1">
                  <a:lumMod val="60000"/>
                  <a:lumOff val="40000"/>
                  <a:alpha val="50000"/>
                </a:schemeClr>
              </a:gs>
              <a:gs pos="100000">
                <a:srgbClr val="BCBDB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8" name="Group 12"/>
          <p:cNvGrpSpPr/>
          <p:nvPr userDrawn="1"/>
        </p:nvGrpSpPr>
        <p:grpSpPr>
          <a:xfrm>
            <a:off x="4807403" y="261258"/>
            <a:ext cx="9566114" cy="8233226"/>
            <a:chOff x="-21196300" y="-4881563"/>
            <a:chExt cx="19311937" cy="16621126"/>
          </a:xfrm>
          <a:effectLst>
            <a:outerShdw blurRad="101600" dist="25400" dir="2700000" algn="tl" rotWithShape="0">
              <a:prstClr val="black">
                <a:alpha val="25000"/>
              </a:prstClr>
            </a:outerShdw>
          </a:effectLst>
        </p:grpSpPr>
        <p:sp>
          <p:nvSpPr>
            <p:cNvPr id="9" name="Freeform 11"/>
            <p:cNvSpPr>
              <a:spLocks noEditPoints="1"/>
            </p:cNvSpPr>
            <p:nvPr/>
          </p:nvSpPr>
          <p:spPr bwMode="auto">
            <a:xfrm>
              <a:off x="-19194463" y="-2949575"/>
              <a:ext cx="9282113" cy="13758863"/>
            </a:xfrm>
            <a:custGeom>
              <a:avLst/>
              <a:gdLst/>
              <a:ahLst/>
              <a:cxnLst>
                <a:cxn ang="0">
                  <a:pos x="784" y="1847"/>
                </a:cxn>
                <a:cxn ang="0">
                  <a:pos x="429" y="3445"/>
                </a:cxn>
                <a:cxn ang="0">
                  <a:pos x="763" y="3360"/>
                </a:cxn>
                <a:cxn ang="0">
                  <a:pos x="719" y="1790"/>
                </a:cxn>
                <a:cxn ang="0">
                  <a:pos x="868" y="936"/>
                </a:cxn>
                <a:cxn ang="0">
                  <a:pos x="108" y="614"/>
                </a:cxn>
                <a:cxn ang="0">
                  <a:pos x="3" y="608"/>
                </a:cxn>
                <a:cxn ang="0">
                  <a:pos x="3" y="606"/>
                </a:cxn>
                <a:cxn ang="0">
                  <a:pos x="9" y="597"/>
                </a:cxn>
                <a:cxn ang="0">
                  <a:pos x="13" y="592"/>
                </a:cxn>
                <a:cxn ang="0">
                  <a:pos x="89" y="595"/>
                </a:cxn>
                <a:cxn ang="0">
                  <a:pos x="156" y="602"/>
                </a:cxn>
                <a:cxn ang="0">
                  <a:pos x="783" y="442"/>
                </a:cxn>
                <a:cxn ang="0">
                  <a:pos x="783" y="442"/>
                </a:cxn>
                <a:cxn ang="0">
                  <a:pos x="171" y="580"/>
                </a:cxn>
                <a:cxn ang="0">
                  <a:pos x="791" y="422"/>
                </a:cxn>
                <a:cxn ang="0">
                  <a:pos x="849" y="425"/>
                </a:cxn>
                <a:cxn ang="0">
                  <a:pos x="875" y="419"/>
                </a:cxn>
                <a:cxn ang="0">
                  <a:pos x="910" y="698"/>
                </a:cxn>
                <a:cxn ang="0">
                  <a:pos x="1001" y="683"/>
                </a:cxn>
                <a:cxn ang="0">
                  <a:pos x="855" y="406"/>
                </a:cxn>
                <a:cxn ang="0">
                  <a:pos x="881" y="399"/>
                </a:cxn>
                <a:cxn ang="0">
                  <a:pos x="941" y="402"/>
                </a:cxn>
                <a:cxn ang="0">
                  <a:pos x="1028" y="385"/>
                </a:cxn>
                <a:cxn ang="0">
                  <a:pos x="967" y="371"/>
                </a:cxn>
                <a:cxn ang="0">
                  <a:pos x="945" y="383"/>
                </a:cxn>
                <a:cxn ang="0">
                  <a:pos x="1030" y="361"/>
                </a:cxn>
                <a:cxn ang="0">
                  <a:pos x="971" y="347"/>
                </a:cxn>
                <a:cxn ang="0">
                  <a:pos x="1033" y="331"/>
                </a:cxn>
                <a:cxn ang="0">
                  <a:pos x="941" y="188"/>
                </a:cxn>
                <a:cxn ang="0">
                  <a:pos x="913" y="195"/>
                </a:cxn>
                <a:cxn ang="0">
                  <a:pos x="447" y="314"/>
                </a:cxn>
                <a:cxn ang="0">
                  <a:pos x="392" y="328"/>
                </a:cxn>
                <a:cxn ang="0">
                  <a:pos x="229" y="403"/>
                </a:cxn>
                <a:cxn ang="0">
                  <a:pos x="38" y="570"/>
                </a:cxn>
                <a:cxn ang="0">
                  <a:pos x="84" y="559"/>
                </a:cxn>
                <a:cxn ang="0">
                  <a:pos x="79" y="573"/>
                </a:cxn>
                <a:cxn ang="0">
                  <a:pos x="278" y="391"/>
                </a:cxn>
                <a:cxn ang="0">
                  <a:pos x="388" y="338"/>
                </a:cxn>
                <a:cxn ang="0">
                  <a:pos x="883" y="211"/>
                </a:cxn>
                <a:cxn ang="0">
                  <a:pos x="919" y="202"/>
                </a:cxn>
                <a:cxn ang="0">
                  <a:pos x="977" y="194"/>
                </a:cxn>
                <a:cxn ang="0">
                  <a:pos x="974" y="330"/>
                </a:cxn>
                <a:cxn ang="0">
                  <a:pos x="1045" y="188"/>
                </a:cxn>
                <a:cxn ang="0">
                  <a:pos x="2118" y="101"/>
                </a:cxn>
                <a:cxn ang="0">
                  <a:pos x="2442" y="0"/>
                </a:cxn>
                <a:cxn ang="0">
                  <a:pos x="1114" y="340"/>
                </a:cxn>
              </a:cxnLst>
              <a:rect l="0" t="0" r="r" b="b"/>
              <a:pathLst>
                <a:path w="2475" h="3669">
                  <a:moveTo>
                    <a:pt x="903" y="1785"/>
                  </a:moveTo>
                  <a:cubicBezTo>
                    <a:pt x="896" y="1808"/>
                    <a:pt x="865" y="1832"/>
                    <a:pt x="824" y="1842"/>
                  </a:cubicBezTo>
                  <a:cubicBezTo>
                    <a:pt x="810" y="1846"/>
                    <a:pt x="796" y="1847"/>
                    <a:pt x="784" y="1847"/>
                  </a:cubicBezTo>
                  <a:cubicBezTo>
                    <a:pt x="749" y="1847"/>
                    <a:pt x="722" y="1835"/>
                    <a:pt x="716" y="1813"/>
                  </a:cubicBezTo>
                  <a:cubicBezTo>
                    <a:pt x="716" y="1811"/>
                    <a:pt x="716" y="1810"/>
                    <a:pt x="716" y="1808"/>
                  </a:cubicBezTo>
                  <a:cubicBezTo>
                    <a:pt x="429" y="3445"/>
                    <a:pt x="429" y="3445"/>
                    <a:pt x="429" y="3445"/>
                  </a:cubicBezTo>
                  <a:cubicBezTo>
                    <a:pt x="407" y="3573"/>
                    <a:pt x="452" y="3669"/>
                    <a:pt x="533" y="3669"/>
                  </a:cubicBezTo>
                  <a:cubicBezTo>
                    <a:pt x="542" y="3669"/>
                    <a:pt x="552" y="3668"/>
                    <a:pt x="562" y="3665"/>
                  </a:cubicBezTo>
                  <a:cubicBezTo>
                    <a:pt x="660" y="3640"/>
                    <a:pt x="751" y="3499"/>
                    <a:pt x="763" y="3360"/>
                  </a:cubicBezTo>
                  <a:cubicBezTo>
                    <a:pt x="903" y="1785"/>
                    <a:pt x="903" y="1785"/>
                    <a:pt x="903" y="1785"/>
                  </a:cubicBezTo>
                  <a:moveTo>
                    <a:pt x="868" y="936"/>
                  </a:moveTo>
                  <a:cubicBezTo>
                    <a:pt x="719" y="1790"/>
                    <a:pt x="719" y="1790"/>
                    <a:pt x="719" y="1790"/>
                  </a:cubicBezTo>
                  <a:cubicBezTo>
                    <a:pt x="719" y="1790"/>
                    <a:pt x="719" y="1790"/>
                    <a:pt x="719" y="1790"/>
                  </a:cubicBezTo>
                  <a:cubicBezTo>
                    <a:pt x="719" y="1790"/>
                    <a:pt x="719" y="1790"/>
                    <a:pt x="719" y="1790"/>
                  </a:cubicBezTo>
                  <a:cubicBezTo>
                    <a:pt x="868" y="936"/>
                    <a:pt x="868" y="936"/>
                    <a:pt x="868" y="936"/>
                  </a:cubicBezTo>
                  <a:moveTo>
                    <a:pt x="120" y="611"/>
                  </a:moveTo>
                  <a:cubicBezTo>
                    <a:pt x="108" y="614"/>
                    <a:pt x="97" y="617"/>
                    <a:pt x="87" y="618"/>
                  </a:cubicBezTo>
                  <a:cubicBezTo>
                    <a:pt x="94" y="617"/>
                    <a:pt x="101" y="616"/>
                    <a:pt x="108" y="614"/>
                  </a:cubicBezTo>
                  <a:cubicBezTo>
                    <a:pt x="112" y="613"/>
                    <a:pt x="116" y="612"/>
                    <a:pt x="120" y="611"/>
                  </a:cubicBezTo>
                  <a:moveTo>
                    <a:pt x="3" y="606"/>
                  </a:moveTo>
                  <a:cubicBezTo>
                    <a:pt x="3" y="607"/>
                    <a:pt x="3" y="607"/>
                    <a:pt x="3" y="608"/>
                  </a:cubicBezTo>
                  <a:cubicBezTo>
                    <a:pt x="0" y="618"/>
                    <a:pt x="12" y="624"/>
                    <a:pt x="35" y="624"/>
                  </a:cubicBezTo>
                  <a:cubicBezTo>
                    <a:pt x="14" y="624"/>
                    <a:pt x="3" y="620"/>
                    <a:pt x="2" y="611"/>
                  </a:cubicBezTo>
                  <a:cubicBezTo>
                    <a:pt x="2" y="610"/>
                    <a:pt x="2" y="608"/>
                    <a:pt x="3" y="606"/>
                  </a:cubicBezTo>
                  <a:moveTo>
                    <a:pt x="15" y="590"/>
                  </a:moveTo>
                  <a:cubicBezTo>
                    <a:pt x="13" y="592"/>
                    <a:pt x="11" y="594"/>
                    <a:pt x="10" y="595"/>
                  </a:cubicBezTo>
                  <a:cubicBezTo>
                    <a:pt x="10" y="596"/>
                    <a:pt x="9" y="596"/>
                    <a:pt x="9" y="597"/>
                  </a:cubicBezTo>
                  <a:cubicBezTo>
                    <a:pt x="10" y="596"/>
                    <a:pt x="11" y="595"/>
                    <a:pt x="12" y="594"/>
                  </a:cubicBezTo>
                  <a:cubicBezTo>
                    <a:pt x="12" y="593"/>
                    <a:pt x="12" y="593"/>
                    <a:pt x="12" y="593"/>
                  </a:cubicBezTo>
                  <a:cubicBezTo>
                    <a:pt x="13" y="592"/>
                    <a:pt x="13" y="592"/>
                    <a:pt x="13" y="592"/>
                  </a:cubicBezTo>
                  <a:cubicBezTo>
                    <a:pt x="15" y="590"/>
                    <a:pt x="15" y="590"/>
                    <a:pt x="15" y="590"/>
                  </a:cubicBezTo>
                  <a:moveTo>
                    <a:pt x="72" y="590"/>
                  </a:moveTo>
                  <a:cubicBezTo>
                    <a:pt x="74" y="593"/>
                    <a:pt x="80" y="595"/>
                    <a:pt x="89" y="595"/>
                  </a:cubicBezTo>
                  <a:cubicBezTo>
                    <a:pt x="80" y="594"/>
                    <a:pt x="74" y="593"/>
                    <a:pt x="72" y="590"/>
                  </a:cubicBezTo>
                  <a:moveTo>
                    <a:pt x="206" y="590"/>
                  </a:moveTo>
                  <a:cubicBezTo>
                    <a:pt x="156" y="602"/>
                    <a:pt x="156" y="602"/>
                    <a:pt x="156" y="602"/>
                  </a:cubicBezTo>
                  <a:cubicBezTo>
                    <a:pt x="182" y="596"/>
                    <a:pt x="182" y="596"/>
                    <a:pt x="182" y="596"/>
                  </a:cubicBezTo>
                  <a:cubicBezTo>
                    <a:pt x="206" y="590"/>
                    <a:pt x="206" y="590"/>
                    <a:pt x="206" y="590"/>
                  </a:cubicBezTo>
                  <a:moveTo>
                    <a:pt x="783" y="442"/>
                  </a:moveTo>
                  <a:cubicBezTo>
                    <a:pt x="340" y="555"/>
                    <a:pt x="340" y="555"/>
                    <a:pt x="340" y="555"/>
                  </a:cubicBezTo>
                  <a:cubicBezTo>
                    <a:pt x="783" y="442"/>
                    <a:pt x="783" y="442"/>
                    <a:pt x="783" y="442"/>
                  </a:cubicBezTo>
                  <a:cubicBezTo>
                    <a:pt x="783" y="442"/>
                    <a:pt x="783" y="442"/>
                    <a:pt x="783" y="442"/>
                  </a:cubicBezTo>
                  <a:moveTo>
                    <a:pt x="791" y="422"/>
                  </a:moveTo>
                  <a:cubicBezTo>
                    <a:pt x="205" y="572"/>
                    <a:pt x="205" y="572"/>
                    <a:pt x="205" y="572"/>
                  </a:cubicBezTo>
                  <a:cubicBezTo>
                    <a:pt x="171" y="580"/>
                    <a:pt x="171" y="580"/>
                    <a:pt x="171" y="580"/>
                  </a:cubicBezTo>
                  <a:cubicBezTo>
                    <a:pt x="169" y="581"/>
                    <a:pt x="165" y="582"/>
                    <a:pt x="162" y="583"/>
                  </a:cubicBezTo>
                  <a:cubicBezTo>
                    <a:pt x="205" y="572"/>
                    <a:pt x="205" y="572"/>
                    <a:pt x="205" y="572"/>
                  </a:cubicBezTo>
                  <a:cubicBezTo>
                    <a:pt x="791" y="422"/>
                    <a:pt x="791" y="422"/>
                    <a:pt x="791" y="422"/>
                  </a:cubicBezTo>
                  <a:cubicBezTo>
                    <a:pt x="791" y="422"/>
                    <a:pt x="791" y="422"/>
                    <a:pt x="791" y="422"/>
                  </a:cubicBezTo>
                  <a:moveTo>
                    <a:pt x="875" y="419"/>
                  </a:moveTo>
                  <a:cubicBezTo>
                    <a:pt x="849" y="425"/>
                    <a:pt x="849" y="425"/>
                    <a:pt x="849" y="425"/>
                  </a:cubicBezTo>
                  <a:cubicBezTo>
                    <a:pt x="849" y="425"/>
                    <a:pt x="849" y="425"/>
                    <a:pt x="849" y="425"/>
                  </a:cubicBezTo>
                  <a:cubicBezTo>
                    <a:pt x="875" y="419"/>
                    <a:pt x="875" y="419"/>
                    <a:pt x="875" y="419"/>
                  </a:cubicBezTo>
                  <a:cubicBezTo>
                    <a:pt x="875" y="419"/>
                    <a:pt x="875" y="419"/>
                    <a:pt x="875" y="419"/>
                  </a:cubicBezTo>
                  <a:moveTo>
                    <a:pt x="1026" y="405"/>
                  </a:moveTo>
                  <a:cubicBezTo>
                    <a:pt x="958" y="422"/>
                    <a:pt x="958" y="422"/>
                    <a:pt x="958" y="422"/>
                  </a:cubicBezTo>
                  <a:cubicBezTo>
                    <a:pt x="910" y="698"/>
                    <a:pt x="910" y="698"/>
                    <a:pt x="910" y="698"/>
                  </a:cubicBezTo>
                  <a:cubicBezTo>
                    <a:pt x="916" y="690"/>
                    <a:pt x="931" y="682"/>
                    <a:pt x="950" y="677"/>
                  </a:cubicBezTo>
                  <a:cubicBezTo>
                    <a:pt x="959" y="674"/>
                    <a:pt x="968" y="673"/>
                    <a:pt x="976" y="673"/>
                  </a:cubicBezTo>
                  <a:cubicBezTo>
                    <a:pt x="989" y="673"/>
                    <a:pt x="999" y="677"/>
                    <a:pt x="1001" y="683"/>
                  </a:cubicBezTo>
                  <a:cubicBezTo>
                    <a:pt x="1026" y="405"/>
                    <a:pt x="1026" y="405"/>
                    <a:pt x="1026" y="405"/>
                  </a:cubicBezTo>
                  <a:moveTo>
                    <a:pt x="881" y="399"/>
                  </a:moveTo>
                  <a:cubicBezTo>
                    <a:pt x="855" y="406"/>
                    <a:pt x="855" y="406"/>
                    <a:pt x="855" y="406"/>
                  </a:cubicBezTo>
                  <a:cubicBezTo>
                    <a:pt x="855" y="406"/>
                    <a:pt x="855" y="406"/>
                    <a:pt x="855" y="406"/>
                  </a:cubicBezTo>
                  <a:cubicBezTo>
                    <a:pt x="881" y="399"/>
                    <a:pt x="881" y="399"/>
                    <a:pt x="881" y="399"/>
                  </a:cubicBezTo>
                  <a:cubicBezTo>
                    <a:pt x="881" y="399"/>
                    <a:pt x="881" y="399"/>
                    <a:pt x="881" y="399"/>
                  </a:cubicBezTo>
                  <a:moveTo>
                    <a:pt x="1028" y="379"/>
                  </a:moveTo>
                  <a:cubicBezTo>
                    <a:pt x="941" y="402"/>
                    <a:pt x="941" y="402"/>
                    <a:pt x="941" y="402"/>
                  </a:cubicBezTo>
                  <a:cubicBezTo>
                    <a:pt x="941" y="402"/>
                    <a:pt x="941" y="402"/>
                    <a:pt x="941" y="402"/>
                  </a:cubicBezTo>
                  <a:cubicBezTo>
                    <a:pt x="963" y="396"/>
                    <a:pt x="963" y="396"/>
                    <a:pt x="963" y="396"/>
                  </a:cubicBezTo>
                  <a:cubicBezTo>
                    <a:pt x="962" y="402"/>
                    <a:pt x="962" y="402"/>
                    <a:pt x="962" y="402"/>
                  </a:cubicBezTo>
                  <a:cubicBezTo>
                    <a:pt x="1028" y="385"/>
                    <a:pt x="1028" y="385"/>
                    <a:pt x="1028" y="385"/>
                  </a:cubicBezTo>
                  <a:cubicBezTo>
                    <a:pt x="1028" y="379"/>
                    <a:pt x="1028" y="379"/>
                    <a:pt x="1028" y="379"/>
                  </a:cubicBezTo>
                  <a:moveTo>
                    <a:pt x="1030" y="355"/>
                  </a:moveTo>
                  <a:cubicBezTo>
                    <a:pt x="967" y="371"/>
                    <a:pt x="967" y="371"/>
                    <a:pt x="967" y="371"/>
                  </a:cubicBezTo>
                  <a:cubicBezTo>
                    <a:pt x="966" y="377"/>
                    <a:pt x="966" y="377"/>
                    <a:pt x="966" y="377"/>
                  </a:cubicBezTo>
                  <a:cubicBezTo>
                    <a:pt x="945" y="383"/>
                    <a:pt x="945" y="383"/>
                    <a:pt x="945" y="383"/>
                  </a:cubicBezTo>
                  <a:cubicBezTo>
                    <a:pt x="945" y="383"/>
                    <a:pt x="945" y="383"/>
                    <a:pt x="945" y="383"/>
                  </a:cubicBezTo>
                  <a:cubicBezTo>
                    <a:pt x="1050" y="356"/>
                    <a:pt x="1050" y="356"/>
                    <a:pt x="1050" y="356"/>
                  </a:cubicBezTo>
                  <a:cubicBezTo>
                    <a:pt x="1050" y="356"/>
                    <a:pt x="1050" y="356"/>
                    <a:pt x="1050" y="356"/>
                  </a:cubicBezTo>
                  <a:cubicBezTo>
                    <a:pt x="1030" y="361"/>
                    <a:pt x="1030" y="361"/>
                    <a:pt x="1030" y="361"/>
                  </a:cubicBezTo>
                  <a:cubicBezTo>
                    <a:pt x="1030" y="355"/>
                    <a:pt x="1030" y="355"/>
                    <a:pt x="1030" y="355"/>
                  </a:cubicBezTo>
                  <a:moveTo>
                    <a:pt x="1033" y="331"/>
                  </a:moveTo>
                  <a:cubicBezTo>
                    <a:pt x="971" y="347"/>
                    <a:pt x="971" y="347"/>
                    <a:pt x="971" y="347"/>
                  </a:cubicBezTo>
                  <a:cubicBezTo>
                    <a:pt x="970" y="354"/>
                    <a:pt x="970" y="354"/>
                    <a:pt x="970" y="354"/>
                  </a:cubicBezTo>
                  <a:cubicBezTo>
                    <a:pt x="1032" y="338"/>
                    <a:pt x="1032" y="338"/>
                    <a:pt x="1032" y="338"/>
                  </a:cubicBezTo>
                  <a:cubicBezTo>
                    <a:pt x="1033" y="331"/>
                    <a:pt x="1033" y="331"/>
                    <a:pt x="1033" y="331"/>
                  </a:cubicBezTo>
                  <a:moveTo>
                    <a:pt x="1016" y="178"/>
                  </a:moveTo>
                  <a:cubicBezTo>
                    <a:pt x="1010" y="178"/>
                    <a:pt x="1002" y="179"/>
                    <a:pt x="994" y="179"/>
                  </a:cubicBezTo>
                  <a:cubicBezTo>
                    <a:pt x="979" y="181"/>
                    <a:pt x="960" y="184"/>
                    <a:pt x="941" y="188"/>
                  </a:cubicBezTo>
                  <a:cubicBezTo>
                    <a:pt x="937" y="189"/>
                    <a:pt x="932" y="190"/>
                    <a:pt x="926" y="191"/>
                  </a:cubicBezTo>
                  <a:cubicBezTo>
                    <a:pt x="923" y="192"/>
                    <a:pt x="919" y="193"/>
                    <a:pt x="916" y="194"/>
                  </a:cubicBezTo>
                  <a:cubicBezTo>
                    <a:pt x="915" y="194"/>
                    <a:pt x="914" y="194"/>
                    <a:pt x="913" y="195"/>
                  </a:cubicBezTo>
                  <a:cubicBezTo>
                    <a:pt x="887" y="201"/>
                    <a:pt x="887" y="201"/>
                    <a:pt x="887" y="201"/>
                  </a:cubicBezTo>
                  <a:cubicBezTo>
                    <a:pt x="459" y="310"/>
                    <a:pt x="459" y="310"/>
                    <a:pt x="459" y="310"/>
                  </a:cubicBezTo>
                  <a:cubicBezTo>
                    <a:pt x="447" y="314"/>
                    <a:pt x="447" y="314"/>
                    <a:pt x="447" y="314"/>
                  </a:cubicBezTo>
                  <a:cubicBezTo>
                    <a:pt x="409" y="323"/>
                    <a:pt x="409" y="323"/>
                    <a:pt x="409" y="323"/>
                  </a:cubicBezTo>
                  <a:cubicBezTo>
                    <a:pt x="409" y="323"/>
                    <a:pt x="408" y="323"/>
                    <a:pt x="408" y="323"/>
                  </a:cubicBezTo>
                  <a:cubicBezTo>
                    <a:pt x="403" y="325"/>
                    <a:pt x="398" y="326"/>
                    <a:pt x="392" y="328"/>
                  </a:cubicBezTo>
                  <a:cubicBezTo>
                    <a:pt x="351" y="340"/>
                    <a:pt x="308" y="356"/>
                    <a:pt x="277" y="371"/>
                  </a:cubicBezTo>
                  <a:cubicBezTo>
                    <a:pt x="261" y="379"/>
                    <a:pt x="249" y="386"/>
                    <a:pt x="241" y="393"/>
                  </a:cubicBezTo>
                  <a:cubicBezTo>
                    <a:pt x="229" y="403"/>
                    <a:pt x="229" y="403"/>
                    <a:pt x="229" y="403"/>
                  </a:cubicBezTo>
                  <a:cubicBezTo>
                    <a:pt x="226" y="405"/>
                    <a:pt x="224" y="407"/>
                    <a:pt x="222" y="408"/>
                  </a:cubicBezTo>
                  <a:cubicBezTo>
                    <a:pt x="48" y="561"/>
                    <a:pt x="48" y="561"/>
                    <a:pt x="48" y="561"/>
                  </a:cubicBezTo>
                  <a:cubicBezTo>
                    <a:pt x="38" y="570"/>
                    <a:pt x="38" y="570"/>
                    <a:pt x="38" y="570"/>
                  </a:cubicBezTo>
                  <a:cubicBezTo>
                    <a:pt x="28" y="579"/>
                    <a:pt x="28" y="579"/>
                    <a:pt x="28" y="579"/>
                  </a:cubicBezTo>
                  <a:cubicBezTo>
                    <a:pt x="35" y="573"/>
                    <a:pt x="53" y="566"/>
                    <a:pt x="68" y="562"/>
                  </a:cubicBezTo>
                  <a:cubicBezTo>
                    <a:pt x="75" y="560"/>
                    <a:pt x="80" y="559"/>
                    <a:pt x="84" y="559"/>
                  </a:cubicBezTo>
                  <a:cubicBezTo>
                    <a:pt x="89" y="559"/>
                    <a:pt x="91" y="561"/>
                    <a:pt x="87" y="564"/>
                  </a:cubicBezTo>
                  <a:cubicBezTo>
                    <a:pt x="78" y="573"/>
                    <a:pt x="78" y="573"/>
                    <a:pt x="78" y="573"/>
                  </a:cubicBezTo>
                  <a:cubicBezTo>
                    <a:pt x="78" y="573"/>
                    <a:pt x="79" y="573"/>
                    <a:pt x="79" y="573"/>
                  </a:cubicBezTo>
                  <a:cubicBezTo>
                    <a:pt x="108" y="546"/>
                    <a:pt x="108" y="546"/>
                    <a:pt x="108" y="546"/>
                  </a:cubicBezTo>
                  <a:cubicBezTo>
                    <a:pt x="272" y="396"/>
                    <a:pt x="272" y="396"/>
                    <a:pt x="272" y="396"/>
                  </a:cubicBezTo>
                  <a:cubicBezTo>
                    <a:pt x="273" y="394"/>
                    <a:pt x="276" y="392"/>
                    <a:pt x="278" y="391"/>
                  </a:cubicBezTo>
                  <a:cubicBezTo>
                    <a:pt x="289" y="381"/>
                    <a:pt x="289" y="381"/>
                    <a:pt x="289" y="381"/>
                  </a:cubicBezTo>
                  <a:cubicBezTo>
                    <a:pt x="294" y="377"/>
                    <a:pt x="302" y="372"/>
                    <a:pt x="312" y="367"/>
                  </a:cubicBezTo>
                  <a:cubicBezTo>
                    <a:pt x="332" y="357"/>
                    <a:pt x="361" y="346"/>
                    <a:pt x="388" y="338"/>
                  </a:cubicBezTo>
                  <a:cubicBezTo>
                    <a:pt x="392" y="337"/>
                    <a:pt x="395" y="336"/>
                    <a:pt x="398" y="335"/>
                  </a:cubicBezTo>
                  <a:cubicBezTo>
                    <a:pt x="457" y="320"/>
                    <a:pt x="457" y="320"/>
                    <a:pt x="457" y="320"/>
                  </a:cubicBezTo>
                  <a:cubicBezTo>
                    <a:pt x="883" y="211"/>
                    <a:pt x="883" y="211"/>
                    <a:pt x="883" y="211"/>
                  </a:cubicBezTo>
                  <a:cubicBezTo>
                    <a:pt x="908" y="205"/>
                    <a:pt x="908" y="205"/>
                    <a:pt x="908" y="205"/>
                  </a:cubicBezTo>
                  <a:cubicBezTo>
                    <a:pt x="909" y="205"/>
                    <a:pt x="911" y="204"/>
                    <a:pt x="913" y="204"/>
                  </a:cubicBezTo>
                  <a:cubicBezTo>
                    <a:pt x="915" y="203"/>
                    <a:pt x="917" y="203"/>
                    <a:pt x="919" y="202"/>
                  </a:cubicBezTo>
                  <a:cubicBezTo>
                    <a:pt x="922" y="202"/>
                    <a:pt x="925" y="201"/>
                    <a:pt x="929" y="200"/>
                  </a:cubicBezTo>
                  <a:cubicBezTo>
                    <a:pt x="941" y="197"/>
                    <a:pt x="954" y="195"/>
                    <a:pt x="964" y="194"/>
                  </a:cubicBezTo>
                  <a:cubicBezTo>
                    <a:pt x="969" y="194"/>
                    <a:pt x="973" y="194"/>
                    <a:pt x="977" y="194"/>
                  </a:cubicBezTo>
                  <a:cubicBezTo>
                    <a:pt x="990" y="194"/>
                    <a:pt x="997" y="196"/>
                    <a:pt x="996" y="200"/>
                  </a:cubicBezTo>
                  <a:cubicBezTo>
                    <a:pt x="995" y="212"/>
                    <a:pt x="995" y="212"/>
                    <a:pt x="995" y="212"/>
                  </a:cubicBezTo>
                  <a:cubicBezTo>
                    <a:pt x="974" y="330"/>
                    <a:pt x="974" y="330"/>
                    <a:pt x="974" y="330"/>
                  </a:cubicBezTo>
                  <a:cubicBezTo>
                    <a:pt x="1034" y="315"/>
                    <a:pt x="1034" y="315"/>
                    <a:pt x="1034" y="315"/>
                  </a:cubicBezTo>
                  <a:cubicBezTo>
                    <a:pt x="1045" y="197"/>
                    <a:pt x="1045" y="197"/>
                    <a:pt x="1045" y="197"/>
                  </a:cubicBezTo>
                  <a:cubicBezTo>
                    <a:pt x="1045" y="188"/>
                    <a:pt x="1045" y="188"/>
                    <a:pt x="1045" y="188"/>
                  </a:cubicBezTo>
                  <a:cubicBezTo>
                    <a:pt x="1045" y="182"/>
                    <a:pt x="1035" y="178"/>
                    <a:pt x="1016" y="178"/>
                  </a:cubicBezTo>
                  <a:moveTo>
                    <a:pt x="2475" y="10"/>
                  </a:moveTo>
                  <a:cubicBezTo>
                    <a:pt x="2118" y="101"/>
                    <a:pt x="2118" y="101"/>
                    <a:pt x="2118" y="101"/>
                  </a:cubicBezTo>
                  <a:cubicBezTo>
                    <a:pt x="2471" y="11"/>
                    <a:pt x="2471" y="11"/>
                    <a:pt x="2471" y="11"/>
                  </a:cubicBezTo>
                  <a:cubicBezTo>
                    <a:pt x="2472" y="11"/>
                    <a:pt x="2473" y="10"/>
                    <a:pt x="2475" y="10"/>
                  </a:cubicBezTo>
                  <a:moveTo>
                    <a:pt x="2442" y="0"/>
                  </a:moveTo>
                  <a:cubicBezTo>
                    <a:pt x="2441" y="1"/>
                    <a:pt x="2439" y="1"/>
                    <a:pt x="2437" y="2"/>
                  </a:cubicBezTo>
                  <a:cubicBezTo>
                    <a:pt x="1114" y="340"/>
                    <a:pt x="1114" y="340"/>
                    <a:pt x="1114" y="340"/>
                  </a:cubicBezTo>
                  <a:cubicBezTo>
                    <a:pt x="1114" y="340"/>
                    <a:pt x="1114" y="340"/>
                    <a:pt x="1114" y="340"/>
                  </a:cubicBezTo>
                  <a:cubicBezTo>
                    <a:pt x="2442" y="0"/>
                    <a:pt x="2442" y="0"/>
                    <a:pt x="2442" y="0"/>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 name="Freeform 12"/>
            <p:cNvSpPr>
              <a:spLocks noEditPoints="1"/>
            </p:cNvSpPr>
            <p:nvPr/>
          </p:nvSpPr>
          <p:spPr bwMode="auto">
            <a:xfrm>
              <a:off x="-15016163" y="-4862513"/>
              <a:ext cx="12690475" cy="3255963"/>
            </a:xfrm>
            <a:custGeom>
              <a:avLst/>
              <a:gdLst/>
              <a:ahLst/>
              <a:cxnLst>
                <a:cxn ang="0">
                  <a:pos x="1004" y="611"/>
                </a:cxn>
                <a:cxn ang="0">
                  <a:pos x="0" y="867"/>
                </a:cxn>
                <a:cxn ang="0">
                  <a:pos x="0" y="868"/>
                </a:cxn>
                <a:cxn ang="0">
                  <a:pos x="1004" y="611"/>
                </a:cxn>
                <a:cxn ang="0">
                  <a:pos x="3367" y="0"/>
                </a:cxn>
                <a:cxn ang="0">
                  <a:pos x="3358" y="1"/>
                </a:cxn>
                <a:cxn ang="0">
                  <a:pos x="3283" y="11"/>
                </a:cxn>
                <a:cxn ang="0">
                  <a:pos x="1328" y="510"/>
                </a:cxn>
                <a:cxn ang="0">
                  <a:pos x="1360" y="507"/>
                </a:cxn>
                <a:cxn ang="0">
                  <a:pos x="1372" y="508"/>
                </a:cxn>
                <a:cxn ang="0">
                  <a:pos x="1361" y="520"/>
                </a:cxn>
                <a:cxn ang="0">
                  <a:pos x="3369" y="7"/>
                </a:cxn>
                <a:cxn ang="0">
                  <a:pos x="3367" y="0"/>
                </a:cxn>
              </a:cxnLst>
              <a:rect l="0" t="0" r="r" b="b"/>
              <a:pathLst>
                <a:path w="3384" h="868">
                  <a:moveTo>
                    <a:pt x="1004" y="611"/>
                  </a:moveTo>
                  <a:cubicBezTo>
                    <a:pt x="0" y="867"/>
                    <a:pt x="0" y="867"/>
                    <a:pt x="0" y="867"/>
                  </a:cubicBezTo>
                  <a:cubicBezTo>
                    <a:pt x="0" y="868"/>
                    <a:pt x="0" y="868"/>
                    <a:pt x="0" y="868"/>
                  </a:cubicBezTo>
                  <a:cubicBezTo>
                    <a:pt x="1004" y="611"/>
                    <a:pt x="1004" y="611"/>
                    <a:pt x="1004" y="611"/>
                  </a:cubicBezTo>
                  <a:moveTo>
                    <a:pt x="3367" y="0"/>
                  </a:moveTo>
                  <a:cubicBezTo>
                    <a:pt x="3364" y="0"/>
                    <a:pt x="3361" y="0"/>
                    <a:pt x="3358" y="1"/>
                  </a:cubicBezTo>
                  <a:cubicBezTo>
                    <a:pt x="3334" y="2"/>
                    <a:pt x="3301" y="6"/>
                    <a:pt x="3283" y="11"/>
                  </a:cubicBezTo>
                  <a:cubicBezTo>
                    <a:pt x="1328" y="510"/>
                    <a:pt x="1328" y="510"/>
                    <a:pt x="1328" y="510"/>
                  </a:cubicBezTo>
                  <a:cubicBezTo>
                    <a:pt x="1339" y="508"/>
                    <a:pt x="1351" y="507"/>
                    <a:pt x="1360" y="507"/>
                  </a:cubicBezTo>
                  <a:cubicBezTo>
                    <a:pt x="1365" y="507"/>
                    <a:pt x="1369" y="507"/>
                    <a:pt x="1372" y="508"/>
                  </a:cubicBezTo>
                  <a:cubicBezTo>
                    <a:pt x="1381" y="510"/>
                    <a:pt x="1376" y="515"/>
                    <a:pt x="1361" y="520"/>
                  </a:cubicBezTo>
                  <a:cubicBezTo>
                    <a:pt x="3369" y="7"/>
                    <a:pt x="3369" y="7"/>
                    <a:pt x="3369" y="7"/>
                  </a:cubicBezTo>
                  <a:cubicBezTo>
                    <a:pt x="3384" y="3"/>
                    <a:pt x="3383" y="0"/>
                    <a:pt x="3367" y="0"/>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1" name="Freeform 13"/>
            <p:cNvSpPr>
              <a:spLocks/>
            </p:cNvSpPr>
            <p:nvPr/>
          </p:nvSpPr>
          <p:spPr bwMode="auto">
            <a:xfrm>
              <a:off x="-15016163" y="-2960688"/>
              <a:ext cx="5178425" cy="1349375"/>
            </a:xfrm>
            <a:custGeom>
              <a:avLst/>
              <a:gdLst/>
              <a:ahLst/>
              <a:cxnLst>
                <a:cxn ang="0">
                  <a:pos x="1360" y="0"/>
                </a:cxn>
                <a:cxn ang="0">
                  <a:pos x="1328" y="3"/>
                </a:cxn>
                <a:cxn ang="0">
                  <a:pos x="0" y="343"/>
                </a:cxn>
                <a:cxn ang="0">
                  <a:pos x="0" y="360"/>
                </a:cxn>
                <a:cxn ang="0">
                  <a:pos x="1004" y="104"/>
                </a:cxn>
                <a:cxn ang="0">
                  <a:pos x="1361" y="13"/>
                </a:cxn>
                <a:cxn ang="0">
                  <a:pos x="1372" y="1"/>
                </a:cxn>
                <a:cxn ang="0">
                  <a:pos x="1360" y="0"/>
                </a:cxn>
              </a:cxnLst>
              <a:rect l="0" t="0" r="r" b="b"/>
              <a:pathLst>
                <a:path w="1381" h="360">
                  <a:moveTo>
                    <a:pt x="1360" y="0"/>
                  </a:moveTo>
                  <a:cubicBezTo>
                    <a:pt x="1351" y="0"/>
                    <a:pt x="1339" y="1"/>
                    <a:pt x="1328" y="3"/>
                  </a:cubicBezTo>
                  <a:cubicBezTo>
                    <a:pt x="0" y="343"/>
                    <a:pt x="0" y="343"/>
                    <a:pt x="0" y="343"/>
                  </a:cubicBezTo>
                  <a:cubicBezTo>
                    <a:pt x="0" y="360"/>
                    <a:pt x="0" y="360"/>
                    <a:pt x="0" y="360"/>
                  </a:cubicBezTo>
                  <a:cubicBezTo>
                    <a:pt x="1004" y="104"/>
                    <a:pt x="1004" y="104"/>
                    <a:pt x="1004" y="104"/>
                  </a:cubicBezTo>
                  <a:cubicBezTo>
                    <a:pt x="1361" y="13"/>
                    <a:pt x="1361" y="13"/>
                    <a:pt x="1361" y="13"/>
                  </a:cubicBezTo>
                  <a:cubicBezTo>
                    <a:pt x="1376" y="8"/>
                    <a:pt x="1381" y="3"/>
                    <a:pt x="1372" y="1"/>
                  </a:cubicBezTo>
                  <a:cubicBezTo>
                    <a:pt x="1369" y="0"/>
                    <a:pt x="1365" y="0"/>
                    <a:pt x="1360" y="0"/>
                  </a:cubicBezTo>
                </a:path>
              </a:pathLst>
            </a:custGeom>
            <a:solidFill>
              <a:srgbClr val="F15F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2" name="Freeform 14"/>
            <p:cNvSpPr>
              <a:spLocks noEditPoints="1"/>
            </p:cNvSpPr>
            <p:nvPr/>
          </p:nvSpPr>
          <p:spPr bwMode="auto">
            <a:xfrm>
              <a:off x="-19181763" y="-1547813"/>
              <a:ext cx="3917950" cy="938213"/>
            </a:xfrm>
            <a:custGeom>
              <a:avLst/>
              <a:gdLst/>
              <a:ahLst/>
              <a:cxnLst>
                <a:cxn ang="0">
                  <a:pos x="84" y="244"/>
                </a:cxn>
                <a:cxn ang="0">
                  <a:pos x="67" y="247"/>
                </a:cxn>
                <a:cxn ang="0">
                  <a:pos x="32" y="250"/>
                </a:cxn>
                <a:cxn ang="0">
                  <a:pos x="32" y="250"/>
                </a:cxn>
                <a:cxn ang="0">
                  <a:pos x="34" y="250"/>
                </a:cxn>
                <a:cxn ang="0">
                  <a:pos x="84" y="244"/>
                </a:cxn>
                <a:cxn ang="0">
                  <a:pos x="153" y="228"/>
                </a:cxn>
                <a:cxn ang="0">
                  <a:pos x="143" y="231"/>
                </a:cxn>
                <a:cxn ang="0">
                  <a:pos x="131" y="234"/>
                </a:cxn>
                <a:cxn ang="0">
                  <a:pos x="117" y="237"/>
                </a:cxn>
                <a:cxn ang="0">
                  <a:pos x="123" y="236"/>
                </a:cxn>
                <a:cxn ang="0">
                  <a:pos x="153" y="228"/>
                </a:cxn>
                <a:cxn ang="0">
                  <a:pos x="6" y="223"/>
                </a:cxn>
                <a:cxn ang="0">
                  <a:pos x="6" y="223"/>
                </a:cxn>
                <a:cxn ang="0">
                  <a:pos x="0" y="232"/>
                </a:cxn>
                <a:cxn ang="0">
                  <a:pos x="6" y="223"/>
                </a:cxn>
                <a:cxn ang="0">
                  <a:pos x="159" y="209"/>
                </a:cxn>
                <a:cxn ang="0">
                  <a:pos x="148" y="211"/>
                </a:cxn>
                <a:cxn ang="0">
                  <a:pos x="91" y="221"/>
                </a:cxn>
                <a:cxn ang="0">
                  <a:pos x="87" y="221"/>
                </a:cxn>
                <a:cxn ang="0">
                  <a:pos x="86" y="221"/>
                </a:cxn>
                <a:cxn ang="0">
                  <a:pos x="89" y="221"/>
                </a:cxn>
                <a:cxn ang="0">
                  <a:pos x="112" y="219"/>
                </a:cxn>
                <a:cxn ang="0">
                  <a:pos x="136" y="214"/>
                </a:cxn>
                <a:cxn ang="0">
                  <a:pos x="156" y="209"/>
                </a:cxn>
                <a:cxn ang="0">
                  <a:pos x="159" y="209"/>
                </a:cxn>
                <a:cxn ang="0">
                  <a:pos x="25" y="205"/>
                </a:cxn>
                <a:cxn ang="0">
                  <a:pos x="23" y="206"/>
                </a:cxn>
                <a:cxn ang="0">
                  <a:pos x="23" y="206"/>
                </a:cxn>
                <a:cxn ang="0">
                  <a:pos x="12" y="216"/>
                </a:cxn>
                <a:cxn ang="0">
                  <a:pos x="14" y="215"/>
                </a:cxn>
                <a:cxn ang="0">
                  <a:pos x="25" y="205"/>
                </a:cxn>
                <a:cxn ang="0">
                  <a:pos x="75" y="199"/>
                </a:cxn>
                <a:cxn ang="0">
                  <a:pos x="71" y="203"/>
                </a:cxn>
                <a:cxn ang="0">
                  <a:pos x="67" y="211"/>
                </a:cxn>
                <a:cxn ang="0">
                  <a:pos x="69" y="216"/>
                </a:cxn>
                <a:cxn ang="0">
                  <a:pos x="67" y="213"/>
                </a:cxn>
                <a:cxn ang="0">
                  <a:pos x="71" y="204"/>
                </a:cxn>
                <a:cxn ang="0">
                  <a:pos x="72" y="202"/>
                </a:cxn>
                <a:cxn ang="0">
                  <a:pos x="73" y="201"/>
                </a:cxn>
                <a:cxn ang="0">
                  <a:pos x="75" y="199"/>
                </a:cxn>
                <a:cxn ang="0">
                  <a:pos x="337" y="181"/>
                </a:cxn>
                <a:cxn ang="0">
                  <a:pos x="203" y="216"/>
                </a:cxn>
                <a:cxn ang="0">
                  <a:pos x="206" y="215"/>
                </a:cxn>
                <a:cxn ang="0">
                  <a:pos x="337" y="181"/>
                </a:cxn>
                <a:cxn ang="0">
                  <a:pos x="1045" y="0"/>
                </a:cxn>
                <a:cxn ang="0">
                  <a:pos x="1025" y="5"/>
                </a:cxn>
                <a:cxn ang="0">
                  <a:pos x="1025" y="5"/>
                </a:cxn>
                <a:cxn ang="0">
                  <a:pos x="1045" y="0"/>
                </a:cxn>
                <a:cxn ang="0">
                  <a:pos x="1045" y="0"/>
                </a:cxn>
              </a:cxnLst>
              <a:rect l="0" t="0" r="r" b="b"/>
              <a:pathLst>
                <a:path w="1045" h="250">
                  <a:moveTo>
                    <a:pt x="84" y="244"/>
                  </a:moveTo>
                  <a:cubicBezTo>
                    <a:pt x="78" y="245"/>
                    <a:pt x="73" y="246"/>
                    <a:pt x="67" y="247"/>
                  </a:cubicBezTo>
                  <a:cubicBezTo>
                    <a:pt x="54" y="249"/>
                    <a:pt x="42" y="250"/>
                    <a:pt x="32" y="250"/>
                  </a:cubicBezTo>
                  <a:cubicBezTo>
                    <a:pt x="32" y="250"/>
                    <a:pt x="32" y="250"/>
                    <a:pt x="32" y="250"/>
                  </a:cubicBezTo>
                  <a:cubicBezTo>
                    <a:pt x="33" y="250"/>
                    <a:pt x="33" y="250"/>
                    <a:pt x="34" y="250"/>
                  </a:cubicBezTo>
                  <a:cubicBezTo>
                    <a:pt x="48" y="250"/>
                    <a:pt x="65" y="248"/>
                    <a:pt x="84" y="244"/>
                  </a:cubicBezTo>
                  <a:moveTo>
                    <a:pt x="153" y="228"/>
                  </a:moveTo>
                  <a:cubicBezTo>
                    <a:pt x="143" y="231"/>
                    <a:pt x="143" y="231"/>
                    <a:pt x="143" y="231"/>
                  </a:cubicBezTo>
                  <a:cubicBezTo>
                    <a:pt x="139" y="232"/>
                    <a:pt x="135" y="233"/>
                    <a:pt x="131" y="234"/>
                  </a:cubicBezTo>
                  <a:cubicBezTo>
                    <a:pt x="126" y="235"/>
                    <a:pt x="122" y="236"/>
                    <a:pt x="117" y="237"/>
                  </a:cubicBezTo>
                  <a:cubicBezTo>
                    <a:pt x="119" y="237"/>
                    <a:pt x="121" y="236"/>
                    <a:pt x="123" y="236"/>
                  </a:cubicBezTo>
                  <a:cubicBezTo>
                    <a:pt x="153" y="228"/>
                    <a:pt x="153" y="228"/>
                    <a:pt x="153" y="228"/>
                  </a:cubicBezTo>
                  <a:moveTo>
                    <a:pt x="6" y="223"/>
                  </a:moveTo>
                  <a:cubicBezTo>
                    <a:pt x="6" y="223"/>
                    <a:pt x="6" y="223"/>
                    <a:pt x="6" y="223"/>
                  </a:cubicBezTo>
                  <a:cubicBezTo>
                    <a:pt x="3" y="226"/>
                    <a:pt x="1" y="229"/>
                    <a:pt x="0" y="232"/>
                  </a:cubicBezTo>
                  <a:cubicBezTo>
                    <a:pt x="1" y="229"/>
                    <a:pt x="3" y="226"/>
                    <a:pt x="6" y="223"/>
                  </a:cubicBezTo>
                  <a:moveTo>
                    <a:pt x="159" y="209"/>
                  </a:moveTo>
                  <a:cubicBezTo>
                    <a:pt x="148" y="211"/>
                    <a:pt x="148" y="211"/>
                    <a:pt x="148" y="211"/>
                  </a:cubicBezTo>
                  <a:cubicBezTo>
                    <a:pt x="125" y="217"/>
                    <a:pt x="105" y="220"/>
                    <a:pt x="91" y="221"/>
                  </a:cubicBezTo>
                  <a:cubicBezTo>
                    <a:pt x="90" y="221"/>
                    <a:pt x="89" y="221"/>
                    <a:pt x="87" y="221"/>
                  </a:cubicBezTo>
                  <a:cubicBezTo>
                    <a:pt x="87" y="221"/>
                    <a:pt x="86" y="221"/>
                    <a:pt x="86" y="221"/>
                  </a:cubicBezTo>
                  <a:cubicBezTo>
                    <a:pt x="87" y="221"/>
                    <a:pt x="88" y="221"/>
                    <a:pt x="89" y="221"/>
                  </a:cubicBezTo>
                  <a:cubicBezTo>
                    <a:pt x="96" y="221"/>
                    <a:pt x="103" y="220"/>
                    <a:pt x="112" y="219"/>
                  </a:cubicBezTo>
                  <a:cubicBezTo>
                    <a:pt x="120" y="218"/>
                    <a:pt x="128" y="216"/>
                    <a:pt x="136" y="214"/>
                  </a:cubicBezTo>
                  <a:cubicBezTo>
                    <a:pt x="142" y="213"/>
                    <a:pt x="149" y="211"/>
                    <a:pt x="156" y="209"/>
                  </a:cubicBezTo>
                  <a:cubicBezTo>
                    <a:pt x="157" y="209"/>
                    <a:pt x="158" y="209"/>
                    <a:pt x="159" y="209"/>
                  </a:cubicBezTo>
                  <a:moveTo>
                    <a:pt x="25" y="205"/>
                  </a:moveTo>
                  <a:cubicBezTo>
                    <a:pt x="24" y="206"/>
                    <a:pt x="24" y="206"/>
                    <a:pt x="23" y="206"/>
                  </a:cubicBezTo>
                  <a:cubicBezTo>
                    <a:pt x="23" y="206"/>
                    <a:pt x="23" y="206"/>
                    <a:pt x="23" y="206"/>
                  </a:cubicBezTo>
                  <a:cubicBezTo>
                    <a:pt x="12" y="216"/>
                    <a:pt x="12" y="216"/>
                    <a:pt x="12" y="216"/>
                  </a:cubicBezTo>
                  <a:cubicBezTo>
                    <a:pt x="13" y="216"/>
                    <a:pt x="13" y="215"/>
                    <a:pt x="14" y="215"/>
                  </a:cubicBezTo>
                  <a:cubicBezTo>
                    <a:pt x="25" y="205"/>
                    <a:pt x="25" y="205"/>
                    <a:pt x="25" y="205"/>
                  </a:cubicBezTo>
                  <a:moveTo>
                    <a:pt x="75" y="199"/>
                  </a:moveTo>
                  <a:cubicBezTo>
                    <a:pt x="73" y="200"/>
                    <a:pt x="72" y="202"/>
                    <a:pt x="71" y="203"/>
                  </a:cubicBezTo>
                  <a:cubicBezTo>
                    <a:pt x="69" y="206"/>
                    <a:pt x="68" y="208"/>
                    <a:pt x="67" y="211"/>
                  </a:cubicBezTo>
                  <a:cubicBezTo>
                    <a:pt x="67" y="213"/>
                    <a:pt x="67" y="215"/>
                    <a:pt x="69" y="216"/>
                  </a:cubicBezTo>
                  <a:cubicBezTo>
                    <a:pt x="68" y="215"/>
                    <a:pt x="67" y="214"/>
                    <a:pt x="67" y="213"/>
                  </a:cubicBezTo>
                  <a:cubicBezTo>
                    <a:pt x="67" y="210"/>
                    <a:pt x="68" y="207"/>
                    <a:pt x="71" y="204"/>
                  </a:cubicBezTo>
                  <a:cubicBezTo>
                    <a:pt x="71" y="203"/>
                    <a:pt x="72" y="202"/>
                    <a:pt x="72" y="202"/>
                  </a:cubicBezTo>
                  <a:cubicBezTo>
                    <a:pt x="73" y="201"/>
                    <a:pt x="73" y="201"/>
                    <a:pt x="73" y="201"/>
                  </a:cubicBezTo>
                  <a:cubicBezTo>
                    <a:pt x="75" y="199"/>
                    <a:pt x="75" y="199"/>
                    <a:pt x="75" y="199"/>
                  </a:cubicBezTo>
                  <a:moveTo>
                    <a:pt x="337" y="181"/>
                  </a:moveTo>
                  <a:cubicBezTo>
                    <a:pt x="203" y="216"/>
                    <a:pt x="203" y="216"/>
                    <a:pt x="203" y="216"/>
                  </a:cubicBezTo>
                  <a:cubicBezTo>
                    <a:pt x="206" y="215"/>
                    <a:pt x="206" y="215"/>
                    <a:pt x="206" y="215"/>
                  </a:cubicBezTo>
                  <a:cubicBezTo>
                    <a:pt x="337" y="181"/>
                    <a:pt x="337" y="181"/>
                    <a:pt x="337" y="181"/>
                  </a:cubicBezTo>
                  <a:moveTo>
                    <a:pt x="1045" y="0"/>
                  </a:moveTo>
                  <a:cubicBezTo>
                    <a:pt x="1025" y="5"/>
                    <a:pt x="1025" y="5"/>
                    <a:pt x="1025" y="5"/>
                  </a:cubicBezTo>
                  <a:cubicBezTo>
                    <a:pt x="1025" y="5"/>
                    <a:pt x="1025" y="5"/>
                    <a:pt x="1025" y="5"/>
                  </a:cubicBezTo>
                  <a:cubicBezTo>
                    <a:pt x="1045" y="0"/>
                    <a:pt x="1045" y="0"/>
                    <a:pt x="1045" y="0"/>
                  </a:cubicBezTo>
                  <a:cubicBezTo>
                    <a:pt x="1045" y="0"/>
                    <a:pt x="1045" y="0"/>
                    <a:pt x="1045" y="0"/>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3" name="Freeform 15"/>
            <p:cNvSpPr>
              <a:spLocks noEditPoints="1"/>
            </p:cNvSpPr>
            <p:nvPr/>
          </p:nvSpPr>
          <p:spPr bwMode="auto">
            <a:xfrm>
              <a:off x="-19186525" y="-1614488"/>
              <a:ext cx="3930650" cy="1004888"/>
            </a:xfrm>
            <a:custGeom>
              <a:avLst/>
              <a:gdLst/>
              <a:ahLst/>
              <a:cxnLst>
                <a:cxn ang="0">
                  <a:pos x="789" y="66"/>
                </a:cxn>
                <a:cxn ang="0">
                  <a:pos x="203" y="216"/>
                </a:cxn>
                <a:cxn ang="0">
                  <a:pos x="160" y="227"/>
                </a:cxn>
                <a:cxn ang="0">
                  <a:pos x="157" y="227"/>
                </a:cxn>
                <a:cxn ang="0">
                  <a:pos x="137" y="232"/>
                </a:cxn>
                <a:cxn ang="0">
                  <a:pos x="113" y="237"/>
                </a:cxn>
                <a:cxn ang="0">
                  <a:pos x="90" y="239"/>
                </a:cxn>
                <a:cxn ang="0">
                  <a:pos x="87" y="239"/>
                </a:cxn>
                <a:cxn ang="0">
                  <a:pos x="70" y="234"/>
                </a:cxn>
                <a:cxn ang="0">
                  <a:pos x="68" y="229"/>
                </a:cxn>
                <a:cxn ang="0">
                  <a:pos x="72" y="221"/>
                </a:cxn>
                <a:cxn ang="0">
                  <a:pos x="76" y="217"/>
                </a:cxn>
                <a:cxn ang="0">
                  <a:pos x="85" y="208"/>
                </a:cxn>
                <a:cxn ang="0">
                  <a:pos x="82" y="203"/>
                </a:cxn>
                <a:cxn ang="0">
                  <a:pos x="66" y="206"/>
                </a:cxn>
                <a:cxn ang="0">
                  <a:pos x="26" y="223"/>
                </a:cxn>
                <a:cxn ang="0">
                  <a:pos x="15" y="233"/>
                </a:cxn>
                <a:cxn ang="0">
                  <a:pos x="13" y="234"/>
                </a:cxn>
                <a:cxn ang="0">
                  <a:pos x="11" y="236"/>
                </a:cxn>
                <a:cxn ang="0">
                  <a:pos x="10" y="237"/>
                </a:cxn>
                <a:cxn ang="0">
                  <a:pos x="10" y="238"/>
                </a:cxn>
                <a:cxn ang="0">
                  <a:pos x="7" y="241"/>
                </a:cxn>
                <a:cxn ang="0">
                  <a:pos x="1" y="250"/>
                </a:cxn>
                <a:cxn ang="0">
                  <a:pos x="0" y="255"/>
                </a:cxn>
                <a:cxn ang="0">
                  <a:pos x="33" y="268"/>
                </a:cxn>
                <a:cxn ang="0">
                  <a:pos x="33" y="268"/>
                </a:cxn>
                <a:cxn ang="0">
                  <a:pos x="68" y="265"/>
                </a:cxn>
                <a:cxn ang="0">
                  <a:pos x="85" y="262"/>
                </a:cxn>
                <a:cxn ang="0">
                  <a:pos x="118" y="255"/>
                </a:cxn>
                <a:cxn ang="0">
                  <a:pos x="132" y="252"/>
                </a:cxn>
                <a:cxn ang="0">
                  <a:pos x="144" y="249"/>
                </a:cxn>
                <a:cxn ang="0">
                  <a:pos x="154" y="246"/>
                </a:cxn>
                <a:cxn ang="0">
                  <a:pos x="204" y="234"/>
                </a:cxn>
                <a:cxn ang="0">
                  <a:pos x="338" y="199"/>
                </a:cxn>
                <a:cxn ang="0">
                  <a:pos x="781" y="86"/>
                </a:cxn>
                <a:cxn ang="0">
                  <a:pos x="789" y="66"/>
                </a:cxn>
                <a:cxn ang="0">
                  <a:pos x="879" y="43"/>
                </a:cxn>
                <a:cxn ang="0">
                  <a:pos x="853" y="50"/>
                </a:cxn>
                <a:cxn ang="0">
                  <a:pos x="847" y="69"/>
                </a:cxn>
                <a:cxn ang="0">
                  <a:pos x="873" y="63"/>
                </a:cxn>
                <a:cxn ang="0">
                  <a:pos x="876" y="53"/>
                </a:cxn>
                <a:cxn ang="0">
                  <a:pos x="876" y="52"/>
                </a:cxn>
                <a:cxn ang="0">
                  <a:pos x="879" y="43"/>
                </a:cxn>
                <a:cxn ang="0">
                  <a:pos x="1048" y="0"/>
                </a:cxn>
                <a:cxn ang="0">
                  <a:pos x="943" y="27"/>
                </a:cxn>
                <a:cxn ang="0">
                  <a:pos x="941" y="36"/>
                </a:cxn>
                <a:cxn ang="0">
                  <a:pos x="941" y="37"/>
                </a:cxn>
                <a:cxn ang="0">
                  <a:pos x="939" y="46"/>
                </a:cxn>
                <a:cxn ang="0">
                  <a:pos x="1026" y="23"/>
                </a:cxn>
                <a:cxn ang="0">
                  <a:pos x="1026" y="23"/>
                </a:cxn>
                <a:cxn ang="0">
                  <a:pos x="1046" y="18"/>
                </a:cxn>
                <a:cxn ang="0">
                  <a:pos x="1048" y="0"/>
                </a:cxn>
              </a:cxnLst>
              <a:rect l="0" t="0" r="r" b="b"/>
              <a:pathLst>
                <a:path w="1048" h="268">
                  <a:moveTo>
                    <a:pt x="789" y="66"/>
                  </a:moveTo>
                  <a:cubicBezTo>
                    <a:pt x="203" y="216"/>
                    <a:pt x="203" y="216"/>
                    <a:pt x="203" y="216"/>
                  </a:cubicBezTo>
                  <a:cubicBezTo>
                    <a:pt x="160" y="227"/>
                    <a:pt x="160" y="227"/>
                    <a:pt x="160" y="227"/>
                  </a:cubicBezTo>
                  <a:cubicBezTo>
                    <a:pt x="159" y="227"/>
                    <a:pt x="158" y="227"/>
                    <a:pt x="157" y="227"/>
                  </a:cubicBezTo>
                  <a:cubicBezTo>
                    <a:pt x="150" y="229"/>
                    <a:pt x="143" y="231"/>
                    <a:pt x="137" y="232"/>
                  </a:cubicBezTo>
                  <a:cubicBezTo>
                    <a:pt x="129" y="234"/>
                    <a:pt x="121" y="236"/>
                    <a:pt x="113" y="237"/>
                  </a:cubicBezTo>
                  <a:cubicBezTo>
                    <a:pt x="104" y="238"/>
                    <a:pt x="97" y="239"/>
                    <a:pt x="90" y="239"/>
                  </a:cubicBezTo>
                  <a:cubicBezTo>
                    <a:pt x="89" y="239"/>
                    <a:pt x="88" y="239"/>
                    <a:pt x="87" y="239"/>
                  </a:cubicBezTo>
                  <a:cubicBezTo>
                    <a:pt x="78" y="239"/>
                    <a:pt x="72" y="237"/>
                    <a:pt x="70" y="234"/>
                  </a:cubicBezTo>
                  <a:cubicBezTo>
                    <a:pt x="68" y="233"/>
                    <a:pt x="68" y="231"/>
                    <a:pt x="68" y="229"/>
                  </a:cubicBezTo>
                  <a:cubicBezTo>
                    <a:pt x="69" y="226"/>
                    <a:pt x="70" y="224"/>
                    <a:pt x="72" y="221"/>
                  </a:cubicBezTo>
                  <a:cubicBezTo>
                    <a:pt x="73" y="220"/>
                    <a:pt x="74" y="218"/>
                    <a:pt x="76" y="217"/>
                  </a:cubicBezTo>
                  <a:cubicBezTo>
                    <a:pt x="85" y="208"/>
                    <a:pt x="85" y="208"/>
                    <a:pt x="85" y="208"/>
                  </a:cubicBezTo>
                  <a:cubicBezTo>
                    <a:pt x="89" y="205"/>
                    <a:pt x="87" y="203"/>
                    <a:pt x="82" y="203"/>
                  </a:cubicBezTo>
                  <a:cubicBezTo>
                    <a:pt x="78" y="203"/>
                    <a:pt x="73" y="204"/>
                    <a:pt x="66" y="206"/>
                  </a:cubicBezTo>
                  <a:cubicBezTo>
                    <a:pt x="51" y="210"/>
                    <a:pt x="33" y="217"/>
                    <a:pt x="26" y="223"/>
                  </a:cubicBezTo>
                  <a:cubicBezTo>
                    <a:pt x="15" y="233"/>
                    <a:pt x="15" y="233"/>
                    <a:pt x="15" y="233"/>
                  </a:cubicBezTo>
                  <a:cubicBezTo>
                    <a:pt x="14" y="233"/>
                    <a:pt x="14" y="234"/>
                    <a:pt x="13" y="234"/>
                  </a:cubicBezTo>
                  <a:cubicBezTo>
                    <a:pt x="11" y="236"/>
                    <a:pt x="11" y="236"/>
                    <a:pt x="11" y="236"/>
                  </a:cubicBezTo>
                  <a:cubicBezTo>
                    <a:pt x="11" y="236"/>
                    <a:pt x="11" y="236"/>
                    <a:pt x="10" y="237"/>
                  </a:cubicBezTo>
                  <a:cubicBezTo>
                    <a:pt x="10" y="238"/>
                    <a:pt x="10" y="238"/>
                    <a:pt x="10" y="238"/>
                  </a:cubicBezTo>
                  <a:cubicBezTo>
                    <a:pt x="9" y="239"/>
                    <a:pt x="8" y="240"/>
                    <a:pt x="7" y="241"/>
                  </a:cubicBezTo>
                  <a:cubicBezTo>
                    <a:pt x="4" y="244"/>
                    <a:pt x="2" y="247"/>
                    <a:pt x="1" y="250"/>
                  </a:cubicBezTo>
                  <a:cubicBezTo>
                    <a:pt x="0" y="252"/>
                    <a:pt x="0" y="254"/>
                    <a:pt x="0" y="255"/>
                  </a:cubicBezTo>
                  <a:cubicBezTo>
                    <a:pt x="1" y="264"/>
                    <a:pt x="12" y="268"/>
                    <a:pt x="33" y="268"/>
                  </a:cubicBezTo>
                  <a:cubicBezTo>
                    <a:pt x="33" y="268"/>
                    <a:pt x="33" y="268"/>
                    <a:pt x="33" y="268"/>
                  </a:cubicBezTo>
                  <a:cubicBezTo>
                    <a:pt x="43" y="268"/>
                    <a:pt x="55" y="267"/>
                    <a:pt x="68" y="265"/>
                  </a:cubicBezTo>
                  <a:cubicBezTo>
                    <a:pt x="74" y="264"/>
                    <a:pt x="79" y="263"/>
                    <a:pt x="85" y="262"/>
                  </a:cubicBezTo>
                  <a:cubicBezTo>
                    <a:pt x="95" y="261"/>
                    <a:pt x="106" y="258"/>
                    <a:pt x="118" y="255"/>
                  </a:cubicBezTo>
                  <a:cubicBezTo>
                    <a:pt x="123" y="254"/>
                    <a:pt x="127" y="253"/>
                    <a:pt x="132" y="252"/>
                  </a:cubicBezTo>
                  <a:cubicBezTo>
                    <a:pt x="136" y="251"/>
                    <a:pt x="140" y="250"/>
                    <a:pt x="144" y="249"/>
                  </a:cubicBezTo>
                  <a:cubicBezTo>
                    <a:pt x="154" y="246"/>
                    <a:pt x="154" y="246"/>
                    <a:pt x="154" y="246"/>
                  </a:cubicBezTo>
                  <a:cubicBezTo>
                    <a:pt x="204" y="234"/>
                    <a:pt x="204" y="234"/>
                    <a:pt x="204" y="234"/>
                  </a:cubicBezTo>
                  <a:cubicBezTo>
                    <a:pt x="338" y="199"/>
                    <a:pt x="338" y="199"/>
                    <a:pt x="338" y="199"/>
                  </a:cubicBezTo>
                  <a:cubicBezTo>
                    <a:pt x="781" y="86"/>
                    <a:pt x="781" y="86"/>
                    <a:pt x="781" y="86"/>
                  </a:cubicBezTo>
                  <a:cubicBezTo>
                    <a:pt x="789" y="66"/>
                    <a:pt x="789" y="66"/>
                    <a:pt x="789" y="66"/>
                  </a:cubicBezTo>
                  <a:moveTo>
                    <a:pt x="879" y="43"/>
                  </a:moveTo>
                  <a:cubicBezTo>
                    <a:pt x="853" y="50"/>
                    <a:pt x="853" y="50"/>
                    <a:pt x="853" y="50"/>
                  </a:cubicBezTo>
                  <a:cubicBezTo>
                    <a:pt x="847" y="69"/>
                    <a:pt x="847" y="69"/>
                    <a:pt x="847" y="69"/>
                  </a:cubicBezTo>
                  <a:cubicBezTo>
                    <a:pt x="873" y="63"/>
                    <a:pt x="873" y="63"/>
                    <a:pt x="873" y="63"/>
                  </a:cubicBezTo>
                  <a:cubicBezTo>
                    <a:pt x="876" y="53"/>
                    <a:pt x="876" y="53"/>
                    <a:pt x="876" y="53"/>
                  </a:cubicBezTo>
                  <a:cubicBezTo>
                    <a:pt x="876" y="53"/>
                    <a:pt x="876" y="52"/>
                    <a:pt x="876" y="52"/>
                  </a:cubicBezTo>
                  <a:cubicBezTo>
                    <a:pt x="879" y="43"/>
                    <a:pt x="879" y="43"/>
                    <a:pt x="879" y="43"/>
                  </a:cubicBezTo>
                  <a:moveTo>
                    <a:pt x="1048" y="0"/>
                  </a:moveTo>
                  <a:cubicBezTo>
                    <a:pt x="943" y="27"/>
                    <a:pt x="943" y="27"/>
                    <a:pt x="943" y="27"/>
                  </a:cubicBezTo>
                  <a:cubicBezTo>
                    <a:pt x="941" y="36"/>
                    <a:pt x="941" y="36"/>
                    <a:pt x="941" y="36"/>
                  </a:cubicBezTo>
                  <a:cubicBezTo>
                    <a:pt x="941" y="36"/>
                    <a:pt x="941" y="36"/>
                    <a:pt x="941" y="37"/>
                  </a:cubicBezTo>
                  <a:cubicBezTo>
                    <a:pt x="939" y="46"/>
                    <a:pt x="939" y="46"/>
                    <a:pt x="939" y="46"/>
                  </a:cubicBezTo>
                  <a:cubicBezTo>
                    <a:pt x="1026" y="23"/>
                    <a:pt x="1026" y="23"/>
                    <a:pt x="1026" y="23"/>
                  </a:cubicBezTo>
                  <a:cubicBezTo>
                    <a:pt x="1026" y="23"/>
                    <a:pt x="1026" y="23"/>
                    <a:pt x="1026" y="23"/>
                  </a:cubicBezTo>
                  <a:cubicBezTo>
                    <a:pt x="1046" y="18"/>
                    <a:pt x="1046" y="18"/>
                    <a:pt x="1046" y="18"/>
                  </a:cubicBezTo>
                  <a:cubicBezTo>
                    <a:pt x="1048" y="0"/>
                    <a:pt x="1048" y="0"/>
                    <a:pt x="1048" y="0"/>
                  </a:cubicBezTo>
                </a:path>
              </a:pathLst>
            </a:custGeom>
            <a:solidFill>
              <a:srgbClr val="F15F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4" name="Freeform 16"/>
            <p:cNvSpPr>
              <a:spLocks noEditPoints="1"/>
            </p:cNvSpPr>
            <p:nvPr/>
          </p:nvSpPr>
          <p:spPr bwMode="auto">
            <a:xfrm>
              <a:off x="-19523075" y="-2357438"/>
              <a:ext cx="4837113" cy="12720638"/>
            </a:xfrm>
            <a:custGeom>
              <a:avLst/>
              <a:gdLst/>
              <a:ahLst/>
              <a:cxnLst>
                <a:cxn ang="0">
                  <a:pos x="49" y="506"/>
                </a:cxn>
                <a:cxn ang="0">
                  <a:pos x="9" y="499"/>
                </a:cxn>
                <a:cxn ang="0">
                  <a:pos x="3" y="475"/>
                </a:cxn>
                <a:cxn ang="0">
                  <a:pos x="165" y="469"/>
                </a:cxn>
                <a:cxn ang="0">
                  <a:pos x="165" y="469"/>
                </a:cxn>
                <a:cxn ang="0">
                  <a:pos x="13" y="463"/>
                </a:cxn>
                <a:cxn ang="0">
                  <a:pos x="34" y="444"/>
                </a:cxn>
                <a:cxn ang="0">
                  <a:pos x="225" y="284"/>
                </a:cxn>
                <a:cxn ang="0">
                  <a:pos x="249" y="265"/>
                </a:cxn>
                <a:cxn ang="0">
                  <a:pos x="274" y="245"/>
                </a:cxn>
                <a:cxn ang="0">
                  <a:pos x="274" y="245"/>
                </a:cxn>
                <a:cxn ang="0">
                  <a:pos x="109" y="416"/>
                </a:cxn>
                <a:cxn ang="0">
                  <a:pos x="76" y="446"/>
                </a:cxn>
                <a:cxn ang="0">
                  <a:pos x="88" y="474"/>
                </a:cxn>
                <a:cxn ang="0">
                  <a:pos x="111" y="414"/>
                </a:cxn>
                <a:cxn ang="0">
                  <a:pos x="281" y="240"/>
                </a:cxn>
                <a:cxn ang="0">
                  <a:pos x="276" y="244"/>
                </a:cxn>
                <a:cxn ang="0">
                  <a:pos x="1135" y="242"/>
                </a:cxn>
                <a:cxn ang="0">
                  <a:pos x="1115" y="3388"/>
                </a:cxn>
                <a:cxn ang="0">
                  <a:pos x="385" y="201"/>
                </a:cxn>
                <a:cxn ang="0">
                  <a:pos x="385" y="201"/>
                </a:cxn>
                <a:cxn ang="0">
                  <a:pos x="1138" y="198"/>
                </a:cxn>
                <a:cxn ang="0">
                  <a:pos x="1136" y="216"/>
                </a:cxn>
                <a:cxn ang="0">
                  <a:pos x="1202" y="200"/>
                </a:cxn>
                <a:cxn ang="0">
                  <a:pos x="1202" y="182"/>
                </a:cxn>
                <a:cxn ang="0">
                  <a:pos x="433" y="182"/>
                </a:cxn>
                <a:cxn ang="0">
                  <a:pos x="466" y="172"/>
                </a:cxn>
                <a:cxn ang="0">
                  <a:pos x="477" y="168"/>
                </a:cxn>
                <a:cxn ang="0">
                  <a:pos x="484" y="166"/>
                </a:cxn>
                <a:cxn ang="0">
                  <a:pos x="483" y="167"/>
                </a:cxn>
                <a:cxn ang="0">
                  <a:pos x="485" y="157"/>
                </a:cxn>
                <a:cxn ang="0">
                  <a:pos x="313" y="222"/>
                </a:cxn>
                <a:cxn ang="0">
                  <a:pos x="423" y="177"/>
                </a:cxn>
                <a:cxn ang="0">
                  <a:pos x="494" y="155"/>
                </a:cxn>
                <a:cxn ang="0">
                  <a:pos x="494" y="155"/>
                </a:cxn>
                <a:cxn ang="0">
                  <a:pos x="1139" y="175"/>
                </a:cxn>
                <a:cxn ang="0">
                  <a:pos x="558" y="138"/>
                </a:cxn>
                <a:cxn ang="0">
                  <a:pos x="1154" y="0"/>
                </a:cxn>
                <a:cxn ang="0">
                  <a:pos x="1029" y="18"/>
                </a:cxn>
                <a:cxn ang="0">
                  <a:pos x="950" y="38"/>
                </a:cxn>
                <a:cxn ang="0">
                  <a:pos x="688" y="109"/>
                </a:cxn>
                <a:cxn ang="0">
                  <a:pos x="1023" y="28"/>
                </a:cxn>
                <a:cxn ang="0">
                  <a:pos x="1138" y="18"/>
                </a:cxn>
                <a:cxn ang="0">
                  <a:pos x="1146" y="23"/>
                </a:cxn>
                <a:cxn ang="0">
                  <a:pos x="1140" y="152"/>
                </a:cxn>
                <a:cxn ang="0">
                  <a:pos x="1197" y="23"/>
                </a:cxn>
                <a:cxn ang="0">
                  <a:pos x="1194" y="10"/>
                </a:cxn>
                <a:cxn ang="0">
                  <a:pos x="1183" y="3"/>
                </a:cxn>
              </a:cxnLst>
              <a:rect l="0" t="0" r="r" b="b"/>
              <a:pathLst>
                <a:path w="1290" h="3392">
                  <a:moveTo>
                    <a:pt x="83" y="504"/>
                  </a:moveTo>
                  <a:cubicBezTo>
                    <a:pt x="77" y="505"/>
                    <a:pt x="70" y="505"/>
                    <a:pt x="64" y="506"/>
                  </a:cubicBezTo>
                  <a:cubicBezTo>
                    <a:pt x="59" y="506"/>
                    <a:pt x="54" y="506"/>
                    <a:pt x="49" y="506"/>
                  </a:cubicBezTo>
                  <a:cubicBezTo>
                    <a:pt x="59" y="506"/>
                    <a:pt x="70" y="505"/>
                    <a:pt x="83" y="504"/>
                  </a:cubicBezTo>
                  <a:moveTo>
                    <a:pt x="1" y="493"/>
                  </a:moveTo>
                  <a:cubicBezTo>
                    <a:pt x="3" y="495"/>
                    <a:pt x="5" y="498"/>
                    <a:pt x="9" y="499"/>
                  </a:cubicBezTo>
                  <a:cubicBezTo>
                    <a:pt x="5" y="498"/>
                    <a:pt x="3" y="495"/>
                    <a:pt x="1" y="493"/>
                  </a:cubicBezTo>
                  <a:moveTo>
                    <a:pt x="5" y="472"/>
                  </a:moveTo>
                  <a:cubicBezTo>
                    <a:pt x="4" y="473"/>
                    <a:pt x="4" y="474"/>
                    <a:pt x="3" y="475"/>
                  </a:cubicBezTo>
                  <a:cubicBezTo>
                    <a:pt x="1" y="479"/>
                    <a:pt x="0" y="482"/>
                    <a:pt x="0" y="486"/>
                  </a:cubicBezTo>
                  <a:cubicBezTo>
                    <a:pt x="0" y="481"/>
                    <a:pt x="2" y="477"/>
                    <a:pt x="5" y="472"/>
                  </a:cubicBezTo>
                  <a:moveTo>
                    <a:pt x="165" y="469"/>
                  </a:moveTo>
                  <a:cubicBezTo>
                    <a:pt x="165" y="469"/>
                    <a:pt x="164" y="469"/>
                    <a:pt x="164" y="469"/>
                  </a:cubicBezTo>
                  <a:cubicBezTo>
                    <a:pt x="155" y="470"/>
                    <a:pt x="146" y="472"/>
                    <a:pt x="138" y="473"/>
                  </a:cubicBezTo>
                  <a:cubicBezTo>
                    <a:pt x="147" y="472"/>
                    <a:pt x="156" y="470"/>
                    <a:pt x="165" y="469"/>
                  </a:cubicBezTo>
                  <a:moveTo>
                    <a:pt x="34" y="444"/>
                  </a:moveTo>
                  <a:cubicBezTo>
                    <a:pt x="13" y="462"/>
                    <a:pt x="13" y="462"/>
                    <a:pt x="13" y="462"/>
                  </a:cubicBezTo>
                  <a:cubicBezTo>
                    <a:pt x="13" y="463"/>
                    <a:pt x="13" y="463"/>
                    <a:pt x="13" y="463"/>
                  </a:cubicBezTo>
                  <a:cubicBezTo>
                    <a:pt x="13" y="463"/>
                    <a:pt x="12" y="463"/>
                    <a:pt x="12" y="463"/>
                  </a:cubicBezTo>
                  <a:cubicBezTo>
                    <a:pt x="18" y="458"/>
                    <a:pt x="25" y="452"/>
                    <a:pt x="31" y="447"/>
                  </a:cubicBezTo>
                  <a:cubicBezTo>
                    <a:pt x="32" y="446"/>
                    <a:pt x="33" y="445"/>
                    <a:pt x="34" y="444"/>
                  </a:cubicBezTo>
                  <a:moveTo>
                    <a:pt x="232" y="278"/>
                  </a:moveTo>
                  <a:cubicBezTo>
                    <a:pt x="138" y="357"/>
                    <a:pt x="138" y="357"/>
                    <a:pt x="138" y="357"/>
                  </a:cubicBezTo>
                  <a:cubicBezTo>
                    <a:pt x="225" y="284"/>
                    <a:pt x="225" y="284"/>
                    <a:pt x="225" y="284"/>
                  </a:cubicBezTo>
                  <a:cubicBezTo>
                    <a:pt x="232" y="278"/>
                    <a:pt x="232" y="278"/>
                    <a:pt x="232" y="278"/>
                  </a:cubicBezTo>
                  <a:moveTo>
                    <a:pt x="254" y="261"/>
                  </a:moveTo>
                  <a:cubicBezTo>
                    <a:pt x="249" y="265"/>
                    <a:pt x="249" y="265"/>
                    <a:pt x="249" y="265"/>
                  </a:cubicBezTo>
                  <a:cubicBezTo>
                    <a:pt x="249" y="265"/>
                    <a:pt x="249" y="265"/>
                    <a:pt x="249" y="265"/>
                  </a:cubicBezTo>
                  <a:cubicBezTo>
                    <a:pt x="254" y="261"/>
                    <a:pt x="254" y="261"/>
                    <a:pt x="254" y="261"/>
                  </a:cubicBezTo>
                  <a:moveTo>
                    <a:pt x="274" y="245"/>
                  </a:moveTo>
                  <a:cubicBezTo>
                    <a:pt x="274" y="245"/>
                    <a:pt x="274" y="245"/>
                    <a:pt x="274" y="245"/>
                  </a:cubicBezTo>
                  <a:cubicBezTo>
                    <a:pt x="274" y="245"/>
                    <a:pt x="274" y="245"/>
                    <a:pt x="274" y="245"/>
                  </a:cubicBezTo>
                  <a:cubicBezTo>
                    <a:pt x="274" y="245"/>
                    <a:pt x="274" y="245"/>
                    <a:pt x="274" y="245"/>
                  </a:cubicBezTo>
                  <a:moveTo>
                    <a:pt x="311" y="242"/>
                  </a:moveTo>
                  <a:cubicBezTo>
                    <a:pt x="300" y="250"/>
                    <a:pt x="300" y="250"/>
                    <a:pt x="300" y="250"/>
                  </a:cubicBezTo>
                  <a:cubicBezTo>
                    <a:pt x="109" y="416"/>
                    <a:pt x="109" y="416"/>
                    <a:pt x="109" y="416"/>
                  </a:cubicBezTo>
                  <a:cubicBezTo>
                    <a:pt x="103" y="421"/>
                    <a:pt x="103" y="421"/>
                    <a:pt x="103" y="421"/>
                  </a:cubicBezTo>
                  <a:cubicBezTo>
                    <a:pt x="100" y="424"/>
                    <a:pt x="96" y="427"/>
                    <a:pt x="93" y="430"/>
                  </a:cubicBezTo>
                  <a:cubicBezTo>
                    <a:pt x="87" y="435"/>
                    <a:pt x="81" y="441"/>
                    <a:pt x="76" y="446"/>
                  </a:cubicBezTo>
                  <a:cubicBezTo>
                    <a:pt x="70" y="453"/>
                    <a:pt x="68" y="458"/>
                    <a:pt x="70" y="463"/>
                  </a:cubicBezTo>
                  <a:cubicBezTo>
                    <a:pt x="72" y="470"/>
                    <a:pt x="84" y="475"/>
                    <a:pt x="103" y="475"/>
                  </a:cubicBezTo>
                  <a:cubicBezTo>
                    <a:pt x="97" y="475"/>
                    <a:pt x="92" y="475"/>
                    <a:pt x="88" y="474"/>
                  </a:cubicBezTo>
                  <a:cubicBezTo>
                    <a:pt x="72" y="471"/>
                    <a:pt x="66" y="463"/>
                    <a:pt x="71" y="453"/>
                  </a:cubicBezTo>
                  <a:cubicBezTo>
                    <a:pt x="73" y="450"/>
                    <a:pt x="74" y="448"/>
                    <a:pt x="77" y="445"/>
                  </a:cubicBezTo>
                  <a:cubicBezTo>
                    <a:pt x="111" y="414"/>
                    <a:pt x="111" y="414"/>
                    <a:pt x="111" y="414"/>
                  </a:cubicBezTo>
                  <a:cubicBezTo>
                    <a:pt x="301" y="250"/>
                    <a:pt x="301" y="250"/>
                    <a:pt x="301" y="250"/>
                  </a:cubicBezTo>
                  <a:cubicBezTo>
                    <a:pt x="311" y="242"/>
                    <a:pt x="311" y="242"/>
                    <a:pt x="311" y="242"/>
                  </a:cubicBezTo>
                  <a:moveTo>
                    <a:pt x="281" y="240"/>
                  </a:moveTo>
                  <a:cubicBezTo>
                    <a:pt x="280" y="241"/>
                    <a:pt x="280" y="241"/>
                    <a:pt x="280" y="241"/>
                  </a:cubicBezTo>
                  <a:cubicBezTo>
                    <a:pt x="278" y="242"/>
                    <a:pt x="276" y="243"/>
                    <a:pt x="275" y="244"/>
                  </a:cubicBezTo>
                  <a:cubicBezTo>
                    <a:pt x="275" y="244"/>
                    <a:pt x="276" y="244"/>
                    <a:pt x="276" y="244"/>
                  </a:cubicBezTo>
                  <a:cubicBezTo>
                    <a:pt x="277" y="243"/>
                    <a:pt x="279" y="241"/>
                    <a:pt x="281" y="240"/>
                  </a:cubicBezTo>
                  <a:moveTo>
                    <a:pt x="1203" y="224"/>
                  </a:moveTo>
                  <a:cubicBezTo>
                    <a:pt x="1135" y="242"/>
                    <a:pt x="1135" y="242"/>
                    <a:pt x="1135" y="242"/>
                  </a:cubicBezTo>
                  <a:cubicBezTo>
                    <a:pt x="952" y="3176"/>
                    <a:pt x="952" y="3176"/>
                    <a:pt x="952" y="3176"/>
                  </a:cubicBezTo>
                  <a:cubicBezTo>
                    <a:pt x="945" y="3300"/>
                    <a:pt x="1002" y="3392"/>
                    <a:pt x="1085" y="3392"/>
                  </a:cubicBezTo>
                  <a:cubicBezTo>
                    <a:pt x="1095" y="3392"/>
                    <a:pt x="1105" y="3391"/>
                    <a:pt x="1115" y="3388"/>
                  </a:cubicBezTo>
                  <a:cubicBezTo>
                    <a:pt x="1213" y="3363"/>
                    <a:pt x="1290" y="3226"/>
                    <a:pt x="1286" y="3091"/>
                  </a:cubicBezTo>
                  <a:cubicBezTo>
                    <a:pt x="1203" y="224"/>
                    <a:pt x="1203" y="224"/>
                    <a:pt x="1203" y="224"/>
                  </a:cubicBezTo>
                  <a:moveTo>
                    <a:pt x="385" y="201"/>
                  </a:moveTo>
                  <a:cubicBezTo>
                    <a:pt x="372" y="206"/>
                    <a:pt x="361" y="211"/>
                    <a:pt x="350" y="217"/>
                  </a:cubicBezTo>
                  <a:cubicBezTo>
                    <a:pt x="350" y="217"/>
                    <a:pt x="350" y="217"/>
                    <a:pt x="350" y="217"/>
                  </a:cubicBezTo>
                  <a:cubicBezTo>
                    <a:pt x="360" y="212"/>
                    <a:pt x="372" y="206"/>
                    <a:pt x="385" y="201"/>
                  </a:cubicBezTo>
                  <a:moveTo>
                    <a:pt x="1202" y="176"/>
                  </a:moveTo>
                  <a:cubicBezTo>
                    <a:pt x="1138" y="192"/>
                    <a:pt x="1138" y="192"/>
                    <a:pt x="1138" y="192"/>
                  </a:cubicBezTo>
                  <a:cubicBezTo>
                    <a:pt x="1138" y="198"/>
                    <a:pt x="1138" y="198"/>
                    <a:pt x="1138" y="198"/>
                  </a:cubicBezTo>
                  <a:cubicBezTo>
                    <a:pt x="1138" y="198"/>
                    <a:pt x="1138" y="198"/>
                    <a:pt x="1138" y="198"/>
                  </a:cubicBezTo>
                  <a:cubicBezTo>
                    <a:pt x="1136" y="216"/>
                    <a:pt x="1136" y="216"/>
                    <a:pt x="1136" y="216"/>
                  </a:cubicBezTo>
                  <a:cubicBezTo>
                    <a:pt x="1136" y="216"/>
                    <a:pt x="1136" y="216"/>
                    <a:pt x="1136" y="216"/>
                  </a:cubicBezTo>
                  <a:cubicBezTo>
                    <a:pt x="1136" y="222"/>
                    <a:pt x="1136" y="222"/>
                    <a:pt x="1136" y="222"/>
                  </a:cubicBezTo>
                  <a:cubicBezTo>
                    <a:pt x="1202" y="205"/>
                    <a:pt x="1202" y="205"/>
                    <a:pt x="1202" y="205"/>
                  </a:cubicBezTo>
                  <a:cubicBezTo>
                    <a:pt x="1202" y="200"/>
                    <a:pt x="1202" y="200"/>
                    <a:pt x="1202" y="200"/>
                  </a:cubicBezTo>
                  <a:cubicBezTo>
                    <a:pt x="1202" y="199"/>
                    <a:pt x="1202" y="199"/>
                    <a:pt x="1202" y="199"/>
                  </a:cubicBezTo>
                  <a:cubicBezTo>
                    <a:pt x="1202" y="182"/>
                    <a:pt x="1202" y="182"/>
                    <a:pt x="1202" y="182"/>
                  </a:cubicBezTo>
                  <a:cubicBezTo>
                    <a:pt x="1202" y="182"/>
                    <a:pt x="1202" y="182"/>
                    <a:pt x="1202" y="182"/>
                  </a:cubicBezTo>
                  <a:cubicBezTo>
                    <a:pt x="1202" y="176"/>
                    <a:pt x="1202" y="176"/>
                    <a:pt x="1202" y="176"/>
                  </a:cubicBezTo>
                  <a:moveTo>
                    <a:pt x="466" y="172"/>
                  </a:moveTo>
                  <a:cubicBezTo>
                    <a:pt x="455" y="175"/>
                    <a:pt x="444" y="179"/>
                    <a:pt x="433" y="182"/>
                  </a:cubicBezTo>
                  <a:cubicBezTo>
                    <a:pt x="430" y="183"/>
                    <a:pt x="428" y="184"/>
                    <a:pt x="425" y="185"/>
                  </a:cubicBezTo>
                  <a:cubicBezTo>
                    <a:pt x="437" y="181"/>
                    <a:pt x="448" y="177"/>
                    <a:pt x="460" y="174"/>
                  </a:cubicBezTo>
                  <a:cubicBezTo>
                    <a:pt x="462" y="173"/>
                    <a:pt x="464" y="172"/>
                    <a:pt x="466" y="172"/>
                  </a:cubicBezTo>
                  <a:moveTo>
                    <a:pt x="480" y="167"/>
                  </a:moveTo>
                  <a:cubicBezTo>
                    <a:pt x="480" y="167"/>
                    <a:pt x="480" y="167"/>
                    <a:pt x="480" y="167"/>
                  </a:cubicBezTo>
                  <a:cubicBezTo>
                    <a:pt x="479" y="168"/>
                    <a:pt x="478" y="168"/>
                    <a:pt x="477" y="168"/>
                  </a:cubicBezTo>
                  <a:cubicBezTo>
                    <a:pt x="478" y="168"/>
                    <a:pt x="479" y="168"/>
                    <a:pt x="480" y="167"/>
                  </a:cubicBezTo>
                  <a:moveTo>
                    <a:pt x="484" y="166"/>
                  </a:moveTo>
                  <a:cubicBezTo>
                    <a:pt x="484" y="166"/>
                    <a:pt x="484" y="166"/>
                    <a:pt x="484" y="166"/>
                  </a:cubicBezTo>
                  <a:cubicBezTo>
                    <a:pt x="484" y="166"/>
                    <a:pt x="483" y="166"/>
                    <a:pt x="483" y="166"/>
                  </a:cubicBezTo>
                  <a:cubicBezTo>
                    <a:pt x="482" y="167"/>
                    <a:pt x="482" y="167"/>
                    <a:pt x="482" y="167"/>
                  </a:cubicBezTo>
                  <a:cubicBezTo>
                    <a:pt x="483" y="167"/>
                    <a:pt x="483" y="167"/>
                    <a:pt x="483" y="167"/>
                  </a:cubicBezTo>
                  <a:cubicBezTo>
                    <a:pt x="483" y="166"/>
                    <a:pt x="484" y="166"/>
                    <a:pt x="484" y="166"/>
                  </a:cubicBezTo>
                  <a:cubicBezTo>
                    <a:pt x="484" y="166"/>
                    <a:pt x="484" y="166"/>
                    <a:pt x="484" y="166"/>
                  </a:cubicBezTo>
                  <a:moveTo>
                    <a:pt x="485" y="157"/>
                  </a:moveTo>
                  <a:cubicBezTo>
                    <a:pt x="475" y="160"/>
                    <a:pt x="467" y="163"/>
                    <a:pt x="458" y="165"/>
                  </a:cubicBezTo>
                  <a:cubicBezTo>
                    <a:pt x="440" y="171"/>
                    <a:pt x="423" y="177"/>
                    <a:pt x="406" y="183"/>
                  </a:cubicBezTo>
                  <a:cubicBezTo>
                    <a:pt x="371" y="196"/>
                    <a:pt x="339" y="209"/>
                    <a:pt x="313" y="222"/>
                  </a:cubicBezTo>
                  <a:cubicBezTo>
                    <a:pt x="303" y="227"/>
                    <a:pt x="294" y="232"/>
                    <a:pt x="287" y="237"/>
                  </a:cubicBezTo>
                  <a:cubicBezTo>
                    <a:pt x="294" y="232"/>
                    <a:pt x="304" y="227"/>
                    <a:pt x="315" y="222"/>
                  </a:cubicBezTo>
                  <a:cubicBezTo>
                    <a:pt x="344" y="207"/>
                    <a:pt x="383" y="191"/>
                    <a:pt x="423" y="177"/>
                  </a:cubicBezTo>
                  <a:cubicBezTo>
                    <a:pt x="443" y="170"/>
                    <a:pt x="464" y="164"/>
                    <a:pt x="484" y="158"/>
                  </a:cubicBezTo>
                  <a:cubicBezTo>
                    <a:pt x="485" y="157"/>
                    <a:pt x="485" y="157"/>
                    <a:pt x="485" y="157"/>
                  </a:cubicBezTo>
                  <a:moveTo>
                    <a:pt x="494" y="155"/>
                  </a:moveTo>
                  <a:cubicBezTo>
                    <a:pt x="493" y="155"/>
                    <a:pt x="492" y="155"/>
                    <a:pt x="491" y="156"/>
                  </a:cubicBezTo>
                  <a:cubicBezTo>
                    <a:pt x="492" y="155"/>
                    <a:pt x="493" y="155"/>
                    <a:pt x="493" y="155"/>
                  </a:cubicBezTo>
                  <a:cubicBezTo>
                    <a:pt x="493" y="155"/>
                    <a:pt x="493" y="155"/>
                    <a:pt x="494" y="155"/>
                  </a:cubicBezTo>
                  <a:moveTo>
                    <a:pt x="1201" y="153"/>
                  </a:moveTo>
                  <a:cubicBezTo>
                    <a:pt x="1139" y="169"/>
                    <a:pt x="1139" y="169"/>
                    <a:pt x="1139" y="169"/>
                  </a:cubicBezTo>
                  <a:cubicBezTo>
                    <a:pt x="1139" y="175"/>
                    <a:pt x="1139" y="175"/>
                    <a:pt x="1139" y="175"/>
                  </a:cubicBezTo>
                  <a:cubicBezTo>
                    <a:pt x="1201" y="159"/>
                    <a:pt x="1201" y="159"/>
                    <a:pt x="1201" y="159"/>
                  </a:cubicBezTo>
                  <a:cubicBezTo>
                    <a:pt x="1201" y="153"/>
                    <a:pt x="1201" y="153"/>
                    <a:pt x="1201" y="153"/>
                  </a:cubicBezTo>
                  <a:moveTo>
                    <a:pt x="558" y="138"/>
                  </a:moveTo>
                  <a:cubicBezTo>
                    <a:pt x="558" y="138"/>
                    <a:pt x="558" y="138"/>
                    <a:pt x="558" y="138"/>
                  </a:cubicBezTo>
                  <a:cubicBezTo>
                    <a:pt x="558" y="138"/>
                    <a:pt x="558" y="138"/>
                    <a:pt x="558" y="138"/>
                  </a:cubicBezTo>
                  <a:moveTo>
                    <a:pt x="1154" y="0"/>
                  </a:moveTo>
                  <a:cubicBezTo>
                    <a:pt x="1145" y="0"/>
                    <a:pt x="1134" y="1"/>
                    <a:pt x="1122" y="2"/>
                  </a:cubicBezTo>
                  <a:cubicBezTo>
                    <a:pt x="1094" y="5"/>
                    <a:pt x="1063" y="10"/>
                    <a:pt x="1030" y="18"/>
                  </a:cubicBezTo>
                  <a:cubicBezTo>
                    <a:pt x="1029" y="18"/>
                    <a:pt x="1029" y="18"/>
                    <a:pt x="1029" y="18"/>
                  </a:cubicBezTo>
                  <a:cubicBezTo>
                    <a:pt x="971" y="33"/>
                    <a:pt x="971" y="33"/>
                    <a:pt x="971" y="33"/>
                  </a:cubicBezTo>
                  <a:cubicBezTo>
                    <a:pt x="970" y="33"/>
                    <a:pt x="970" y="33"/>
                    <a:pt x="970" y="33"/>
                  </a:cubicBezTo>
                  <a:cubicBezTo>
                    <a:pt x="950" y="38"/>
                    <a:pt x="950" y="38"/>
                    <a:pt x="950" y="38"/>
                  </a:cubicBezTo>
                  <a:cubicBezTo>
                    <a:pt x="673" y="109"/>
                    <a:pt x="673" y="109"/>
                    <a:pt x="673" y="109"/>
                  </a:cubicBezTo>
                  <a:cubicBezTo>
                    <a:pt x="678" y="108"/>
                    <a:pt x="682" y="107"/>
                    <a:pt x="685" y="107"/>
                  </a:cubicBezTo>
                  <a:cubicBezTo>
                    <a:pt x="688" y="107"/>
                    <a:pt x="689" y="108"/>
                    <a:pt x="688" y="109"/>
                  </a:cubicBezTo>
                  <a:cubicBezTo>
                    <a:pt x="686" y="112"/>
                    <a:pt x="675" y="116"/>
                    <a:pt x="664" y="120"/>
                  </a:cubicBezTo>
                  <a:cubicBezTo>
                    <a:pt x="965" y="43"/>
                    <a:pt x="965" y="43"/>
                    <a:pt x="965" y="43"/>
                  </a:cubicBezTo>
                  <a:cubicBezTo>
                    <a:pt x="1023" y="28"/>
                    <a:pt x="1023" y="28"/>
                    <a:pt x="1023" y="28"/>
                  </a:cubicBezTo>
                  <a:cubicBezTo>
                    <a:pt x="1047" y="23"/>
                    <a:pt x="1071" y="19"/>
                    <a:pt x="1093" y="17"/>
                  </a:cubicBezTo>
                  <a:cubicBezTo>
                    <a:pt x="1101" y="16"/>
                    <a:pt x="1109" y="15"/>
                    <a:pt x="1116" y="15"/>
                  </a:cubicBezTo>
                  <a:cubicBezTo>
                    <a:pt x="1125" y="15"/>
                    <a:pt x="1133" y="16"/>
                    <a:pt x="1138" y="18"/>
                  </a:cubicBezTo>
                  <a:cubicBezTo>
                    <a:pt x="1141" y="19"/>
                    <a:pt x="1143" y="20"/>
                    <a:pt x="1144" y="20"/>
                  </a:cubicBezTo>
                  <a:cubicBezTo>
                    <a:pt x="1145" y="21"/>
                    <a:pt x="1145" y="21"/>
                    <a:pt x="1146" y="22"/>
                  </a:cubicBezTo>
                  <a:cubicBezTo>
                    <a:pt x="1146" y="23"/>
                    <a:pt x="1146" y="23"/>
                    <a:pt x="1146" y="23"/>
                  </a:cubicBezTo>
                  <a:cubicBezTo>
                    <a:pt x="1146" y="23"/>
                    <a:pt x="1146" y="23"/>
                    <a:pt x="1146" y="24"/>
                  </a:cubicBezTo>
                  <a:cubicBezTo>
                    <a:pt x="1148" y="37"/>
                    <a:pt x="1148" y="37"/>
                    <a:pt x="1148" y="37"/>
                  </a:cubicBezTo>
                  <a:cubicBezTo>
                    <a:pt x="1140" y="152"/>
                    <a:pt x="1140" y="152"/>
                    <a:pt x="1140" y="152"/>
                  </a:cubicBezTo>
                  <a:cubicBezTo>
                    <a:pt x="1200" y="137"/>
                    <a:pt x="1200" y="137"/>
                    <a:pt x="1200" y="137"/>
                  </a:cubicBezTo>
                  <a:cubicBezTo>
                    <a:pt x="1197" y="23"/>
                    <a:pt x="1197" y="23"/>
                    <a:pt x="1197" y="23"/>
                  </a:cubicBezTo>
                  <a:cubicBezTo>
                    <a:pt x="1197" y="23"/>
                    <a:pt x="1197" y="23"/>
                    <a:pt x="1197" y="23"/>
                  </a:cubicBezTo>
                  <a:cubicBezTo>
                    <a:pt x="1197" y="22"/>
                    <a:pt x="1197" y="22"/>
                    <a:pt x="1197" y="22"/>
                  </a:cubicBezTo>
                  <a:cubicBezTo>
                    <a:pt x="1194" y="11"/>
                    <a:pt x="1194" y="11"/>
                    <a:pt x="1194" y="11"/>
                  </a:cubicBezTo>
                  <a:cubicBezTo>
                    <a:pt x="1194" y="11"/>
                    <a:pt x="1194" y="11"/>
                    <a:pt x="1194" y="10"/>
                  </a:cubicBezTo>
                  <a:cubicBezTo>
                    <a:pt x="1194" y="10"/>
                    <a:pt x="1194" y="9"/>
                    <a:pt x="1193" y="8"/>
                  </a:cubicBezTo>
                  <a:cubicBezTo>
                    <a:pt x="1193" y="8"/>
                    <a:pt x="1192" y="7"/>
                    <a:pt x="1191" y="6"/>
                  </a:cubicBezTo>
                  <a:cubicBezTo>
                    <a:pt x="1189" y="5"/>
                    <a:pt x="1186" y="4"/>
                    <a:pt x="1183" y="3"/>
                  </a:cubicBezTo>
                  <a:cubicBezTo>
                    <a:pt x="1176" y="1"/>
                    <a:pt x="1166" y="0"/>
                    <a:pt x="1154" y="0"/>
                  </a:cubicBezTo>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5" name="Freeform 17"/>
            <p:cNvSpPr>
              <a:spLocks noEditPoints="1"/>
            </p:cNvSpPr>
            <p:nvPr/>
          </p:nvSpPr>
          <p:spPr bwMode="auto">
            <a:xfrm>
              <a:off x="-15682913" y="-4881563"/>
              <a:ext cx="13798550" cy="3536950"/>
            </a:xfrm>
            <a:custGeom>
              <a:avLst/>
              <a:gdLst/>
              <a:ahLst/>
              <a:cxnLst>
                <a:cxn ang="0">
                  <a:pos x="26" y="917"/>
                </a:cxn>
                <a:cxn ang="0">
                  <a:pos x="4" y="923"/>
                </a:cxn>
                <a:cxn ang="0">
                  <a:pos x="0" y="943"/>
                </a:cxn>
                <a:cxn ang="0">
                  <a:pos x="22" y="937"/>
                </a:cxn>
                <a:cxn ang="0">
                  <a:pos x="26" y="917"/>
                </a:cxn>
                <a:cxn ang="0">
                  <a:pos x="112" y="895"/>
                </a:cxn>
                <a:cxn ang="0">
                  <a:pos x="92" y="900"/>
                </a:cxn>
                <a:cxn ang="0">
                  <a:pos x="90" y="920"/>
                </a:cxn>
                <a:cxn ang="0">
                  <a:pos x="111" y="915"/>
                </a:cxn>
                <a:cxn ang="0">
                  <a:pos x="112" y="895"/>
                </a:cxn>
                <a:cxn ang="0">
                  <a:pos x="3662" y="0"/>
                </a:cxn>
                <a:cxn ang="0">
                  <a:pos x="3652" y="0"/>
                </a:cxn>
                <a:cxn ang="0">
                  <a:pos x="3573" y="11"/>
                </a:cxn>
                <a:cxn ang="0">
                  <a:pos x="178" y="878"/>
                </a:cxn>
                <a:cxn ang="0">
                  <a:pos x="179" y="897"/>
                </a:cxn>
                <a:cxn ang="0">
                  <a:pos x="3664" y="7"/>
                </a:cxn>
                <a:cxn ang="0">
                  <a:pos x="3662" y="0"/>
                </a:cxn>
              </a:cxnLst>
              <a:rect l="0" t="0" r="r" b="b"/>
              <a:pathLst>
                <a:path w="3680" h="943">
                  <a:moveTo>
                    <a:pt x="26" y="917"/>
                  </a:moveTo>
                  <a:cubicBezTo>
                    <a:pt x="4" y="923"/>
                    <a:pt x="4" y="923"/>
                    <a:pt x="4" y="923"/>
                  </a:cubicBezTo>
                  <a:cubicBezTo>
                    <a:pt x="0" y="943"/>
                    <a:pt x="0" y="943"/>
                    <a:pt x="0" y="943"/>
                  </a:cubicBezTo>
                  <a:cubicBezTo>
                    <a:pt x="22" y="937"/>
                    <a:pt x="22" y="937"/>
                    <a:pt x="22" y="937"/>
                  </a:cubicBezTo>
                  <a:cubicBezTo>
                    <a:pt x="26" y="917"/>
                    <a:pt x="26" y="917"/>
                    <a:pt x="26" y="917"/>
                  </a:cubicBezTo>
                  <a:moveTo>
                    <a:pt x="112" y="895"/>
                  </a:moveTo>
                  <a:cubicBezTo>
                    <a:pt x="92" y="900"/>
                    <a:pt x="92" y="900"/>
                    <a:pt x="92" y="900"/>
                  </a:cubicBezTo>
                  <a:cubicBezTo>
                    <a:pt x="90" y="920"/>
                    <a:pt x="90" y="920"/>
                    <a:pt x="90" y="920"/>
                  </a:cubicBezTo>
                  <a:cubicBezTo>
                    <a:pt x="111" y="915"/>
                    <a:pt x="111" y="915"/>
                    <a:pt x="111" y="915"/>
                  </a:cubicBezTo>
                  <a:cubicBezTo>
                    <a:pt x="112" y="895"/>
                    <a:pt x="112" y="895"/>
                    <a:pt x="112" y="895"/>
                  </a:cubicBezTo>
                  <a:moveTo>
                    <a:pt x="3662" y="0"/>
                  </a:moveTo>
                  <a:cubicBezTo>
                    <a:pt x="3659" y="0"/>
                    <a:pt x="3656" y="0"/>
                    <a:pt x="3652" y="0"/>
                  </a:cubicBezTo>
                  <a:cubicBezTo>
                    <a:pt x="3627" y="1"/>
                    <a:pt x="3592" y="6"/>
                    <a:pt x="3573" y="11"/>
                  </a:cubicBezTo>
                  <a:cubicBezTo>
                    <a:pt x="178" y="878"/>
                    <a:pt x="178" y="878"/>
                    <a:pt x="178" y="878"/>
                  </a:cubicBezTo>
                  <a:cubicBezTo>
                    <a:pt x="179" y="897"/>
                    <a:pt x="179" y="897"/>
                    <a:pt x="179" y="897"/>
                  </a:cubicBezTo>
                  <a:cubicBezTo>
                    <a:pt x="3664" y="7"/>
                    <a:pt x="3664" y="7"/>
                    <a:pt x="3664" y="7"/>
                  </a:cubicBezTo>
                  <a:cubicBezTo>
                    <a:pt x="3680" y="3"/>
                    <a:pt x="3679" y="0"/>
                    <a:pt x="3662" y="0"/>
                  </a:cubicBezTo>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6" name="Freeform 18"/>
            <p:cNvSpPr>
              <a:spLocks/>
            </p:cNvSpPr>
            <p:nvPr/>
          </p:nvSpPr>
          <p:spPr bwMode="auto">
            <a:xfrm>
              <a:off x="-15601950" y="-1506538"/>
              <a:ext cx="263525" cy="139700"/>
            </a:xfrm>
            <a:custGeom>
              <a:avLst/>
              <a:gdLst/>
              <a:ahLst/>
              <a:cxnLst>
                <a:cxn ang="0">
                  <a:pos x="166" y="0"/>
                </a:cxn>
                <a:cxn ang="0">
                  <a:pos x="10" y="40"/>
                </a:cxn>
                <a:cxn ang="0">
                  <a:pos x="0" y="88"/>
                </a:cxn>
                <a:cxn ang="0">
                  <a:pos x="161" y="48"/>
                </a:cxn>
                <a:cxn ang="0">
                  <a:pos x="166" y="0"/>
                </a:cxn>
              </a:cxnLst>
              <a:rect l="0" t="0" r="r" b="b"/>
              <a:pathLst>
                <a:path w="166" h="88">
                  <a:moveTo>
                    <a:pt x="166" y="0"/>
                  </a:moveTo>
                  <a:lnTo>
                    <a:pt x="10" y="40"/>
                  </a:lnTo>
                  <a:lnTo>
                    <a:pt x="0" y="88"/>
                  </a:lnTo>
                  <a:lnTo>
                    <a:pt x="161" y="48"/>
                  </a:lnTo>
                  <a:lnTo>
                    <a:pt x="166" y="0"/>
                  </a:lnTo>
                  <a:close/>
                </a:path>
              </a:pathLst>
            </a:custGeom>
            <a:solidFill>
              <a:srgbClr val="EC450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7" name="Freeform 19"/>
            <p:cNvSpPr>
              <a:spLocks/>
            </p:cNvSpPr>
            <p:nvPr/>
          </p:nvSpPr>
          <p:spPr bwMode="auto">
            <a:xfrm>
              <a:off x="-15601950" y="-1506538"/>
              <a:ext cx="263525" cy="139700"/>
            </a:xfrm>
            <a:custGeom>
              <a:avLst/>
              <a:gdLst/>
              <a:ahLst/>
              <a:cxnLst>
                <a:cxn ang="0">
                  <a:pos x="166" y="0"/>
                </a:cxn>
                <a:cxn ang="0">
                  <a:pos x="10" y="40"/>
                </a:cxn>
                <a:cxn ang="0">
                  <a:pos x="0" y="88"/>
                </a:cxn>
                <a:cxn ang="0">
                  <a:pos x="161" y="48"/>
                </a:cxn>
                <a:cxn ang="0">
                  <a:pos x="166" y="0"/>
                </a:cxn>
              </a:cxnLst>
              <a:rect l="0" t="0" r="r" b="b"/>
              <a:pathLst>
                <a:path w="166" h="88">
                  <a:moveTo>
                    <a:pt x="166" y="0"/>
                  </a:moveTo>
                  <a:lnTo>
                    <a:pt x="10" y="40"/>
                  </a:lnTo>
                  <a:lnTo>
                    <a:pt x="0" y="88"/>
                  </a:lnTo>
                  <a:lnTo>
                    <a:pt x="161" y="48"/>
                  </a:lnTo>
                  <a:lnTo>
                    <a:pt x="166"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8" name="Freeform 20"/>
            <p:cNvSpPr>
              <a:spLocks/>
            </p:cNvSpPr>
            <p:nvPr/>
          </p:nvSpPr>
          <p:spPr bwMode="auto">
            <a:xfrm>
              <a:off x="-15266988" y="-1589088"/>
              <a:ext cx="254000" cy="139700"/>
            </a:xfrm>
            <a:custGeom>
              <a:avLst/>
              <a:gdLst/>
              <a:ahLst/>
              <a:cxnLst>
                <a:cxn ang="0">
                  <a:pos x="158" y="0"/>
                </a:cxn>
                <a:cxn ang="0">
                  <a:pos x="2" y="41"/>
                </a:cxn>
                <a:cxn ang="0">
                  <a:pos x="0" y="88"/>
                </a:cxn>
                <a:cxn ang="0">
                  <a:pos x="160" y="45"/>
                </a:cxn>
                <a:cxn ang="0">
                  <a:pos x="158" y="0"/>
                </a:cxn>
              </a:cxnLst>
              <a:rect l="0" t="0" r="r" b="b"/>
              <a:pathLst>
                <a:path w="160" h="88">
                  <a:moveTo>
                    <a:pt x="158" y="0"/>
                  </a:moveTo>
                  <a:lnTo>
                    <a:pt x="2" y="41"/>
                  </a:lnTo>
                  <a:lnTo>
                    <a:pt x="0" y="88"/>
                  </a:lnTo>
                  <a:lnTo>
                    <a:pt x="160" y="45"/>
                  </a:lnTo>
                  <a:lnTo>
                    <a:pt x="158" y="0"/>
                  </a:lnTo>
                  <a:close/>
                </a:path>
              </a:pathLst>
            </a:custGeom>
            <a:solidFill>
              <a:srgbClr val="E83104"/>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9" name="Freeform 21"/>
            <p:cNvSpPr>
              <a:spLocks/>
            </p:cNvSpPr>
            <p:nvPr/>
          </p:nvSpPr>
          <p:spPr bwMode="auto">
            <a:xfrm>
              <a:off x="-15266988" y="-1589088"/>
              <a:ext cx="254000" cy="139700"/>
            </a:xfrm>
            <a:custGeom>
              <a:avLst/>
              <a:gdLst/>
              <a:ahLst/>
              <a:cxnLst>
                <a:cxn ang="0">
                  <a:pos x="158" y="0"/>
                </a:cxn>
                <a:cxn ang="0">
                  <a:pos x="2" y="41"/>
                </a:cxn>
                <a:cxn ang="0">
                  <a:pos x="0" y="88"/>
                </a:cxn>
                <a:cxn ang="0">
                  <a:pos x="160" y="45"/>
                </a:cxn>
                <a:cxn ang="0">
                  <a:pos x="158" y="0"/>
                </a:cxn>
              </a:cxnLst>
              <a:rect l="0" t="0" r="r" b="b"/>
              <a:pathLst>
                <a:path w="160" h="88">
                  <a:moveTo>
                    <a:pt x="158" y="0"/>
                  </a:moveTo>
                  <a:lnTo>
                    <a:pt x="2" y="41"/>
                  </a:lnTo>
                  <a:lnTo>
                    <a:pt x="0" y="88"/>
                  </a:lnTo>
                  <a:lnTo>
                    <a:pt x="160" y="45"/>
                  </a:lnTo>
                  <a:lnTo>
                    <a:pt x="158"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0" name="Freeform 22"/>
            <p:cNvSpPr>
              <a:spLocks noEditPoints="1"/>
            </p:cNvSpPr>
            <p:nvPr/>
          </p:nvSpPr>
          <p:spPr bwMode="auto">
            <a:xfrm>
              <a:off x="-19523075" y="-1947863"/>
              <a:ext cx="3257550" cy="1487488"/>
            </a:xfrm>
            <a:custGeom>
              <a:avLst/>
              <a:gdLst/>
              <a:ahLst/>
              <a:cxnLst>
                <a:cxn ang="0">
                  <a:pos x="48" y="397"/>
                </a:cxn>
                <a:cxn ang="0">
                  <a:pos x="49" y="397"/>
                </a:cxn>
                <a:cxn ang="0">
                  <a:pos x="9" y="390"/>
                </a:cxn>
                <a:cxn ang="0">
                  <a:pos x="0" y="380"/>
                </a:cxn>
                <a:cxn ang="0">
                  <a:pos x="0" y="377"/>
                </a:cxn>
                <a:cxn ang="0">
                  <a:pos x="120" y="366"/>
                </a:cxn>
                <a:cxn ang="0">
                  <a:pos x="103" y="366"/>
                </a:cxn>
                <a:cxn ang="0">
                  <a:pos x="138" y="364"/>
                </a:cxn>
                <a:cxn ang="0">
                  <a:pos x="11" y="355"/>
                </a:cxn>
                <a:cxn ang="0">
                  <a:pos x="5" y="363"/>
                </a:cxn>
                <a:cxn ang="0">
                  <a:pos x="138" y="248"/>
                </a:cxn>
                <a:cxn ang="0">
                  <a:pos x="47" y="323"/>
                </a:cxn>
                <a:cxn ang="0">
                  <a:pos x="34" y="335"/>
                </a:cxn>
                <a:cxn ang="0">
                  <a:pos x="48" y="323"/>
                </a:cxn>
                <a:cxn ang="0">
                  <a:pos x="869" y="181"/>
                </a:cxn>
                <a:cxn ang="0">
                  <a:pos x="178" y="357"/>
                </a:cxn>
                <a:cxn ang="0">
                  <a:pos x="173" y="358"/>
                </a:cxn>
                <a:cxn ang="0">
                  <a:pos x="173" y="359"/>
                </a:cxn>
                <a:cxn ang="0">
                  <a:pos x="123" y="389"/>
                </a:cxn>
                <a:cxn ang="0">
                  <a:pos x="134" y="387"/>
                </a:cxn>
                <a:cxn ang="0">
                  <a:pos x="238" y="362"/>
                </a:cxn>
                <a:cxn ang="0">
                  <a:pos x="860" y="203"/>
                </a:cxn>
                <a:cxn ang="0">
                  <a:pos x="249" y="156"/>
                </a:cxn>
                <a:cxn ang="0">
                  <a:pos x="232" y="169"/>
                </a:cxn>
                <a:cxn ang="0">
                  <a:pos x="249" y="156"/>
                </a:cxn>
                <a:cxn ang="0">
                  <a:pos x="274" y="136"/>
                </a:cxn>
                <a:cxn ang="0">
                  <a:pos x="272" y="137"/>
                </a:cxn>
                <a:cxn ang="0">
                  <a:pos x="274" y="136"/>
                </a:cxn>
                <a:cxn ang="0">
                  <a:pos x="275" y="135"/>
                </a:cxn>
                <a:cxn ang="0">
                  <a:pos x="275" y="135"/>
                </a:cxn>
                <a:cxn ang="0">
                  <a:pos x="281" y="131"/>
                </a:cxn>
                <a:cxn ang="0">
                  <a:pos x="350" y="108"/>
                </a:cxn>
                <a:cxn ang="0">
                  <a:pos x="324" y="123"/>
                </a:cxn>
                <a:cxn ang="0">
                  <a:pos x="322" y="124"/>
                </a:cxn>
                <a:cxn ang="0">
                  <a:pos x="311" y="133"/>
                </a:cxn>
                <a:cxn ang="0">
                  <a:pos x="350" y="108"/>
                </a:cxn>
                <a:cxn ang="0">
                  <a:pos x="420" y="78"/>
                </a:cxn>
                <a:cxn ang="0">
                  <a:pos x="425" y="76"/>
                </a:cxn>
                <a:cxn ang="0">
                  <a:pos x="466" y="63"/>
                </a:cxn>
                <a:cxn ang="0">
                  <a:pos x="482" y="58"/>
                </a:cxn>
                <a:cxn ang="0">
                  <a:pos x="480" y="58"/>
                </a:cxn>
                <a:cxn ang="0">
                  <a:pos x="491" y="47"/>
                </a:cxn>
                <a:cxn ang="0">
                  <a:pos x="485" y="48"/>
                </a:cxn>
                <a:cxn ang="0">
                  <a:pos x="487" y="48"/>
                </a:cxn>
                <a:cxn ang="0">
                  <a:pos x="491" y="47"/>
                </a:cxn>
                <a:cxn ang="0">
                  <a:pos x="558" y="29"/>
                </a:cxn>
                <a:cxn ang="0">
                  <a:pos x="494" y="46"/>
                </a:cxn>
                <a:cxn ang="0">
                  <a:pos x="494" y="46"/>
                </a:cxn>
                <a:cxn ang="0">
                  <a:pos x="558" y="29"/>
                </a:cxn>
                <a:cxn ang="0">
                  <a:pos x="548" y="40"/>
                </a:cxn>
                <a:cxn ang="0">
                  <a:pos x="553" y="39"/>
                </a:cxn>
                <a:cxn ang="0">
                  <a:pos x="664" y="11"/>
                </a:cxn>
                <a:cxn ang="0">
                  <a:pos x="670" y="1"/>
                </a:cxn>
                <a:cxn ang="0">
                  <a:pos x="559" y="29"/>
                </a:cxn>
              </a:cxnLst>
              <a:rect l="0" t="0" r="r" b="b"/>
              <a:pathLst>
                <a:path w="869" h="397">
                  <a:moveTo>
                    <a:pt x="9" y="390"/>
                  </a:moveTo>
                  <a:cubicBezTo>
                    <a:pt x="17" y="395"/>
                    <a:pt x="30" y="397"/>
                    <a:pt x="48" y="397"/>
                  </a:cubicBezTo>
                  <a:cubicBezTo>
                    <a:pt x="48" y="397"/>
                    <a:pt x="49" y="397"/>
                    <a:pt x="49" y="397"/>
                  </a:cubicBezTo>
                  <a:cubicBezTo>
                    <a:pt x="49" y="397"/>
                    <a:pt x="49" y="397"/>
                    <a:pt x="49" y="397"/>
                  </a:cubicBezTo>
                  <a:cubicBezTo>
                    <a:pt x="38" y="397"/>
                    <a:pt x="29" y="396"/>
                    <a:pt x="22" y="395"/>
                  </a:cubicBezTo>
                  <a:cubicBezTo>
                    <a:pt x="16" y="394"/>
                    <a:pt x="12" y="392"/>
                    <a:pt x="9" y="390"/>
                  </a:cubicBezTo>
                  <a:moveTo>
                    <a:pt x="0" y="377"/>
                  </a:moveTo>
                  <a:cubicBezTo>
                    <a:pt x="0" y="378"/>
                    <a:pt x="0" y="379"/>
                    <a:pt x="0" y="380"/>
                  </a:cubicBezTo>
                  <a:cubicBezTo>
                    <a:pt x="0" y="381"/>
                    <a:pt x="1" y="382"/>
                    <a:pt x="1" y="384"/>
                  </a:cubicBezTo>
                  <a:cubicBezTo>
                    <a:pt x="0" y="382"/>
                    <a:pt x="0" y="379"/>
                    <a:pt x="0" y="377"/>
                  </a:cubicBezTo>
                  <a:moveTo>
                    <a:pt x="138" y="364"/>
                  </a:moveTo>
                  <a:cubicBezTo>
                    <a:pt x="132" y="365"/>
                    <a:pt x="126" y="365"/>
                    <a:pt x="120" y="366"/>
                  </a:cubicBezTo>
                  <a:cubicBezTo>
                    <a:pt x="115" y="366"/>
                    <a:pt x="110" y="366"/>
                    <a:pt x="106" y="366"/>
                  </a:cubicBezTo>
                  <a:cubicBezTo>
                    <a:pt x="105" y="366"/>
                    <a:pt x="104" y="366"/>
                    <a:pt x="103" y="366"/>
                  </a:cubicBezTo>
                  <a:cubicBezTo>
                    <a:pt x="104" y="366"/>
                    <a:pt x="105" y="366"/>
                    <a:pt x="107" y="366"/>
                  </a:cubicBezTo>
                  <a:cubicBezTo>
                    <a:pt x="116" y="366"/>
                    <a:pt x="126" y="365"/>
                    <a:pt x="138" y="364"/>
                  </a:cubicBezTo>
                  <a:moveTo>
                    <a:pt x="12" y="354"/>
                  </a:moveTo>
                  <a:cubicBezTo>
                    <a:pt x="12" y="355"/>
                    <a:pt x="12" y="355"/>
                    <a:pt x="11" y="355"/>
                  </a:cubicBezTo>
                  <a:cubicBezTo>
                    <a:pt x="11" y="355"/>
                    <a:pt x="11" y="356"/>
                    <a:pt x="10" y="356"/>
                  </a:cubicBezTo>
                  <a:cubicBezTo>
                    <a:pt x="8" y="358"/>
                    <a:pt x="6" y="361"/>
                    <a:pt x="5" y="363"/>
                  </a:cubicBezTo>
                  <a:cubicBezTo>
                    <a:pt x="7" y="360"/>
                    <a:pt x="9" y="358"/>
                    <a:pt x="12" y="354"/>
                  </a:cubicBezTo>
                  <a:moveTo>
                    <a:pt x="138" y="248"/>
                  </a:moveTo>
                  <a:cubicBezTo>
                    <a:pt x="47" y="323"/>
                    <a:pt x="47" y="323"/>
                    <a:pt x="47" y="323"/>
                  </a:cubicBezTo>
                  <a:cubicBezTo>
                    <a:pt x="47" y="323"/>
                    <a:pt x="47" y="323"/>
                    <a:pt x="47" y="323"/>
                  </a:cubicBezTo>
                  <a:cubicBezTo>
                    <a:pt x="41" y="328"/>
                    <a:pt x="41" y="328"/>
                    <a:pt x="41" y="328"/>
                  </a:cubicBezTo>
                  <a:cubicBezTo>
                    <a:pt x="39" y="330"/>
                    <a:pt x="36" y="333"/>
                    <a:pt x="34" y="335"/>
                  </a:cubicBezTo>
                  <a:cubicBezTo>
                    <a:pt x="47" y="323"/>
                    <a:pt x="47" y="323"/>
                    <a:pt x="47" y="323"/>
                  </a:cubicBezTo>
                  <a:cubicBezTo>
                    <a:pt x="48" y="323"/>
                    <a:pt x="48" y="323"/>
                    <a:pt x="48" y="323"/>
                  </a:cubicBezTo>
                  <a:cubicBezTo>
                    <a:pt x="138" y="248"/>
                    <a:pt x="138" y="248"/>
                    <a:pt x="138" y="248"/>
                  </a:cubicBezTo>
                  <a:moveTo>
                    <a:pt x="869" y="181"/>
                  </a:moveTo>
                  <a:cubicBezTo>
                    <a:pt x="264" y="336"/>
                    <a:pt x="264" y="336"/>
                    <a:pt x="264" y="336"/>
                  </a:cubicBezTo>
                  <a:cubicBezTo>
                    <a:pt x="178" y="357"/>
                    <a:pt x="178" y="357"/>
                    <a:pt x="178" y="357"/>
                  </a:cubicBezTo>
                  <a:cubicBezTo>
                    <a:pt x="177" y="357"/>
                    <a:pt x="176" y="358"/>
                    <a:pt x="175" y="358"/>
                  </a:cubicBezTo>
                  <a:cubicBezTo>
                    <a:pt x="174" y="358"/>
                    <a:pt x="174" y="358"/>
                    <a:pt x="173" y="358"/>
                  </a:cubicBezTo>
                  <a:cubicBezTo>
                    <a:pt x="171" y="359"/>
                    <a:pt x="168" y="359"/>
                    <a:pt x="165" y="360"/>
                  </a:cubicBezTo>
                  <a:cubicBezTo>
                    <a:pt x="168" y="359"/>
                    <a:pt x="171" y="359"/>
                    <a:pt x="173" y="359"/>
                  </a:cubicBezTo>
                  <a:cubicBezTo>
                    <a:pt x="181" y="359"/>
                    <a:pt x="182" y="363"/>
                    <a:pt x="173" y="369"/>
                  </a:cubicBezTo>
                  <a:cubicBezTo>
                    <a:pt x="162" y="377"/>
                    <a:pt x="139" y="386"/>
                    <a:pt x="123" y="389"/>
                  </a:cubicBezTo>
                  <a:cubicBezTo>
                    <a:pt x="108" y="392"/>
                    <a:pt x="95" y="394"/>
                    <a:pt x="83" y="395"/>
                  </a:cubicBezTo>
                  <a:cubicBezTo>
                    <a:pt x="99" y="393"/>
                    <a:pt x="116" y="390"/>
                    <a:pt x="134" y="387"/>
                  </a:cubicBezTo>
                  <a:cubicBezTo>
                    <a:pt x="139" y="386"/>
                    <a:pt x="145" y="385"/>
                    <a:pt x="149" y="383"/>
                  </a:cubicBezTo>
                  <a:cubicBezTo>
                    <a:pt x="238" y="362"/>
                    <a:pt x="238" y="362"/>
                    <a:pt x="238" y="362"/>
                  </a:cubicBezTo>
                  <a:cubicBezTo>
                    <a:pt x="238" y="362"/>
                    <a:pt x="238" y="362"/>
                    <a:pt x="239" y="362"/>
                  </a:cubicBezTo>
                  <a:cubicBezTo>
                    <a:pt x="860" y="203"/>
                    <a:pt x="860" y="203"/>
                    <a:pt x="860" y="203"/>
                  </a:cubicBezTo>
                  <a:cubicBezTo>
                    <a:pt x="869" y="181"/>
                    <a:pt x="869" y="181"/>
                    <a:pt x="869" y="181"/>
                  </a:cubicBezTo>
                  <a:moveTo>
                    <a:pt x="249" y="156"/>
                  </a:moveTo>
                  <a:cubicBezTo>
                    <a:pt x="249" y="156"/>
                    <a:pt x="249" y="156"/>
                    <a:pt x="249" y="156"/>
                  </a:cubicBezTo>
                  <a:cubicBezTo>
                    <a:pt x="232" y="169"/>
                    <a:pt x="232" y="169"/>
                    <a:pt x="232" y="169"/>
                  </a:cubicBezTo>
                  <a:cubicBezTo>
                    <a:pt x="248" y="156"/>
                    <a:pt x="248" y="156"/>
                    <a:pt x="248" y="156"/>
                  </a:cubicBezTo>
                  <a:cubicBezTo>
                    <a:pt x="249" y="156"/>
                    <a:pt x="249" y="156"/>
                    <a:pt x="249" y="156"/>
                  </a:cubicBezTo>
                  <a:cubicBezTo>
                    <a:pt x="249" y="156"/>
                    <a:pt x="249" y="156"/>
                    <a:pt x="249" y="156"/>
                  </a:cubicBezTo>
                  <a:moveTo>
                    <a:pt x="274" y="136"/>
                  </a:moveTo>
                  <a:cubicBezTo>
                    <a:pt x="254" y="152"/>
                    <a:pt x="254" y="152"/>
                    <a:pt x="254" y="152"/>
                  </a:cubicBezTo>
                  <a:cubicBezTo>
                    <a:pt x="272" y="137"/>
                    <a:pt x="272" y="137"/>
                    <a:pt x="272" y="137"/>
                  </a:cubicBezTo>
                  <a:cubicBezTo>
                    <a:pt x="273" y="137"/>
                    <a:pt x="273" y="137"/>
                    <a:pt x="273" y="137"/>
                  </a:cubicBezTo>
                  <a:cubicBezTo>
                    <a:pt x="273" y="137"/>
                    <a:pt x="273" y="136"/>
                    <a:pt x="274" y="136"/>
                  </a:cubicBezTo>
                  <a:moveTo>
                    <a:pt x="275" y="135"/>
                  </a:moveTo>
                  <a:cubicBezTo>
                    <a:pt x="275" y="135"/>
                    <a:pt x="275" y="135"/>
                    <a:pt x="275" y="135"/>
                  </a:cubicBezTo>
                  <a:cubicBezTo>
                    <a:pt x="274" y="136"/>
                    <a:pt x="274" y="136"/>
                    <a:pt x="274" y="136"/>
                  </a:cubicBezTo>
                  <a:cubicBezTo>
                    <a:pt x="274" y="136"/>
                    <a:pt x="275" y="135"/>
                    <a:pt x="275" y="135"/>
                  </a:cubicBezTo>
                  <a:moveTo>
                    <a:pt x="287" y="128"/>
                  </a:moveTo>
                  <a:cubicBezTo>
                    <a:pt x="285" y="129"/>
                    <a:pt x="283" y="130"/>
                    <a:pt x="281" y="131"/>
                  </a:cubicBezTo>
                  <a:cubicBezTo>
                    <a:pt x="283" y="130"/>
                    <a:pt x="285" y="129"/>
                    <a:pt x="287" y="128"/>
                  </a:cubicBezTo>
                  <a:moveTo>
                    <a:pt x="350" y="108"/>
                  </a:moveTo>
                  <a:cubicBezTo>
                    <a:pt x="350" y="108"/>
                    <a:pt x="349" y="108"/>
                    <a:pt x="349" y="108"/>
                  </a:cubicBezTo>
                  <a:cubicBezTo>
                    <a:pt x="339" y="113"/>
                    <a:pt x="330" y="118"/>
                    <a:pt x="324" y="123"/>
                  </a:cubicBezTo>
                  <a:cubicBezTo>
                    <a:pt x="323" y="123"/>
                    <a:pt x="323" y="123"/>
                    <a:pt x="323" y="123"/>
                  </a:cubicBezTo>
                  <a:cubicBezTo>
                    <a:pt x="323" y="123"/>
                    <a:pt x="322" y="124"/>
                    <a:pt x="322" y="124"/>
                  </a:cubicBezTo>
                  <a:cubicBezTo>
                    <a:pt x="321" y="125"/>
                    <a:pt x="321" y="125"/>
                    <a:pt x="320" y="125"/>
                  </a:cubicBezTo>
                  <a:cubicBezTo>
                    <a:pt x="311" y="133"/>
                    <a:pt x="311" y="133"/>
                    <a:pt x="311" y="133"/>
                  </a:cubicBezTo>
                  <a:cubicBezTo>
                    <a:pt x="322" y="124"/>
                    <a:pt x="322" y="124"/>
                    <a:pt x="322" y="124"/>
                  </a:cubicBezTo>
                  <a:cubicBezTo>
                    <a:pt x="329" y="119"/>
                    <a:pt x="338" y="114"/>
                    <a:pt x="350" y="108"/>
                  </a:cubicBezTo>
                  <a:moveTo>
                    <a:pt x="425" y="76"/>
                  </a:moveTo>
                  <a:cubicBezTo>
                    <a:pt x="423" y="77"/>
                    <a:pt x="421" y="78"/>
                    <a:pt x="420" y="78"/>
                  </a:cubicBezTo>
                  <a:cubicBezTo>
                    <a:pt x="408" y="82"/>
                    <a:pt x="396" y="87"/>
                    <a:pt x="385" y="92"/>
                  </a:cubicBezTo>
                  <a:cubicBezTo>
                    <a:pt x="398" y="87"/>
                    <a:pt x="411" y="81"/>
                    <a:pt x="425" y="76"/>
                  </a:cubicBezTo>
                  <a:moveTo>
                    <a:pt x="477" y="59"/>
                  </a:moveTo>
                  <a:cubicBezTo>
                    <a:pt x="473" y="60"/>
                    <a:pt x="469" y="62"/>
                    <a:pt x="466" y="63"/>
                  </a:cubicBezTo>
                  <a:cubicBezTo>
                    <a:pt x="469" y="62"/>
                    <a:pt x="473" y="60"/>
                    <a:pt x="477" y="59"/>
                  </a:cubicBezTo>
                  <a:moveTo>
                    <a:pt x="482" y="58"/>
                  </a:moveTo>
                  <a:cubicBezTo>
                    <a:pt x="481" y="58"/>
                    <a:pt x="481" y="58"/>
                    <a:pt x="481" y="58"/>
                  </a:cubicBezTo>
                  <a:cubicBezTo>
                    <a:pt x="481" y="58"/>
                    <a:pt x="480" y="58"/>
                    <a:pt x="480" y="58"/>
                  </a:cubicBezTo>
                  <a:cubicBezTo>
                    <a:pt x="481" y="58"/>
                    <a:pt x="481" y="58"/>
                    <a:pt x="482" y="58"/>
                  </a:cubicBezTo>
                  <a:moveTo>
                    <a:pt x="491" y="47"/>
                  </a:moveTo>
                  <a:cubicBezTo>
                    <a:pt x="489" y="47"/>
                    <a:pt x="488" y="48"/>
                    <a:pt x="486" y="48"/>
                  </a:cubicBezTo>
                  <a:cubicBezTo>
                    <a:pt x="485" y="48"/>
                    <a:pt x="485" y="48"/>
                    <a:pt x="485" y="48"/>
                  </a:cubicBezTo>
                  <a:cubicBezTo>
                    <a:pt x="485" y="48"/>
                    <a:pt x="485" y="48"/>
                    <a:pt x="485" y="48"/>
                  </a:cubicBezTo>
                  <a:cubicBezTo>
                    <a:pt x="487" y="48"/>
                    <a:pt x="487" y="48"/>
                    <a:pt x="487" y="48"/>
                  </a:cubicBezTo>
                  <a:cubicBezTo>
                    <a:pt x="488" y="48"/>
                    <a:pt x="490" y="47"/>
                    <a:pt x="491" y="47"/>
                  </a:cubicBezTo>
                  <a:cubicBezTo>
                    <a:pt x="491" y="47"/>
                    <a:pt x="491" y="47"/>
                    <a:pt x="491" y="47"/>
                  </a:cubicBezTo>
                  <a:moveTo>
                    <a:pt x="558" y="29"/>
                  </a:moveTo>
                  <a:cubicBezTo>
                    <a:pt x="558" y="29"/>
                    <a:pt x="558" y="29"/>
                    <a:pt x="558" y="29"/>
                  </a:cubicBezTo>
                  <a:cubicBezTo>
                    <a:pt x="557" y="29"/>
                    <a:pt x="557" y="29"/>
                    <a:pt x="557" y="29"/>
                  </a:cubicBezTo>
                  <a:cubicBezTo>
                    <a:pt x="494" y="46"/>
                    <a:pt x="494" y="46"/>
                    <a:pt x="494" y="46"/>
                  </a:cubicBezTo>
                  <a:cubicBezTo>
                    <a:pt x="494" y="46"/>
                    <a:pt x="494" y="46"/>
                    <a:pt x="494" y="46"/>
                  </a:cubicBezTo>
                  <a:cubicBezTo>
                    <a:pt x="494" y="46"/>
                    <a:pt x="494" y="46"/>
                    <a:pt x="494" y="46"/>
                  </a:cubicBezTo>
                  <a:cubicBezTo>
                    <a:pt x="558" y="29"/>
                    <a:pt x="558" y="29"/>
                    <a:pt x="558" y="29"/>
                  </a:cubicBezTo>
                  <a:cubicBezTo>
                    <a:pt x="558" y="29"/>
                    <a:pt x="558" y="29"/>
                    <a:pt x="558" y="29"/>
                  </a:cubicBezTo>
                  <a:moveTo>
                    <a:pt x="664" y="11"/>
                  </a:moveTo>
                  <a:cubicBezTo>
                    <a:pt x="548" y="40"/>
                    <a:pt x="548" y="40"/>
                    <a:pt x="548" y="40"/>
                  </a:cubicBezTo>
                  <a:cubicBezTo>
                    <a:pt x="484" y="57"/>
                    <a:pt x="484" y="57"/>
                    <a:pt x="484" y="57"/>
                  </a:cubicBezTo>
                  <a:cubicBezTo>
                    <a:pt x="553" y="39"/>
                    <a:pt x="553" y="39"/>
                    <a:pt x="553" y="39"/>
                  </a:cubicBezTo>
                  <a:cubicBezTo>
                    <a:pt x="660" y="12"/>
                    <a:pt x="660" y="12"/>
                    <a:pt x="660" y="12"/>
                  </a:cubicBezTo>
                  <a:cubicBezTo>
                    <a:pt x="662" y="11"/>
                    <a:pt x="663" y="11"/>
                    <a:pt x="664" y="11"/>
                  </a:cubicBezTo>
                  <a:moveTo>
                    <a:pt x="673" y="0"/>
                  </a:moveTo>
                  <a:cubicBezTo>
                    <a:pt x="672" y="0"/>
                    <a:pt x="671" y="0"/>
                    <a:pt x="670" y="1"/>
                  </a:cubicBezTo>
                  <a:cubicBezTo>
                    <a:pt x="558" y="29"/>
                    <a:pt x="558" y="29"/>
                    <a:pt x="558" y="29"/>
                  </a:cubicBezTo>
                  <a:cubicBezTo>
                    <a:pt x="559" y="29"/>
                    <a:pt x="559" y="29"/>
                    <a:pt x="559" y="29"/>
                  </a:cubicBezTo>
                  <a:cubicBezTo>
                    <a:pt x="673" y="0"/>
                    <a:pt x="673" y="0"/>
                    <a:pt x="673" y="0"/>
                  </a:cubicBezTo>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1" name="Freeform 23"/>
            <p:cNvSpPr>
              <a:spLocks/>
            </p:cNvSpPr>
            <p:nvPr/>
          </p:nvSpPr>
          <p:spPr bwMode="auto">
            <a:xfrm>
              <a:off x="-19523075" y="-1955800"/>
              <a:ext cx="2582863" cy="1495425"/>
            </a:xfrm>
            <a:custGeom>
              <a:avLst/>
              <a:gdLst/>
              <a:ahLst/>
              <a:cxnLst>
                <a:cxn ang="0">
                  <a:pos x="673" y="2"/>
                </a:cxn>
                <a:cxn ang="0">
                  <a:pos x="558" y="31"/>
                </a:cxn>
                <a:cxn ang="0">
                  <a:pos x="558" y="31"/>
                </a:cxn>
                <a:cxn ang="0">
                  <a:pos x="494" y="48"/>
                </a:cxn>
                <a:cxn ang="0">
                  <a:pos x="491" y="49"/>
                </a:cxn>
                <a:cxn ang="0">
                  <a:pos x="487" y="50"/>
                </a:cxn>
                <a:cxn ang="0">
                  <a:pos x="485" y="50"/>
                </a:cxn>
                <a:cxn ang="0">
                  <a:pos x="423" y="70"/>
                </a:cxn>
                <a:cxn ang="0">
                  <a:pos x="287" y="130"/>
                </a:cxn>
                <a:cxn ang="0">
                  <a:pos x="276" y="137"/>
                </a:cxn>
                <a:cxn ang="0">
                  <a:pos x="274" y="138"/>
                </a:cxn>
                <a:cxn ang="0">
                  <a:pos x="273" y="139"/>
                </a:cxn>
                <a:cxn ang="0">
                  <a:pos x="254" y="154"/>
                </a:cxn>
                <a:cxn ang="0">
                  <a:pos x="249" y="158"/>
                </a:cxn>
                <a:cxn ang="0">
                  <a:pos x="248" y="158"/>
                </a:cxn>
                <a:cxn ang="0">
                  <a:pos x="225" y="177"/>
                </a:cxn>
                <a:cxn ang="0">
                  <a:pos x="48" y="325"/>
                </a:cxn>
                <a:cxn ang="0">
                  <a:pos x="34" y="337"/>
                </a:cxn>
                <a:cxn ang="0">
                  <a:pos x="12" y="356"/>
                </a:cxn>
                <a:cxn ang="0">
                  <a:pos x="0" y="379"/>
                </a:cxn>
                <a:cxn ang="0">
                  <a:pos x="9" y="392"/>
                </a:cxn>
                <a:cxn ang="0">
                  <a:pos x="49" y="399"/>
                </a:cxn>
                <a:cxn ang="0">
                  <a:pos x="64" y="399"/>
                </a:cxn>
                <a:cxn ang="0">
                  <a:pos x="123" y="391"/>
                </a:cxn>
                <a:cxn ang="0">
                  <a:pos x="173" y="361"/>
                </a:cxn>
                <a:cxn ang="0">
                  <a:pos x="138" y="366"/>
                </a:cxn>
                <a:cxn ang="0">
                  <a:pos x="103" y="368"/>
                </a:cxn>
                <a:cxn ang="0">
                  <a:pos x="76" y="339"/>
                </a:cxn>
                <a:cxn ang="0">
                  <a:pos x="103" y="314"/>
                </a:cxn>
                <a:cxn ang="0">
                  <a:pos x="300" y="143"/>
                </a:cxn>
                <a:cxn ang="0">
                  <a:pos x="320" y="127"/>
                </a:cxn>
                <a:cxn ang="0">
                  <a:pos x="323" y="125"/>
                </a:cxn>
                <a:cxn ang="0">
                  <a:pos x="349" y="110"/>
                </a:cxn>
                <a:cxn ang="0">
                  <a:pos x="350" y="110"/>
                </a:cxn>
                <a:cxn ang="0">
                  <a:pos x="420" y="80"/>
                </a:cxn>
                <a:cxn ang="0">
                  <a:pos x="433" y="75"/>
                </a:cxn>
                <a:cxn ang="0">
                  <a:pos x="477" y="61"/>
                </a:cxn>
                <a:cxn ang="0">
                  <a:pos x="480" y="60"/>
                </a:cxn>
                <a:cxn ang="0">
                  <a:pos x="482" y="60"/>
                </a:cxn>
                <a:cxn ang="0">
                  <a:pos x="484" y="59"/>
                </a:cxn>
                <a:cxn ang="0">
                  <a:pos x="548" y="42"/>
                </a:cxn>
                <a:cxn ang="0">
                  <a:pos x="688" y="2"/>
                </a:cxn>
              </a:cxnLst>
              <a:rect l="0" t="0" r="r" b="b"/>
              <a:pathLst>
                <a:path w="689" h="399">
                  <a:moveTo>
                    <a:pt x="685" y="0"/>
                  </a:moveTo>
                  <a:cubicBezTo>
                    <a:pt x="682" y="0"/>
                    <a:pt x="678" y="1"/>
                    <a:pt x="673" y="2"/>
                  </a:cubicBezTo>
                  <a:cubicBezTo>
                    <a:pt x="559" y="31"/>
                    <a:pt x="559" y="31"/>
                    <a:pt x="559" y="31"/>
                  </a:cubicBezTo>
                  <a:cubicBezTo>
                    <a:pt x="559" y="31"/>
                    <a:pt x="559" y="31"/>
                    <a:pt x="558" y="31"/>
                  </a:cubicBezTo>
                  <a:cubicBezTo>
                    <a:pt x="558" y="31"/>
                    <a:pt x="558" y="31"/>
                    <a:pt x="558" y="31"/>
                  </a:cubicBezTo>
                  <a:cubicBezTo>
                    <a:pt x="558" y="31"/>
                    <a:pt x="558" y="31"/>
                    <a:pt x="558" y="31"/>
                  </a:cubicBezTo>
                  <a:cubicBezTo>
                    <a:pt x="494" y="48"/>
                    <a:pt x="494" y="48"/>
                    <a:pt x="494" y="48"/>
                  </a:cubicBezTo>
                  <a:cubicBezTo>
                    <a:pt x="494" y="48"/>
                    <a:pt x="494" y="48"/>
                    <a:pt x="494" y="48"/>
                  </a:cubicBezTo>
                  <a:cubicBezTo>
                    <a:pt x="493" y="48"/>
                    <a:pt x="493" y="48"/>
                    <a:pt x="493" y="48"/>
                  </a:cubicBezTo>
                  <a:cubicBezTo>
                    <a:pt x="493" y="48"/>
                    <a:pt x="492" y="48"/>
                    <a:pt x="491" y="49"/>
                  </a:cubicBezTo>
                  <a:cubicBezTo>
                    <a:pt x="491" y="49"/>
                    <a:pt x="491" y="49"/>
                    <a:pt x="491" y="49"/>
                  </a:cubicBezTo>
                  <a:cubicBezTo>
                    <a:pt x="490" y="49"/>
                    <a:pt x="488" y="50"/>
                    <a:pt x="487" y="50"/>
                  </a:cubicBezTo>
                  <a:cubicBezTo>
                    <a:pt x="485" y="50"/>
                    <a:pt x="485" y="50"/>
                    <a:pt x="485" y="50"/>
                  </a:cubicBezTo>
                  <a:cubicBezTo>
                    <a:pt x="485" y="50"/>
                    <a:pt x="485" y="50"/>
                    <a:pt x="485" y="50"/>
                  </a:cubicBezTo>
                  <a:cubicBezTo>
                    <a:pt x="484" y="51"/>
                    <a:pt x="484" y="51"/>
                    <a:pt x="484" y="51"/>
                  </a:cubicBezTo>
                  <a:cubicBezTo>
                    <a:pt x="464" y="57"/>
                    <a:pt x="443" y="63"/>
                    <a:pt x="423" y="70"/>
                  </a:cubicBezTo>
                  <a:cubicBezTo>
                    <a:pt x="383" y="84"/>
                    <a:pt x="344" y="100"/>
                    <a:pt x="315" y="115"/>
                  </a:cubicBezTo>
                  <a:cubicBezTo>
                    <a:pt x="304" y="120"/>
                    <a:pt x="294" y="125"/>
                    <a:pt x="287" y="130"/>
                  </a:cubicBezTo>
                  <a:cubicBezTo>
                    <a:pt x="285" y="131"/>
                    <a:pt x="283" y="132"/>
                    <a:pt x="281" y="133"/>
                  </a:cubicBezTo>
                  <a:cubicBezTo>
                    <a:pt x="279" y="134"/>
                    <a:pt x="277" y="136"/>
                    <a:pt x="276" y="137"/>
                  </a:cubicBezTo>
                  <a:cubicBezTo>
                    <a:pt x="276" y="137"/>
                    <a:pt x="275" y="137"/>
                    <a:pt x="275" y="137"/>
                  </a:cubicBezTo>
                  <a:cubicBezTo>
                    <a:pt x="275" y="137"/>
                    <a:pt x="274" y="138"/>
                    <a:pt x="274" y="138"/>
                  </a:cubicBezTo>
                  <a:cubicBezTo>
                    <a:pt x="274" y="138"/>
                    <a:pt x="274" y="138"/>
                    <a:pt x="274" y="138"/>
                  </a:cubicBezTo>
                  <a:cubicBezTo>
                    <a:pt x="273" y="138"/>
                    <a:pt x="273" y="139"/>
                    <a:pt x="273" y="139"/>
                  </a:cubicBezTo>
                  <a:cubicBezTo>
                    <a:pt x="272" y="139"/>
                    <a:pt x="272" y="139"/>
                    <a:pt x="272" y="139"/>
                  </a:cubicBezTo>
                  <a:cubicBezTo>
                    <a:pt x="254" y="154"/>
                    <a:pt x="254" y="154"/>
                    <a:pt x="254" y="154"/>
                  </a:cubicBezTo>
                  <a:cubicBezTo>
                    <a:pt x="249" y="158"/>
                    <a:pt x="249" y="158"/>
                    <a:pt x="249" y="158"/>
                  </a:cubicBezTo>
                  <a:cubicBezTo>
                    <a:pt x="249" y="158"/>
                    <a:pt x="249" y="158"/>
                    <a:pt x="249" y="158"/>
                  </a:cubicBezTo>
                  <a:cubicBezTo>
                    <a:pt x="249" y="158"/>
                    <a:pt x="249" y="158"/>
                    <a:pt x="249" y="158"/>
                  </a:cubicBezTo>
                  <a:cubicBezTo>
                    <a:pt x="248" y="158"/>
                    <a:pt x="248" y="158"/>
                    <a:pt x="248" y="158"/>
                  </a:cubicBezTo>
                  <a:cubicBezTo>
                    <a:pt x="232" y="171"/>
                    <a:pt x="232" y="171"/>
                    <a:pt x="232" y="171"/>
                  </a:cubicBezTo>
                  <a:cubicBezTo>
                    <a:pt x="225" y="177"/>
                    <a:pt x="225" y="177"/>
                    <a:pt x="225" y="177"/>
                  </a:cubicBezTo>
                  <a:cubicBezTo>
                    <a:pt x="138" y="250"/>
                    <a:pt x="138" y="250"/>
                    <a:pt x="138" y="250"/>
                  </a:cubicBezTo>
                  <a:cubicBezTo>
                    <a:pt x="48" y="325"/>
                    <a:pt x="48" y="325"/>
                    <a:pt x="48" y="325"/>
                  </a:cubicBezTo>
                  <a:cubicBezTo>
                    <a:pt x="47" y="325"/>
                    <a:pt x="47" y="325"/>
                    <a:pt x="47" y="325"/>
                  </a:cubicBezTo>
                  <a:cubicBezTo>
                    <a:pt x="34" y="337"/>
                    <a:pt x="34" y="337"/>
                    <a:pt x="34" y="337"/>
                  </a:cubicBezTo>
                  <a:cubicBezTo>
                    <a:pt x="33" y="338"/>
                    <a:pt x="32" y="339"/>
                    <a:pt x="31" y="340"/>
                  </a:cubicBezTo>
                  <a:cubicBezTo>
                    <a:pt x="25" y="345"/>
                    <a:pt x="18" y="351"/>
                    <a:pt x="12" y="356"/>
                  </a:cubicBezTo>
                  <a:cubicBezTo>
                    <a:pt x="9" y="360"/>
                    <a:pt x="7" y="362"/>
                    <a:pt x="5" y="365"/>
                  </a:cubicBezTo>
                  <a:cubicBezTo>
                    <a:pt x="2" y="370"/>
                    <a:pt x="0" y="374"/>
                    <a:pt x="0" y="379"/>
                  </a:cubicBezTo>
                  <a:cubicBezTo>
                    <a:pt x="0" y="381"/>
                    <a:pt x="0" y="384"/>
                    <a:pt x="1" y="386"/>
                  </a:cubicBezTo>
                  <a:cubicBezTo>
                    <a:pt x="3" y="388"/>
                    <a:pt x="5" y="391"/>
                    <a:pt x="9" y="392"/>
                  </a:cubicBezTo>
                  <a:cubicBezTo>
                    <a:pt x="12" y="394"/>
                    <a:pt x="16" y="396"/>
                    <a:pt x="22" y="397"/>
                  </a:cubicBezTo>
                  <a:cubicBezTo>
                    <a:pt x="29" y="398"/>
                    <a:pt x="38" y="399"/>
                    <a:pt x="49" y="399"/>
                  </a:cubicBezTo>
                  <a:cubicBezTo>
                    <a:pt x="49" y="399"/>
                    <a:pt x="49" y="399"/>
                    <a:pt x="49" y="399"/>
                  </a:cubicBezTo>
                  <a:cubicBezTo>
                    <a:pt x="54" y="399"/>
                    <a:pt x="59" y="399"/>
                    <a:pt x="64" y="399"/>
                  </a:cubicBezTo>
                  <a:cubicBezTo>
                    <a:pt x="70" y="398"/>
                    <a:pt x="77" y="398"/>
                    <a:pt x="83" y="397"/>
                  </a:cubicBezTo>
                  <a:cubicBezTo>
                    <a:pt x="95" y="396"/>
                    <a:pt x="108" y="394"/>
                    <a:pt x="123" y="391"/>
                  </a:cubicBezTo>
                  <a:cubicBezTo>
                    <a:pt x="139" y="388"/>
                    <a:pt x="162" y="379"/>
                    <a:pt x="173" y="371"/>
                  </a:cubicBezTo>
                  <a:cubicBezTo>
                    <a:pt x="182" y="365"/>
                    <a:pt x="181" y="361"/>
                    <a:pt x="173" y="361"/>
                  </a:cubicBezTo>
                  <a:cubicBezTo>
                    <a:pt x="171" y="361"/>
                    <a:pt x="168" y="361"/>
                    <a:pt x="165" y="362"/>
                  </a:cubicBezTo>
                  <a:cubicBezTo>
                    <a:pt x="156" y="363"/>
                    <a:pt x="147" y="365"/>
                    <a:pt x="138" y="366"/>
                  </a:cubicBezTo>
                  <a:cubicBezTo>
                    <a:pt x="126" y="367"/>
                    <a:pt x="116" y="368"/>
                    <a:pt x="107" y="368"/>
                  </a:cubicBezTo>
                  <a:cubicBezTo>
                    <a:pt x="105" y="368"/>
                    <a:pt x="104" y="368"/>
                    <a:pt x="103" y="368"/>
                  </a:cubicBezTo>
                  <a:cubicBezTo>
                    <a:pt x="84" y="368"/>
                    <a:pt x="72" y="363"/>
                    <a:pt x="70" y="356"/>
                  </a:cubicBezTo>
                  <a:cubicBezTo>
                    <a:pt x="68" y="351"/>
                    <a:pt x="70" y="346"/>
                    <a:pt x="76" y="339"/>
                  </a:cubicBezTo>
                  <a:cubicBezTo>
                    <a:pt x="81" y="334"/>
                    <a:pt x="87" y="328"/>
                    <a:pt x="93" y="323"/>
                  </a:cubicBezTo>
                  <a:cubicBezTo>
                    <a:pt x="96" y="320"/>
                    <a:pt x="100" y="317"/>
                    <a:pt x="103" y="314"/>
                  </a:cubicBezTo>
                  <a:cubicBezTo>
                    <a:pt x="109" y="309"/>
                    <a:pt x="109" y="309"/>
                    <a:pt x="109" y="309"/>
                  </a:cubicBezTo>
                  <a:cubicBezTo>
                    <a:pt x="300" y="143"/>
                    <a:pt x="300" y="143"/>
                    <a:pt x="300" y="143"/>
                  </a:cubicBezTo>
                  <a:cubicBezTo>
                    <a:pt x="311" y="135"/>
                    <a:pt x="311" y="135"/>
                    <a:pt x="311" y="135"/>
                  </a:cubicBezTo>
                  <a:cubicBezTo>
                    <a:pt x="320" y="127"/>
                    <a:pt x="320" y="127"/>
                    <a:pt x="320" y="127"/>
                  </a:cubicBezTo>
                  <a:cubicBezTo>
                    <a:pt x="321" y="127"/>
                    <a:pt x="321" y="127"/>
                    <a:pt x="322" y="126"/>
                  </a:cubicBezTo>
                  <a:cubicBezTo>
                    <a:pt x="322" y="126"/>
                    <a:pt x="323" y="125"/>
                    <a:pt x="323" y="125"/>
                  </a:cubicBezTo>
                  <a:cubicBezTo>
                    <a:pt x="324" y="125"/>
                    <a:pt x="324" y="125"/>
                    <a:pt x="324" y="125"/>
                  </a:cubicBezTo>
                  <a:cubicBezTo>
                    <a:pt x="330" y="120"/>
                    <a:pt x="339" y="115"/>
                    <a:pt x="349" y="110"/>
                  </a:cubicBezTo>
                  <a:cubicBezTo>
                    <a:pt x="349" y="110"/>
                    <a:pt x="350" y="110"/>
                    <a:pt x="350" y="110"/>
                  </a:cubicBezTo>
                  <a:cubicBezTo>
                    <a:pt x="350" y="110"/>
                    <a:pt x="350" y="110"/>
                    <a:pt x="350" y="110"/>
                  </a:cubicBezTo>
                  <a:cubicBezTo>
                    <a:pt x="361" y="104"/>
                    <a:pt x="372" y="99"/>
                    <a:pt x="385" y="94"/>
                  </a:cubicBezTo>
                  <a:cubicBezTo>
                    <a:pt x="396" y="89"/>
                    <a:pt x="408" y="84"/>
                    <a:pt x="420" y="80"/>
                  </a:cubicBezTo>
                  <a:cubicBezTo>
                    <a:pt x="421" y="80"/>
                    <a:pt x="423" y="79"/>
                    <a:pt x="425" y="78"/>
                  </a:cubicBezTo>
                  <a:cubicBezTo>
                    <a:pt x="428" y="77"/>
                    <a:pt x="430" y="76"/>
                    <a:pt x="433" y="75"/>
                  </a:cubicBezTo>
                  <a:cubicBezTo>
                    <a:pt x="444" y="72"/>
                    <a:pt x="455" y="68"/>
                    <a:pt x="466" y="65"/>
                  </a:cubicBezTo>
                  <a:cubicBezTo>
                    <a:pt x="469" y="64"/>
                    <a:pt x="473" y="62"/>
                    <a:pt x="477" y="61"/>
                  </a:cubicBezTo>
                  <a:cubicBezTo>
                    <a:pt x="478" y="61"/>
                    <a:pt x="479" y="61"/>
                    <a:pt x="480" y="60"/>
                  </a:cubicBezTo>
                  <a:cubicBezTo>
                    <a:pt x="480" y="60"/>
                    <a:pt x="480" y="60"/>
                    <a:pt x="480" y="60"/>
                  </a:cubicBezTo>
                  <a:cubicBezTo>
                    <a:pt x="480" y="60"/>
                    <a:pt x="481" y="60"/>
                    <a:pt x="481" y="60"/>
                  </a:cubicBezTo>
                  <a:cubicBezTo>
                    <a:pt x="482" y="60"/>
                    <a:pt x="482" y="60"/>
                    <a:pt x="482" y="60"/>
                  </a:cubicBezTo>
                  <a:cubicBezTo>
                    <a:pt x="482" y="60"/>
                    <a:pt x="482" y="60"/>
                    <a:pt x="483" y="59"/>
                  </a:cubicBezTo>
                  <a:cubicBezTo>
                    <a:pt x="483" y="59"/>
                    <a:pt x="484" y="59"/>
                    <a:pt x="484" y="59"/>
                  </a:cubicBezTo>
                  <a:cubicBezTo>
                    <a:pt x="484" y="59"/>
                    <a:pt x="484" y="59"/>
                    <a:pt x="484" y="59"/>
                  </a:cubicBezTo>
                  <a:cubicBezTo>
                    <a:pt x="548" y="42"/>
                    <a:pt x="548" y="42"/>
                    <a:pt x="548" y="42"/>
                  </a:cubicBezTo>
                  <a:cubicBezTo>
                    <a:pt x="664" y="13"/>
                    <a:pt x="664" y="13"/>
                    <a:pt x="664" y="13"/>
                  </a:cubicBezTo>
                  <a:cubicBezTo>
                    <a:pt x="675" y="9"/>
                    <a:pt x="686" y="5"/>
                    <a:pt x="688" y="2"/>
                  </a:cubicBezTo>
                  <a:cubicBezTo>
                    <a:pt x="689" y="1"/>
                    <a:pt x="688" y="0"/>
                    <a:pt x="685" y="0"/>
                  </a:cubicBezTo>
                </a:path>
              </a:pathLst>
            </a:custGeom>
            <a:solidFill>
              <a:srgbClr val="E83104"/>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2" name="Freeform 24"/>
            <p:cNvSpPr>
              <a:spLocks/>
            </p:cNvSpPr>
            <p:nvPr/>
          </p:nvSpPr>
          <p:spPr bwMode="auto">
            <a:xfrm>
              <a:off x="-16043275" y="-1355725"/>
              <a:ext cx="127000" cy="101600"/>
            </a:xfrm>
            <a:custGeom>
              <a:avLst/>
              <a:gdLst/>
              <a:ahLst/>
              <a:cxnLst>
                <a:cxn ang="0">
                  <a:pos x="80" y="0"/>
                </a:cxn>
                <a:cxn ang="0">
                  <a:pos x="16" y="16"/>
                </a:cxn>
                <a:cxn ang="0">
                  <a:pos x="0" y="64"/>
                </a:cxn>
                <a:cxn ang="0">
                  <a:pos x="66" y="47"/>
                </a:cxn>
                <a:cxn ang="0">
                  <a:pos x="80" y="0"/>
                </a:cxn>
              </a:cxnLst>
              <a:rect l="0" t="0" r="r" b="b"/>
              <a:pathLst>
                <a:path w="80" h="64">
                  <a:moveTo>
                    <a:pt x="80" y="0"/>
                  </a:moveTo>
                  <a:lnTo>
                    <a:pt x="16" y="16"/>
                  </a:lnTo>
                  <a:lnTo>
                    <a:pt x="0" y="64"/>
                  </a:lnTo>
                  <a:lnTo>
                    <a:pt x="66" y="47"/>
                  </a:lnTo>
                  <a:lnTo>
                    <a:pt x="80" y="0"/>
                  </a:lnTo>
                  <a:close/>
                </a:path>
              </a:pathLst>
            </a:custGeom>
            <a:solidFill>
              <a:srgbClr val="F370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3" name="Freeform 25"/>
            <p:cNvSpPr>
              <a:spLocks/>
            </p:cNvSpPr>
            <p:nvPr/>
          </p:nvSpPr>
          <p:spPr bwMode="auto">
            <a:xfrm>
              <a:off x="-16043275" y="-1355725"/>
              <a:ext cx="127000" cy="101600"/>
            </a:xfrm>
            <a:custGeom>
              <a:avLst/>
              <a:gdLst/>
              <a:ahLst/>
              <a:cxnLst>
                <a:cxn ang="0">
                  <a:pos x="80" y="0"/>
                </a:cxn>
                <a:cxn ang="0">
                  <a:pos x="16" y="16"/>
                </a:cxn>
                <a:cxn ang="0">
                  <a:pos x="0" y="64"/>
                </a:cxn>
                <a:cxn ang="0">
                  <a:pos x="66" y="47"/>
                </a:cxn>
                <a:cxn ang="0">
                  <a:pos x="80" y="0"/>
                </a:cxn>
              </a:cxnLst>
              <a:rect l="0" t="0" r="r" b="b"/>
              <a:pathLst>
                <a:path w="80" h="64">
                  <a:moveTo>
                    <a:pt x="80" y="0"/>
                  </a:moveTo>
                  <a:lnTo>
                    <a:pt x="16" y="16"/>
                  </a:lnTo>
                  <a:lnTo>
                    <a:pt x="0" y="64"/>
                  </a:lnTo>
                  <a:lnTo>
                    <a:pt x="66" y="47"/>
                  </a:lnTo>
                  <a:lnTo>
                    <a:pt x="80"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4" name="Freeform 26"/>
            <p:cNvSpPr>
              <a:spLocks noEditPoints="1"/>
            </p:cNvSpPr>
            <p:nvPr/>
          </p:nvSpPr>
          <p:spPr bwMode="auto">
            <a:xfrm>
              <a:off x="-18840450" y="-2200275"/>
              <a:ext cx="4694238" cy="1436688"/>
            </a:xfrm>
            <a:custGeom>
              <a:avLst/>
              <a:gdLst/>
              <a:ahLst/>
              <a:cxnLst>
                <a:cxn ang="0">
                  <a:pos x="796" y="168"/>
                </a:cxn>
                <a:cxn ang="0">
                  <a:pos x="769" y="181"/>
                </a:cxn>
                <a:cxn ang="0">
                  <a:pos x="789" y="193"/>
                </a:cxn>
                <a:cxn ang="0">
                  <a:pos x="851" y="183"/>
                </a:cxn>
                <a:cxn ang="0">
                  <a:pos x="873" y="171"/>
                </a:cxn>
                <a:cxn ang="0">
                  <a:pos x="856" y="159"/>
                </a:cxn>
                <a:cxn ang="0">
                  <a:pos x="957" y="133"/>
                </a:cxn>
                <a:cxn ang="0">
                  <a:pos x="936" y="155"/>
                </a:cxn>
                <a:cxn ang="0">
                  <a:pos x="957" y="133"/>
                </a:cxn>
                <a:cxn ang="0">
                  <a:pos x="1019" y="117"/>
                </a:cxn>
                <a:cxn ang="0">
                  <a:pos x="1252" y="75"/>
                </a:cxn>
                <a:cxn ang="0">
                  <a:pos x="1223" y="74"/>
                </a:cxn>
                <a:cxn ang="0">
                  <a:pos x="869" y="0"/>
                </a:cxn>
                <a:cxn ang="0">
                  <a:pos x="819" y="7"/>
                </a:cxn>
                <a:cxn ang="0">
                  <a:pos x="324" y="133"/>
                </a:cxn>
                <a:cxn ang="0">
                  <a:pos x="219" y="172"/>
                </a:cxn>
                <a:cxn ang="0">
                  <a:pos x="204" y="183"/>
                </a:cxn>
                <a:cxn ang="0">
                  <a:pos x="3" y="369"/>
                </a:cxn>
                <a:cxn ang="0">
                  <a:pos x="22" y="383"/>
                </a:cxn>
                <a:cxn ang="0">
                  <a:pos x="76" y="375"/>
                </a:cxn>
                <a:cxn ang="0">
                  <a:pos x="707" y="197"/>
                </a:cxn>
                <a:cxn ang="0">
                  <a:pos x="76" y="356"/>
                </a:cxn>
                <a:cxn ang="0">
                  <a:pos x="68" y="350"/>
                </a:cxn>
                <a:cxn ang="0">
                  <a:pos x="253" y="170"/>
                </a:cxn>
                <a:cxn ang="0">
                  <a:pos x="260" y="165"/>
                </a:cxn>
                <a:cxn ang="0">
                  <a:pos x="310" y="146"/>
                </a:cxn>
                <a:cxn ang="0">
                  <a:pos x="798" y="22"/>
                </a:cxn>
                <a:cxn ang="0">
                  <a:pos x="823" y="17"/>
                </a:cxn>
                <a:cxn ang="0">
                  <a:pos x="838" y="19"/>
                </a:cxn>
                <a:cxn ang="0">
                  <a:pos x="836" y="25"/>
                </a:cxn>
                <a:cxn ang="0">
                  <a:pos x="861" y="135"/>
                </a:cxn>
                <a:cxn ang="0">
                  <a:pos x="886" y="11"/>
                </a:cxn>
                <a:cxn ang="0">
                  <a:pos x="869" y="0"/>
                </a:cxn>
              </a:cxnLst>
              <a:rect l="0" t="0" r="r" b="b"/>
              <a:pathLst>
                <a:path w="1252" h="383">
                  <a:moveTo>
                    <a:pt x="857" y="152"/>
                  </a:moveTo>
                  <a:cubicBezTo>
                    <a:pt x="796" y="168"/>
                    <a:pt x="796" y="168"/>
                    <a:pt x="796" y="168"/>
                  </a:cubicBezTo>
                  <a:cubicBezTo>
                    <a:pt x="794" y="175"/>
                    <a:pt x="794" y="175"/>
                    <a:pt x="794" y="175"/>
                  </a:cubicBezTo>
                  <a:cubicBezTo>
                    <a:pt x="769" y="181"/>
                    <a:pt x="769" y="181"/>
                    <a:pt x="769" y="181"/>
                  </a:cubicBezTo>
                  <a:cubicBezTo>
                    <a:pt x="763" y="200"/>
                    <a:pt x="763" y="200"/>
                    <a:pt x="763" y="200"/>
                  </a:cubicBezTo>
                  <a:cubicBezTo>
                    <a:pt x="789" y="193"/>
                    <a:pt x="789" y="193"/>
                    <a:pt x="789" y="193"/>
                  </a:cubicBezTo>
                  <a:cubicBezTo>
                    <a:pt x="787" y="199"/>
                    <a:pt x="787" y="199"/>
                    <a:pt x="787" y="199"/>
                  </a:cubicBezTo>
                  <a:cubicBezTo>
                    <a:pt x="851" y="183"/>
                    <a:pt x="851" y="183"/>
                    <a:pt x="851" y="183"/>
                  </a:cubicBezTo>
                  <a:cubicBezTo>
                    <a:pt x="852" y="177"/>
                    <a:pt x="852" y="177"/>
                    <a:pt x="852" y="177"/>
                  </a:cubicBezTo>
                  <a:cubicBezTo>
                    <a:pt x="873" y="171"/>
                    <a:pt x="873" y="171"/>
                    <a:pt x="873" y="171"/>
                  </a:cubicBezTo>
                  <a:cubicBezTo>
                    <a:pt x="876" y="154"/>
                    <a:pt x="876" y="154"/>
                    <a:pt x="876" y="154"/>
                  </a:cubicBezTo>
                  <a:cubicBezTo>
                    <a:pt x="856" y="159"/>
                    <a:pt x="856" y="159"/>
                    <a:pt x="856" y="159"/>
                  </a:cubicBezTo>
                  <a:cubicBezTo>
                    <a:pt x="857" y="152"/>
                    <a:pt x="857" y="152"/>
                    <a:pt x="857" y="152"/>
                  </a:cubicBezTo>
                  <a:moveTo>
                    <a:pt x="957" y="133"/>
                  </a:moveTo>
                  <a:cubicBezTo>
                    <a:pt x="938" y="138"/>
                    <a:pt x="938" y="138"/>
                    <a:pt x="938" y="138"/>
                  </a:cubicBezTo>
                  <a:cubicBezTo>
                    <a:pt x="936" y="155"/>
                    <a:pt x="936" y="155"/>
                    <a:pt x="936" y="155"/>
                  </a:cubicBezTo>
                  <a:cubicBezTo>
                    <a:pt x="956" y="150"/>
                    <a:pt x="956" y="150"/>
                    <a:pt x="956" y="150"/>
                  </a:cubicBezTo>
                  <a:cubicBezTo>
                    <a:pt x="957" y="133"/>
                    <a:pt x="957" y="133"/>
                    <a:pt x="957" y="133"/>
                  </a:cubicBezTo>
                  <a:moveTo>
                    <a:pt x="1247" y="59"/>
                  </a:moveTo>
                  <a:cubicBezTo>
                    <a:pt x="1019" y="117"/>
                    <a:pt x="1019" y="117"/>
                    <a:pt x="1019" y="117"/>
                  </a:cubicBezTo>
                  <a:cubicBezTo>
                    <a:pt x="1020" y="134"/>
                    <a:pt x="1020" y="134"/>
                    <a:pt x="1020" y="134"/>
                  </a:cubicBezTo>
                  <a:cubicBezTo>
                    <a:pt x="1252" y="75"/>
                    <a:pt x="1252" y="75"/>
                    <a:pt x="1252" y="75"/>
                  </a:cubicBezTo>
                  <a:cubicBezTo>
                    <a:pt x="1245" y="76"/>
                    <a:pt x="1238" y="77"/>
                    <a:pt x="1233" y="77"/>
                  </a:cubicBezTo>
                  <a:cubicBezTo>
                    <a:pt x="1227" y="77"/>
                    <a:pt x="1223" y="76"/>
                    <a:pt x="1223" y="74"/>
                  </a:cubicBezTo>
                  <a:cubicBezTo>
                    <a:pt x="1221" y="70"/>
                    <a:pt x="1232" y="64"/>
                    <a:pt x="1247" y="59"/>
                  </a:cubicBezTo>
                  <a:moveTo>
                    <a:pt x="869" y="0"/>
                  </a:moveTo>
                  <a:cubicBezTo>
                    <a:pt x="864" y="0"/>
                    <a:pt x="859" y="1"/>
                    <a:pt x="853" y="1"/>
                  </a:cubicBezTo>
                  <a:cubicBezTo>
                    <a:pt x="844" y="2"/>
                    <a:pt x="832" y="4"/>
                    <a:pt x="819" y="7"/>
                  </a:cubicBezTo>
                  <a:cubicBezTo>
                    <a:pt x="813" y="8"/>
                    <a:pt x="806" y="10"/>
                    <a:pt x="801" y="11"/>
                  </a:cubicBezTo>
                  <a:cubicBezTo>
                    <a:pt x="324" y="133"/>
                    <a:pt x="324" y="133"/>
                    <a:pt x="324" y="133"/>
                  </a:cubicBezTo>
                  <a:cubicBezTo>
                    <a:pt x="310" y="137"/>
                    <a:pt x="298" y="140"/>
                    <a:pt x="287" y="144"/>
                  </a:cubicBezTo>
                  <a:cubicBezTo>
                    <a:pt x="260" y="152"/>
                    <a:pt x="235" y="163"/>
                    <a:pt x="219" y="172"/>
                  </a:cubicBezTo>
                  <a:cubicBezTo>
                    <a:pt x="215" y="174"/>
                    <a:pt x="212" y="176"/>
                    <a:pt x="209" y="178"/>
                  </a:cubicBezTo>
                  <a:cubicBezTo>
                    <a:pt x="207" y="180"/>
                    <a:pt x="205" y="181"/>
                    <a:pt x="204" y="183"/>
                  </a:cubicBezTo>
                  <a:cubicBezTo>
                    <a:pt x="11" y="361"/>
                    <a:pt x="11" y="361"/>
                    <a:pt x="11" y="361"/>
                  </a:cubicBezTo>
                  <a:cubicBezTo>
                    <a:pt x="7" y="364"/>
                    <a:pt x="5" y="367"/>
                    <a:pt x="3" y="369"/>
                  </a:cubicBezTo>
                  <a:cubicBezTo>
                    <a:pt x="0" y="374"/>
                    <a:pt x="1" y="378"/>
                    <a:pt x="5" y="381"/>
                  </a:cubicBezTo>
                  <a:cubicBezTo>
                    <a:pt x="9" y="383"/>
                    <a:pt x="14" y="383"/>
                    <a:pt x="22" y="383"/>
                  </a:cubicBezTo>
                  <a:cubicBezTo>
                    <a:pt x="35" y="383"/>
                    <a:pt x="53" y="381"/>
                    <a:pt x="75" y="376"/>
                  </a:cubicBezTo>
                  <a:cubicBezTo>
                    <a:pt x="75" y="375"/>
                    <a:pt x="75" y="375"/>
                    <a:pt x="76" y="375"/>
                  </a:cubicBezTo>
                  <a:cubicBezTo>
                    <a:pt x="700" y="216"/>
                    <a:pt x="700" y="216"/>
                    <a:pt x="700" y="216"/>
                  </a:cubicBezTo>
                  <a:cubicBezTo>
                    <a:pt x="707" y="197"/>
                    <a:pt x="707" y="197"/>
                    <a:pt x="707" y="197"/>
                  </a:cubicBezTo>
                  <a:cubicBezTo>
                    <a:pt x="99" y="352"/>
                    <a:pt x="99" y="352"/>
                    <a:pt x="99" y="352"/>
                  </a:cubicBezTo>
                  <a:cubicBezTo>
                    <a:pt x="90" y="355"/>
                    <a:pt x="82" y="356"/>
                    <a:pt x="76" y="356"/>
                  </a:cubicBezTo>
                  <a:cubicBezTo>
                    <a:pt x="73" y="356"/>
                    <a:pt x="71" y="355"/>
                    <a:pt x="69" y="355"/>
                  </a:cubicBezTo>
                  <a:cubicBezTo>
                    <a:pt x="67" y="354"/>
                    <a:pt x="67" y="352"/>
                    <a:pt x="68" y="350"/>
                  </a:cubicBezTo>
                  <a:cubicBezTo>
                    <a:pt x="68" y="349"/>
                    <a:pt x="69" y="347"/>
                    <a:pt x="71" y="346"/>
                  </a:cubicBezTo>
                  <a:cubicBezTo>
                    <a:pt x="253" y="170"/>
                    <a:pt x="253" y="170"/>
                    <a:pt x="253" y="170"/>
                  </a:cubicBezTo>
                  <a:cubicBezTo>
                    <a:pt x="254" y="169"/>
                    <a:pt x="255" y="168"/>
                    <a:pt x="256" y="168"/>
                  </a:cubicBezTo>
                  <a:cubicBezTo>
                    <a:pt x="257" y="167"/>
                    <a:pt x="258" y="166"/>
                    <a:pt x="260" y="165"/>
                  </a:cubicBezTo>
                  <a:cubicBezTo>
                    <a:pt x="267" y="160"/>
                    <a:pt x="279" y="156"/>
                    <a:pt x="291" y="152"/>
                  </a:cubicBezTo>
                  <a:cubicBezTo>
                    <a:pt x="296" y="150"/>
                    <a:pt x="302" y="148"/>
                    <a:pt x="310" y="146"/>
                  </a:cubicBezTo>
                  <a:cubicBezTo>
                    <a:pt x="311" y="146"/>
                    <a:pt x="311" y="146"/>
                    <a:pt x="311" y="146"/>
                  </a:cubicBezTo>
                  <a:cubicBezTo>
                    <a:pt x="798" y="22"/>
                    <a:pt x="798" y="22"/>
                    <a:pt x="798" y="22"/>
                  </a:cubicBezTo>
                  <a:cubicBezTo>
                    <a:pt x="802" y="20"/>
                    <a:pt x="805" y="20"/>
                    <a:pt x="808" y="19"/>
                  </a:cubicBezTo>
                  <a:cubicBezTo>
                    <a:pt x="814" y="18"/>
                    <a:pt x="819" y="17"/>
                    <a:pt x="823" y="17"/>
                  </a:cubicBezTo>
                  <a:cubicBezTo>
                    <a:pt x="826" y="17"/>
                    <a:pt x="828" y="16"/>
                    <a:pt x="830" y="16"/>
                  </a:cubicBezTo>
                  <a:cubicBezTo>
                    <a:pt x="835" y="16"/>
                    <a:pt x="838" y="17"/>
                    <a:pt x="838" y="19"/>
                  </a:cubicBezTo>
                  <a:cubicBezTo>
                    <a:pt x="838" y="20"/>
                    <a:pt x="837" y="22"/>
                    <a:pt x="837" y="23"/>
                  </a:cubicBezTo>
                  <a:cubicBezTo>
                    <a:pt x="837" y="24"/>
                    <a:pt x="836" y="25"/>
                    <a:pt x="836" y="25"/>
                  </a:cubicBezTo>
                  <a:cubicBezTo>
                    <a:pt x="801" y="151"/>
                    <a:pt x="801" y="151"/>
                    <a:pt x="801" y="151"/>
                  </a:cubicBezTo>
                  <a:cubicBezTo>
                    <a:pt x="861" y="135"/>
                    <a:pt x="861" y="135"/>
                    <a:pt x="861" y="135"/>
                  </a:cubicBezTo>
                  <a:cubicBezTo>
                    <a:pt x="885" y="13"/>
                    <a:pt x="885" y="13"/>
                    <a:pt x="885" y="13"/>
                  </a:cubicBezTo>
                  <a:cubicBezTo>
                    <a:pt x="886" y="12"/>
                    <a:pt x="886" y="11"/>
                    <a:pt x="886" y="11"/>
                  </a:cubicBezTo>
                  <a:cubicBezTo>
                    <a:pt x="886" y="9"/>
                    <a:pt x="887" y="8"/>
                    <a:pt x="887" y="6"/>
                  </a:cubicBezTo>
                  <a:cubicBezTo>
                    <a:pt x="886" y="2"/>
                    <a:pt x="880" y="0"/>
                    <a:pt x="869"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5" name="Freeform 27"/>
            <p:cNvSpPr>
              <a:spLocks noEditPoints="1"/>
            </p:cNvSpPr>
            <p:nvPr/>
          </p:nvSpPr>
          <p:spPr bwMode="auto">
            <a:xfrm>
              <a:off x="-15889288" y="-1682750"/>
              <a:ext cx="565150" cy="228600"/>
            </a:xfrm>
            <a:custGeom>
              <a:avLst/>
              <a:gdLst/>
              <a:ahLst/>
              <a:cxnLst>
                <a:cxn ang="0">
                  <a:pos x="151" y="107"/>
                </a:cxn>
                <a:cxn ang="0">
                  <a:pos x="0" y="144"/>
                </a:cxn>
                <a:cxn ang="0">
                  <a:pos x="0" y="144"/>
                </a:cxn>
                <a:cxn ang="0">
                  <a:pos x="151" y="107"/>
                </a:cxn>
                <a:cxn ang="0">
                  <a:pos x="151" y="107"/>
                </a:cxn>
                <a:cxn ang="0">
                  <a:pos x="356" y="0"/>
                </a:cxn>
                <a:cxn ang="0">
                  <a:pos x="210" y="38"/>
                </a:cxn>
                <a:cxn ang="0">
                  <a:pos x="203" y="78"/>
                </a:cxn>
                <a:cxn ang="0">
                  <a:pos x="352" y="40"/>
                </a:cxn>
                <a:cxn ang="0">
                  <a:pos x="356" y="0"/>
                </a:cxn>
              </a:cxnLst>
              <a:rect l="0" t="0" r="r" b="b"/>
              <a:pathLst>
                <a:path w="356" h="144">
                  <a:moveTo>
                    <a:pt x="151" y="107"/>
                  </a:moveTo>
                  <a:lnTo>
                    <a:pt x="0" y="144"/>
                  </a:lnTo>
                  <a:lnTo>
                    <a:pt x="0" y="144"/>
                  </a:lnTo>
                  <a:lnTo>
                    <a:pt x="151" y="107"/>
                  </a:lnTo>
                  <a:lnTo>
                    <a:pt x="151" y="107"/>
                  </a:lnTo>
                  <a:close/>
                  <a:moveTo>
                    <a:pt x="356" y="0"/>
                  </a:moveTo>
                  <a:lnTo>
                    <a:pt x="210" y="38"/>
                  </a:lnTo>
                  <a:lnTo>
                    <a:pt x="203" y="78"/>
                  </a:lnTo>
                  <a:lnTo>
                    <a:pt x="352" y="40"/>
                  </a:lnTo>
                  <a:lnTo>
                    <a:pt x="356" y="0"/>
                  </a:lnTo>
                  <a:close/>
                </a:path>
              </a:pathLst>
            </a:custGeom>
            <a:solidFill>
              <a:srgbClr val="B77444"/>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6" name="Freeform 28"/>
            <p:cNvSpPr>
              <a:spLocks noEditPoints="1"/>
            </p:cNvSpPr>
            <p:nvPr/>
          </p:nvSpPr>
          <p:spPr bwMode="auto">
            <a:xfrm>
              <a:off x="-15889288" y="-1682750"/>
              <a:ext cx="565150" cy="228600"/>
            </a:xfrm>
            <a:custGeom>
              <a:avLst/>
              <a:gdLst/>
              <a:ahLst/>
              <a:cxnLst>
                <a:cxn ang="0">
                  <a:pos x="151" y="107"/>
                </a:cxn>
                <a:cxn ang="0">
                  <a:pos x="0" y="144"/>
                </a:cxn>
                <a:cxn ang="0">
                  <a:pos x="0" y="144"/>
                </a:cxn>
                <a:cxn ang="0">
                  <a:pos x="151" y="107"/>
                </a:cxn>
                <a:cxn ang="0">
                  <a:pos x="151" y="107"/>
                </a:cxn>
                <a:cxn ang="0">
                  <a:pos x="356" y="0"/>
                </a:cxn>
                <a:cxn ang="0">
                  <a:pos x="210" y="38"/>
                </a:cxn>
                <a:cxn ang="0">
                  <a:pos x="203" y="78"/>
                </a:cxn>
                <a:cxn ang="0">
                  <a:pos x="352" y="40"/>
                </a:cxn>
                <a:cxn ang="0">
                  <a:pos x="356" y="0"/>
                </a:cxn>
              </a:cxnLst>
              <a:rect l="0" t="0" r="r" b="b"/>
              <a:pathLst>
                <a:path w="356" h="144">
                  <a:moveTo>
                    <a:pt x="151" y="107"/>
                  </a:moveTo>
                  <a:lnTo>
                    <a:pt x="0" y="144"/>
                  </a:lnTo>
                  <a:lnTo>
                    <a:pt x="0" y="144"/>
                  </a:lnTo>
                  <a:lnTo>
                    <a:pt x="151" y="107"/>
                  </a:lnTo>
                  <a:lnTo>
                    <a:pt x="151" y="107"/>
                  </a:lnTo>
                  <a:moveTo>
                    <a:pt x="356" y="0"/>
                  </a:moveTo>
                  <a:lnTo>
                    <a:pt x="210" y="38"/>
                  </a:lnTo>
                  <a:lnTo>
                    <a:pt x="203" y="78"/>
                  </a:lnTo>
                  <a:lnTo>
                    <a:pt x="352" y="40"/>
                  </a:lnTo>
                  <a:lnTo>
                    <a:pt x="356"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7" name="Freeform 29"/>
            <p:cNvSpPr>
              <a:spLocks/>
            </p:cNvSpPr>
            <p:nvPr/>
          </p:nvSpPr>
          <p:spPr bwMode="auto">
            <a:xfrm>
              <a:off x="-15900400" y="-1512888"/>
              <a:ext cx="250825" cy="93663"/>
            </a:xfrm>
            <a:custGeom>
              <a:avLst/>
              <a:gdLst/>
              <a:ahLst/>
              <a:cxnLst>
                <a:cxn ang="0">
                  <a:pos x="67" y="0"/>
                </a:cxn>
                <a:cxn ang="0">
                  <a:pos x="3" y="16"/>
                </a:cxn>
                <a:cxn ang="0">
                  <a:pos x="0" y="25"/>
                </a:cxn>
                <a:cxn ang="0">
                  <a:pos x="35" y="9"/>
                </a:cxn>
                <a:cxn ang="0">
                  <a:pos x="56" y="5"/>
                </a:cxn>
                <a:cxn ang="0">
                  <a:pos x="65" y="9"/>
                </a:cxn>
                <a:cxn ang="0">
                  <a:pos x="67" y="0"/>
                </a:cxn>
              </a:cxnLst>
              <a:rect l="0" t="0" r="r" b="b"/>
              <a:pathLst>
                <a:path w="67" h="25">
                  <a:moveTo>
                    <a:pt x="67" y="0"/>
                  </a:moveTo>
                  <a:cubicBezTo>
                    <a:pt x="3" y="16"/>
                    <a:pt x="3" y="16"/>
                    <a:pt x="3" y="16"/>
                  </a:cubicBezTo>
                  <a:cubicBezTo>
                    <a:pt x="0" y="25"/>
                    <a:pt x="0" y="25"/>
                    <a:pt x="0" y="25"/>
                  </a:cubicBezTo>
                  <a:cubicBezTo>
                    <a:pt x="4" y="20"/>
                    <a:pt x="18" y="13"/>
                    <a:pt x="35" y="9"/>
                  </a:cubicBezTo>
                  <a:cubicBezTo>
                    <a:pt x="43" y="6"/>
                    <a:pt x="50" y="5"/>
                    <a:pt x="56" y="5"/>
                  </a:cubicBezTo>
                  <a:cubicBezTo>
                    <a:pt x="62" y="5"/>
                    <a:pt x="65" y="7"/>
                    <a:pt x="65" y="9"/>
                  </a:cubicBezTo>
                  <a:cubicBezTo>
                    <a:pt x="67" y="0"/>
                    <a:pt x="67" y="0"/>
                    <a:pt x="67" y="0"/>
                  </a:cubicBezTo>
                </a:path>
              </a:pathLst>
            </a:custGeom>
            <a:solidFill>
              <a:srgbClr val="B24618"/>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8" name="Freeform 30"/>
            <p:cNvSpPr>
              <a:spLocks/>
            </p:cNvSpPr>
            <p:nvPr/>
          </p:nvSpPr>
          <p:spPr bwMode="auto">
            <a:xfrm>
              <a:off x="-15255875" y="-1760538"/>
              <a:ext cx="239713" cy="123825"/>
            </a:xfrm>
            <a:custGeom>
              <a:avLst/>
              <a:gdLst/>
              <a:ahLst/>
              <a:cxnLst>
                <a:cxn ang="0">
                  <a:pos x="149" y="0"/>
                </a:cxn>
                <a:cxn ang="0">
                  <a:pos x="2" y="37"/>
                </a:cxn>
                <a:cxn ang="0">
                  <a:pos x="0" y="78"/>
                </a:cxn>
                <a:cxn ang="0">
                  <a:pos x="151" y="40"/>
                </a:cxn>
                <a:cxn ang="0">
                  <a:pos x="149" y="0"/>
                </a:cxn>
              </a:cxnLst>
              <a:rect l="0" t="0" r="r" b="b"/>
              <a:pathLst>
                <a:path w="151" h="78">
                  <a:moveTo>
                    <a:pt x="149" y="0"/>
                  </a:moveTo>
                  <a:lnTo>
                    <a:pt x="2" y="37"/>
                  </a:lnTo>
                  <a:lnTo>
                    <a:pt x="0" y="78"/>
                  </a:lnTo>
                  <a:lnTo>
                    <a:pt x="151" y="40"/>
                  </a:lnTo>
                  <a:lnTo>
                    <a:pt x="149" y="0"/>
                  </a:lnTo>
                  <a:close/>
                </a:path>
              </a:pathLst>
            </a:custGeom>
            <a:solidFill>
              <a:srgbClr val="B35318"/>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29" name="Freeform 31"/>
            <p:cNvSpPr>
              <a:spLocks/>
            </p:cNvSpPr>
            <p:nvPr/>
          </p:nvSpPr>
          <p:spPr bwMode="auto">
            <a:xfrm>
              <a:off x="-15255875" y="-1760538"/>
              <a:ext cx="239713" cy="123825"/>
            </a:xfrm>
            <a:custGeom>
              <a:avLst/>
              <a:gdLst/>
              <a:ahLst/>
              <a:cxnLst>
                <a:cxn ang="0">
                  <a:pos x="149" y="0"/>
                </a:cxn>
                <a:cxn ang="0">
                  <a:pos x="2" y="37"/>
                </a:cxn>
                <a:cxn ang="0">
                  <a:pos x="0" y="78"/>
                </a:cxn>
                <a:cxn ang="0">
                  <a:pos x="151" y="40"/>
                </a:cxn>
                <a:cxn ang="0">
                  <a:pos x="149" y="0"/>
                </a:cxn>
              </a:cxnLst>
              <a:rect l="0" t="0" r="r" b="b"/>
              <a:pathLst>
                <a:path w="151" h="78">
                  <a:moveTo>
                    <a:pt x="149" y="0"/>
                  </a:moveTo>
                  <a:lnTo>
                    <a:pt x="2" y="37"/>
                  </a:lnTo>
                  <a:lnTo>
                    <a:pt x="0" y="78"/>
                  </a:lnTo>
                  <a:lnTo>
                    <a:pt x="151" y="40"/>
                  </a:lnTo>
                  <a:lnTo>
                    <a:pt x="149"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0" name="Freeform 32"/>
            <p:cNvSpPr>
              <a:spLocks/>
            </p:cNvSpPr>
            <p:nvPr/>
          </p:nvSpPr>
          <p:spPr bwMode="auto">
            <a:xfrm>
              <a:off x="-19381788" y="-973138"/>
              <a:ext cx="3622675" cy="12236451"/>
            </a:xfrm>
            <a:custGeom>
              <a:avLst/>
              <a:gdLst/>
              <a:ahLst/>
              <a:cxnLst>
                <a:cxn ang="0">
                  <a:pos x="966" y="0"/>
                </a:cxn>
                <a:cxn ang="0">
                  <a:pos x="925" y="22"/>
                </a:cxn>
                <a:cxn ang="0">
                  <a:pos x="902" y="25"/>
                </a:cxn>
                <a:cxn ang="0">
                  <a:pos x="889" y="20"/>
                </a:cxn>
                <a:cxn ang="0">
                  <a:pos x="38" y="3031"/>
                </a:cxn>
                <a:cxn ang="0">
                  <a:pos x="111" y="3263"/>
                </a:cxn>
                <a:cxn ang="0">
                  <a:pos x="139" y="3259"/>
                </a:cxn>
                <a:cxn ang="0">
                  <a:pos x="372" y="2946"/>
                </a:cxn>
                <a:cxn ang="0">
                  <a:pos x="966" y="0"/>
                </a:cxn>
              </a:cxnLst>
              <a:rect l="0" t="0" r="r" b="b"/>
              <a:pathLst>
                <a:path w="966" h="3263">
                  <a:moveTo>
                    <a:pt x="966" y="0"/>
                  </a:moveTo>
                  <a:cubicBezTo>
                    <a:pt x="964" y="7"/>
                    <a:pt x="945" y="17"/>
                    <a:pt x="925" y="22"/>
                  </a:cubicBezTo>
                  <a:cubicBezTo>
                    <a:pt x="916" y="24"/>
                    <a:pt x="908" y="25"/>
                    <a:pt x="902" y="25"/>
                  </a:cubicBezTo>
                  <a:cubicBezTo>
                    <a:pt x="894" y="25"/>
                    <a:pt x="889" y="23"/>
                    <a:pt x="889" y="20"/>
                  </a:cubicBezTo>
                  <a:cubicBezTo>
                    <a:pt x="38" y="3031"/>
                    <a:pt x="38" y="3031"/>
                    <a:pt x="38" y="3031"/>
                  </a:cubicBezTo>
                  <a:cubicBezTo>
                    <a:pt x="0" y="3163"/>
                    <a:pt x="32" y="3263"/>
                    <a:pt x="111" y="3263"/>
                  </a:cubicBezTo>
                  <a:cubicBezTo>
                    <a:pt x="120" y="3263"/>
                    <a:pt x="129" y="3261"/>
                    <a:pt x="139" y="3259"/>
                  </a:cubicBezTo>
                  <a:cubicBezTo>
                    <a:pt x="237" y="3234"/>
                    <a:pt x="343" y="3089"/>
                    <a:pt x="372" y="2946"/>
                  </a:cubicBezTo>
                  <a:cubicBezTo>
                    <a:pt x="966" y="0"/>
                    <a:pt x="966" y="0"/>
                    <a:pt x="966"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1" name="Freeform 33"/>
            <p:cNvSpPr>
              <a:spLocks/>
            </p:cNvSpPr>
            <p:nvPr/>
          </p:nvSpPr>
          <p:spPr bwMode="auto">
            <a:xfrm>
              <a:off x="-14165263" y="-4843463"/>
              <a:ext cx="11418888" cy="2924175"/>
            </a:xfrm>
            <a:custGeom>
              <a:avLst/>
              <a:gdLst/>
              <a:ahLst/>
              <a:cxnLst>
                <a:cxn ang="0">
                  <a:pos x="3029" y="0"/>
                </a:cxn>
                <a:cxn ang="0">
                  <a:pos x="3021" y="1"/>
                </a:cxn>
                <a:cxn ang="0">
                  <a:pos x="2950" y="10"/>
                </a:cxn>
                <a:cxn ang="0">
                  <a:pos x="4" y="763"/>
                </a:cxn>
                <a:cxn ang="0">
                  <a:pos x="0" y="764"/>
                </a:cxn>
                <a:cxn ang="0">
                  <a:pos x="375" y="668"/>
                </a:cxn>
                <a:cxn ang="0">
                  <a:pos x="402" y="664"/>
                </a:cxn>
                <a:cxn ang="0">
                  <a:pos x="414" y="667"/>
                </a:cxn>
                <a:cxn ang="0">
                  <a:pos x="391" y="681"/>
                </a:cxn>
                <a:cxn ang="0">
                  <a:pos x="5" y="780"/>
                </a:cxn>
                <a:cxn ang="0">
                  <a:pos x="10" y="778"/>
                </a:cxn>
                <a:cxn ang="0">
                  <a:pos x="3030" y="7"/>
                </a:cxn>
                <a:cxn ang="0">
                  <a:pos x="3029" y="0"/>
                </a:cxn>
              </a:cxnLst>
              <a:rect l="0" t="0" r="r" b="b"/>
              <a:pathLst>
                <a:path w="3045" h="780">
                  <a:moveTo>
                    <a:pt x="3029" y="0"/>
                  </a:moveTo>
                  <a:cubicBezTo>
                    <a:pt x="3027" y="0"/>
                    <a:pt x="3024" y="0"/>
                    <a:pt x="3021" y="1"/>
                  </a:cubicBezTo>
                  <a:cubicBezTo>
                    <a:pt x="2998" y="2"/>
                    <a:pt x="2967" y="6"/>
                    <a:pt x="2950" y="10"/>
                  </a:cubicBezTo>
                  <a:cubicBezTo>
                    <a:pt x="4" y="763"/>
                    <a:pt x="4" y="763"/>
                    <a:pt x="4" y="763"/>
                  </a:cubicBezTo>
                  <a:cubicBezTo>
                    <a:pt x="3" y="763"/>
                    <a:pt x="1" y="764"/>
                    <a:pt x="0" y="764"/>
                  </a:cubicBezTo>
                  <a:cubicBezTo>
                    <a:pt x="375" y="668"/>
                    <a:pt x="375" y="668"/>
                    <a:pt x="375" y="668"/>
                  </a:cubicBezTo>
                  <a:cubicBezTo>
                    <a:pt x="385" y="666"/>
                    <a:pt x="395" y="664"/>
                    <a:pt x="402" y="664"/>
                  </a:cubicBezTo>
                  <a:cubicBezTo>
                    <a:pt x="408" y="664"/>
                    <a:pt x="412" y="665"/>
                    <a:pt x="414" y="667"/>
                  </a:cubicBezTo>
                  <a:cubicBezTo>
                    <a:pt x="419" y="670"/>
                    <a:pt x="408" y="677"/>
                    <a:pt x="391" y="681"/>
                  </a:cubicBezTo>
                  <a:cubicBezTo>
                    <a:pt x="5" y="780"/>
                    <a:pt x="5" y="780"/>
                    <a:pt x="5" y="780"/>
                  </a:cubicBezTo>
                  <a:cubicBezTo>
                    <a:pt x="6" y="779"/>
                    <a:pt x="8" y="779"/>
                    <a:pt x="10" y="778"/>
                  </a:cubicBezTo>
                  <a:cubicBezTo>
                    <a:pt x="3030" y="7"/>
                    <a:pt x="3030" y="7"/>
                    <a:pt x="3030" y="7"/>
                  </a:cubicBezTo>
                  <a:cubicBezTo>
                    <a:pt x="3045" y="3"/>
                    <a:pt x="3044" y="0"/>
                    <a:pt x="3029"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2" name="Freeform 34"/>
            <p:cNvSpPr>
              <a:spLocks/>
            </p:cNvSpPr>
            <p:nvPr/>
          </p:nvSpPr>
          <p:spPr bwMode="auto">
            <a:xfrm>
              <a:off x="-14262100" y="-2354263"/>
              <a:ext cx="1668463" cy="442913"/>
            </a:xfrm>
            <a:custGeom>
              <a:avLst/>
              <a:gdLst/>
              <a:ahLst/>
              <a:cxnLst>
                <a:cxn ang="0">
                  <a:pos x="428" y="0"/>
                </a:cxn>
                <a:cxn ang="0">
                  <a:pos x="401" y="4"/>
                </a:cxn>
                <a:cxn ang="0">
                  <a:pos x="26" y="100"/>
                </a:cxn>
                <a:cxn ang="0">
                  <a:pos x="2" y="115"/>
                </a:cxn>
                <a:cxn ang="0">
                  <a:pos x="12" y="118"/>
                </a:cxn>
                <a:cxn ang="0">
                  <a:pos x="31" y="116"/>
                </a:cxn>
                <a:cxn ang="0">
                  <a:pos x="417" y="17"/>
                </a:cxn>
                <a:cxn ang="0">
                  <a:pos x="440" y="3"/>
                </a:cxn>
                <a:cxn ang="0">
                  <a:pos x="428" y="0"/>
                </a:cxn>
              </a:cxnLst>
              <a:rect l="0" t="0" r="r" b="b"/>
              <a:pathLst>
                <a:path w="445" h="118">
                  <a:moveTo>
                    <a:pt x="428" y="0"/>
                  </a:moveTo>
                  <a:cubicBezTo>
                    <a:pt x="421" y="0"/>
                    <a:pt x="411" y="2"/>
                    <a:pt x="401" y="4"/>
                  </a:cubicBezTo>
                  <a:cubicBezTo>
                    <a:pt x="26" y="100"/>
                    <a:pt x="26" y="100"/>
                    <a:pt x="26" y="100"/>
                  </a:cubicBezTo>
                  <a:cubicBezTo>
                    <a:pt x="11" y="105"/>
                    <a:pt x="0" y="111"/>
                    <a:pt x="2" y="115"/>
                  </a:cubicBezTo>
                  <a:cubicBezTo>
                    <a:pt x="2" y="117"/>
                    <a:pt x="6" y="118"/>
                    <a:pt x="12" y="118"/>
                  </a:cubicBezTo>
                  <a:cubicBezTo>
                    <a:pt x="17" y="118"/>
                    <a:pt x="24" y="117"/>
                    <a:pt x="31" y="116"/>
                  </a:cubicBezTo>
                  <a:cubicBezTo>
                    <a:pt x="417" y="17"/>
                    <a:pt x="417" y="17"/>
                    <a:pt x="417" y="17"/>
                  </a:cubicBezTo>
                  <a:cubicBezTo>
                    <a:pt x="434" y="13"/>
                    <a:pt x="445" y="6"/>
                    <a:pt x="440" y="3"/>
                  </a:cubicBezTo>
                  <a:cubicBezTo>
                    <a:pt x="438" y="1"/>
                    <a:pt x="434" y="0"/>
                    <a:pt x="428" y="0"/>
                  </a:cubicBezTo>
                </a:path>
              </a:pathLst>
            </a:custGeom>
            <a:solidFill>
              <a:srgbClr val="8B8C8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3" name="Freeform 35"/>
            <p:cNvSpPr>
              <a:spLocks/>
            </p:cNvSpPr>
            <p:nvPr/>
          </p:nvSpPr>
          <p:spPr bwMode="auto">
            <a:xfrm>
              <a:off x="-15668625" y="-1443038"/>
              <a:ext cx="3175" cy="23813"/>
            </a:xfrm>
            <a:custGeom>
              <a:avLst/>
              <a:gdLst/>
              <a:ahLst/>
              <a:cxnLst>
                <a:cxn ang="0">
                  <a:pos x="2" y="0"/>
                </a:cxn>
                <a:cxn ang="0">
                  <a:pos x="2" y="0"/>
                </a:cxn>
                <a:cxn ang="0">
                  <a:pos x="0" y="15"/>
                </a:cxn>
                <a:cxn ang="0">
                  <a:pos x="0" y="15"/>
                </a:cxn>
                <a:cxn ang="0">
                  <a:pos x="2" y="0"/>
                </a:cxn>
              </a:cxnLst>
              <a:rect l="0" t="0" r="r" b="b"/>
              <a:pathLst>
                <a:path w="2" h="15">
                  <a:moveTo>
                    <a:pt x="2" y="0"/>
                  </a:moveTo>
                  <a:lnTo>
                    <a:pt x="2" y="0"/>
                  </a:lnTo>
                  <a:lnTo>
                    <a:pt x="0" y="15"/>
                  </a:lnTo>
                  <a:lnTo>
                    <a:pt x="0" y="15"/>
                  </a:lnTo>
                  <a:lnTo>
                    <a:pt x="2" y="0"/>
                  </a:lnTo>
                  <a:close/>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4" name="Freeform 36"/>
            <p:cNvSpPr>
              <a:spLocks/>
            </p:cNvSpPr>
            <p:nvPr/>
          </p:nvSpPr>
          <p:spPr bwMode="auto">
            <a:xfrm>
              <a:off x="-15668625" y="-1443038"/>
              <a:ext cx="3175" cy="23813"/>
            </a:xfrm>
            <a:custGeom>
              <a:avLst/>
              <a:gdLst/>
              <a:ahLst/>
              <a:cxnLst>
                <a:cxn ang="0">
                  <a:pos x="2" y="0"/>
                </a:cxn>
                <a:cxn ang="0">
                  <a:pos x="2" y="0"/>
                </a:cxn>
                <a:cxn ang="0">
                  <a:pos x="0" y="15"/>
                </a:cxn>
                <a:cxn ang="0">
                  <a:pos x="0" y="15"/>
                </a:cxn>
                <a:cxn ang="0">
                  <a:pos x="2" y="0"/>
                </a:cxn>
              </a:cxnLst>
              <a:rect l="0" t="0" r="r" b="b"/>
              <a:pathLst>
                <a:path w="2" h="15">
                  <a:moveTo>
                    <a:pt x="2" y="0"/>
                  </a:moveTo>
                  <a:lnTo>
                    <a:pt x="2" y="0"/>
                  </a:lnTo>
                  <a:lnTo>
                    <a:pt x="0" y="15"/>
                  </a:lnTo>
                  <a:lnTo>
                    <a:pt x="0" y="15"/>
                  </a:lnTo>
                  <a:lnTo>
                    <a:pt x="2"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5" name="Rectangle 37"/>
            <p:cNvSpPr>
              <a:spLocks noChangeArrowheads="1"/>
            </p:cNvSpPr>
            <p:nvPr/>
          </p:nvSpPr>
          <p:spPr bwMode="auto">
            <a:xfrm>
              <a:off x="-15665450" y="-1443038"/>
              <a:ext cx="1588" cy="1588"/>
            </a:xfrm>
            <a:prstGeom prst="rect">
              <a:avLst/>
            </a:prstGeom>
            <a:solidFill>
              <a:srgbClr val="B77444"/>
            </a:solidFill>
            <a:ln w="9525">
              <a:noFill/>
              <a:miter lim="800000"/>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6" name="Rectangle 38"/>
            <p:cNvSpPr>
              <a:spLocks noChangeArrowheads="1"/>
            </p:cNvSpPr>
            <p:nvPr/>
          </p:nvSpPr>
          <p:spPr bwMode="auto">
            <a:xfrm>
              <a:off x="-15665450" y="-1443038"/>
              <a:ext cx="1588" cy="1588"/>
            </a:xfrm>
            <a:prstGeom prst="rect">
              <a:avLst/>
            </a:prstGeom>
            <a:noFill/>
            <a:ln w="9525">
              <a:noFill/>
              <a:miter lim="800000"/>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7" name="Freeform 39"/>
            <p:cNvSpPr>
              <a:spLocks/>
            </p:cNvSpPr>
            <p:nvPr/>
          </p:nvSpPr>
          <p:spPr bwMode="auto">
            <a:xfrm>
              <a:off x="-15665450" y="-1479550"/>
              <a:ext cx="7938" cy="36513"/>
            </a:xfrm>
            <a:custGeom>
              <a:avLst/>
              <a:gdLst/>
              <a:ahLst/>
              <a:cxnLst>
                <a:cxn ang="0">
                  <a:pos x="2" y="0"/>
                </a:cxn>
                <a:cxn ang="0">
                  <a:pos x="0" y="10"/>
                </a:cxn>
                <a:cxn ang="0">
                  <a:pos x="0" y="10"/>
                </a:cxn>
                <a:cxn ang="0">
                  <a:pos x="2" y="1"/>
                </a:cxn>
                <a:cxn ang="0">
                  <a:pos x="2" y="0"/>
                </a:cxn>
              </a:cxnLst>
              <a:rect l="0" t="0" r="r" b="b"/>
              <a:pathLst>
                <a:path w="2" h="10">
                  <a:moveTo>
                    <a:pt x="2" y="0"/>
                  </a:moveTo>
                  <a:cubicBezTo>
                    <a:pt x="0" y="10"/>
                    <a:pt x="0" y="10"/>
                    <a:pt x="0" y="10"/>
                  </a:cubicBezTo>
                  <a:cubicBezTo>
                    <a:pt x="0" y="10"/>
                    <a:pt x="0" y="10"/>
                    <a:pt x="0" y="10"/>
                  </a:cubicBezTo>
                  <a:cubicBezTo>
                    <a:pt x="2" y="1"/>
                    <a:pt x="2" y="1"/>
                    <a:pt x="2" y="1"/>
                  </a:cubicBezTo>
                  <a:cubicBezTo>
                    <a:pt x="2" y="0"/>
                    <a:pt x="2" y="0"/>
                    <a:pt x="2" y="0"/>
                  </a:cubicBezTo>
                </a:path>
              </a:pathLst>
            </a:custGeom>
            <a:solidFill>
              <a:srgbClr val="B24618"/>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8" name="Freeform 40"/>
            <p:cNvSpPr>
              <a:spLocks/>
            </p:cNvSpPr>
            <p:nvPr/>
          </p:nvSpPr>
          <p:spPr bwMode="auto">
            <a:xfrm>
              <a:off x="-15916275" y="-1377950"/>
              <a:ext cx="7938" cy="22225"/>
            </a:xfrm>
            <a:custGeom>
              <a:avLst/>
              <a:gdLst/>
              <a:ahLst/>
              <a:cxnLst>
                <a:cxn ang="0">
                  <a:pos x="5" y="0"/>
                </a:cxn>
                <a:cxn ang="0">
                  <a:pos x="2" y="0"/>
                </a:cxn>
                <a:cxn ang="0">
                  <a:pos x="0" y="14"/>
                </a:cxn>
                <a:cxn ang="0">
                  <a:pos x="0" y="14"/>
                </a:cxn>
                <a:cxn ang="0">
                  <a:pos x="5" y="0"/>
                </a:cxn>
              </a:cxnLst>
              <a:rect l="0" t="0" r="r" b="b"/>
              <a:pathLst>
                <a:path w="5" h="14">
                  <a:moveTo>
                    <a:pt x="5" y="0"/>
                  </a:moveTo>
                  <a:lnTo>
                    <a:pt x="2" y="0"/>
                  </a:lnTo>
                  <a:lnTo>
                    <a:pt x="0" y="14"/>
                  </a:lnTo>
                  <a:lnTo>
                    <a:pt x="0" y="14"/>
                  </a:lnTo>
                  <a:lnTo>
                    <a:pt x="5" y="0"/>
                  </a:lnTo>
                  <a:close/>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39" name="Freeform 41"/>
            <p:cNvSpPr>
              <a:spLocks/>
            </p:cNvSpPr>
            <p:nvPr/>
          </p:nvSpPr>
          <p:spPr bwMode="auto">
            <a:xfrm>
              <a:off x="-15916275" y="-1377950"/>
              <a:ext cx="7938" cy="22225"/>
            </a:xfrm>
            <a:custGeom>
              <a:avLst/>
              <a:gdLst/>
              <a:ahLst/>
              <a:cxnLst>
                <a:cxn ang="0">
                  <a:pos x="5" y="0"/>
                </a:cxn>
                <a:cxn ang="0">
                  <a:pos x="2" y="0"/>
                </a:cxn>
                <a:cxn ang="0">
                  <a:pos x="0" y="14"/>
                </a:cxn>
                <a:cxn ang="0">
                  <a:pos x="0" y="14"/>
                </a:cxn>
                <a:cxn ang="0">
                  <a:pos x="5" y="0"/>
                </a:cxn>
              </a:cxnLst>
              <a:rect l="0" t="0" r="r" b="b"/>
              <a:pathLst>
                <a:path w="5" h="14">
                  <a:moveTo>
                    <a:pt x="5" y="0"/>
                  </a:moveTo>
                  <a:lnTo>
                    <a:pt x="2" y="0"/>
                  </a:lnTo>
                  <a:lnTo>
                    <a:pt x="0" y="14"/>
                  </a:lnTo>
                  <a:lnTo>
                    <a:pt x="0" y="14"/>
                  </a:lnTo>
                  <a:lnTo>
                    <a:pt x="5"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0" name="Rectangle 42"/>
            <p:cNvSpPr>
              <a:spLocks noChangeArrowheads="1"/>
            </p:cNvSpPr>
            <p:nvPr/>
          </p:nvSpPr>
          <p:spPr bwMode="auto">
            <a:xfrm>
              <a:off x="-15913100" y="-1377950"/>
              <a:ext cx="4763" cy="1588"/>
            </a:xfrm>
            <a:prstGeom prst="rect">
              <a:avLst/>
            </a:prstGeom>
            <a:solidFill>
              <a:srgbClr val="B77444"/>
            </a:solidFill>
            <a:ln w="9525">
              <a:noFill/>
              <a:miter lim="800000"/>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1" name="Rectangle 43"/>
            <p:cNvSpPr>
              <a:spLocks noChangeArrowheads="1"/>
            </p:cNvSpPr>
            <p:nvPr/>
          </p:nvSpPr>
          <p:spPr bwMode="auto">
            <a:xfrm>
              <a:off x="-15913100" y="-1377950"/>
              <a:ext cx="4763" cy="1588"/>
            </a:xfrm>
            <a:prstGeom prst="rect">
              <a:avLst/>
            </a:prstGeom>
            <a:noFill/>
            <a:ln w="9525">
              <a:noFill/>
              <a:miter lim="800000"/>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2" name="Freeform 44"/>
            <p:cNvSpPr>
              <a:spLocks/>
            </p:cNvSpPr>
            <p:nvPr/>
          </p:nvSpPr>
          <p:spPr bwMode="auto">
            <a:xfrm>
              <a:off x="-15913100" y="-1419225"/>
              <a:ext cx="12700" cy="41275"/>
            </a:xfrm>
            <a:custGeom>
              <a:avLst/>
              <a:gdLst/>
              <a:ahLst/>
              <a:cxnLst>
                <a:cxn ang="0">
                  <a:pos x="3" y="0"/>
                </a:cxn>
                <a:cxn ang="0">
                  <a:pos x="3" y="1"/>
                </a:cxn>
                <a:cxn ang="0">
                  <a:pos x="0" y="11"/>
                </a:cxn>
                <a:cxn ang="0">
                  <a:pos x="1" y="11"/>
                </a:cxn>
                <a:cxn ang="0">
                  <a:pos x="3" y="0"/>
                </a:cxn>
              </a:cxnLst>
              <a:rect l="0" t="0" r="r" b="b"/>
              <a:pathLst>
                <a:path w="3" h="11">
                  <a:moveTo>
                    <a:pt x="3" y="0"/>
                  </a:moveTo>
                  <a:cubicBezTo>
                    <a:pt x="3" y="0"/>
                    <a:pt x="3" y="1"/>
                    <a:pt x="3" y="1"/>
                  </a:cubicBezTo>
                  <a:cubicBezTo>
                    <a:pt x="0" y="11"/>
                    <a:pt x="0" y="11"/>
                    <a:pt x="0" y="11"/>
                  </a:cubicBezTo>
                  <a:cubicBezTo>
                    <a:pt x="1" y="11"/>
                    <a:pt x="1" y="11"/>
                    <a:pt x="1" y="11"/>
                  </a:cubicBezTo>
                  <a:cubicBezTo>
                    <a:pt x="3" y="0"/>
                    <a:pt x="3" y="0"/>
                    <a:pt x="3" y="0"/>
                  </a:cubicBezTo>
                </a:path>
              </a:pathLst>
            </a:custGeom>
            <a:solidFill>
              <a:srgbClr val="B24618"/>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3" name="Freeform 45"/>
            <p:cNvSpPr>
              <a:spLocks noEditPoints="1"/>
            </p:cNvSpPr>
            <p:nvPr/>
          </p:nvSpPr>
          <p:spPr bwMode="auto">
            <a:xfrm>
              <a:off x="-16048038" y="-1344613"/>
              <a:ext cx="365125" cy="446088"/>
            </a:xfrm>
            <a:custGeom>
              <a:avLst/>
              <a:gdLst/>
              <a:ahLst/>
              <a:cxnLst>
                <a:cxn ang="0">
                  <a:pos x="29" y="17"/>
                </a:cxn>
                <a:cxn ang="0">
                  <a:pos x="29" y="17"/>
                </a:cxn>
                <a:cxn ang="0">
                  <a:pos x="1" y="118"/>
                </a:cxn>
                <a:cxn ang="0">
                  <a:pos x="0" y="119"/>
                </a:cxn>
                <a:cxn ang="0">
                  <a:pos x="29" y="17"/>
                </a:cxn>
                <a:cxn ang="0">
                  <a:pos x="97" y="0"/>
                </a:cxn>
                <a:cxn ang="0">
                  <a:pos x="97" y="0"/>
                </a:cxn>
                <a:cxn ang="0">
                  <a:pos x="77" y="99"/>
                </a:cxn>
                <a:cxn ang="0">
                  <a:pos x="77" y="98"/>
                </a:cxn>
                <a:cxn ang="0">
                  <a:pos x="97" y="0"/>
                </a:cxn>
              </a:cxnLst>
              <a:rect l="0" t="0" r="r" b="b"/>
              <a:pathLst>
                <a:path w="97" h="119">
                  <a:moveTo>
                    <a:pt x="29" y="17"/>
                  </a:moveTo>
                  <a:cubicBezTo>
                    <a:pt x="29" y="17"/>
                    <a:pt x="29" y="17"/>
                    <a:pt x="29" y="17"/>
                  </a:cubicBezTo>
                  <a:cubicBezTo>
                    <a:pt x="1" y="118"/>
                    <a:pt x="1" y="118"/>
                    <a:pt x="1" y="118"/>
                  </a:cubicBezTo>
                  <a:cubicBezTo>
                    <a:pt x="0" y="118"/>
                    <a:pt x="0" y="118"/>
                    <a:pt x="0" y="119"/>
                  </a:cubicBezTo>
                  <a:cubicBezTo>
                    <a:pt x="29" y="17"/>
                    <a:pt x="29" y="17"/>
                    <a:pt x="29" y="17"/>
                  </a:cubicBezTo>
                  <a:moveTo>
                    <a:pt x="97" y="0"/>
                  </a:moveTo>
                  <a:cubicBezTo>
                    <a:pt x="97" y="0"/>
                    <a:pt x="97" y="0"/>
                    <a:pt x="97" y="0"/>
                  </a:cubicBezTo>
                  <a:cubicBezTo>
                    <a:pt x="77" y="99"/>
                    <a:pt x="77" y="99"/>
                    <a:pt x="77" y="99"/>
                  </a:cubicBezTo>
                  <a:cubicBezTo>
                    <a:pt x="77" y="98"/>
                    <a:pt x="77" y="98"/>
                    <a:pt x="77" y="98"/>
                  </a:cubicBezTo>
                  <a:cubicBezTo>
                    <a:pt x="97" y="0"/>
                    <a:pt x="97" y="0"/>
                    <a:pt x="97" y="0"/>
                  </a:cubicBezTo>
                </a:path>
              </a:pathLst>
            </a:custGeom>
            <a:solidFill>
              <a:srgbClr val="BCBDB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4" name="Freeform 46"/>
            <p:cNvSpPr>
              <a:spLocks noEditPoints="1"/>
            </p:cNvSpPr>
            <p:nvPr/>
          </p:nvSpPr>
          <p:spPr bwMode="auto">
            <a:xfrm>
              <a:off x="-15938500" y="-1419225"/>
              <a:ext cx="269875" cy="138113"/>
            </a:xfrm>
            <a:custGeom>
              <a:avLst/>
              <a:gdLst/>
              <a:ahLst/>
              <a:cxnLst>
                <a:cxn ang="0">
                  <a:pos x="14" y="40"/>
                </a:cxn>
                <a:cxn ang="0">
                  <a:pos x="14" y="40"/>
                </a:cxn>
                <a:cxn ang="0">
                  <a:pos x="0" y="87"/>
                </a:cxn>
                <a:cxn ang="0">
                  <a:pos x="0" y="87"/>
                </a:cxn>
                <a:cxn ang="0">
                  <a:pos x="14" y="40"/>
                </a:cxn>
                <a:cxn ang="0">
                  <a:pos x="170" y="0"/>
                </a:cxn>
                <a:cxn ang="0">
                  <a:pos x="170" y="0"/>
                </a:cxn>
                <a:cxn ang="0">
                  <a:pos x="161" y="47"/>
                </a:cxn>
                <a:cxn ang="0">
                  <a:pos x="161" y="47"/>
                </a:cxn>
                <a:cxn ang="0">
                  <a:pos x="170" y="0"/>
                </a:cxn>
              </a:cxnLst>
              <a:rect l="0" t="0" r="r" b="b"/>
              <a:pathLst>
                <a:path w="170" h="87">
                  <a:moveTo>
                    <a:pt x="14" y="40"/>
                  </a:moveTo>
                  <a:lnTo>
                    <a:pt x="14" y="40"/>
                  </a:lnTo>
                  <a:lnTo>
                    <a:pt x="0" y="87"/>
                  </a:lnTo>
                  <a:lnTo>
                    <a:pt x="0" y="87"/>
                  </a:lnTo>
                  <a:lnTo>
                    <a:pt x="14" y="40"/>
                  </a:lnTo>
                  <a:close/>
                  <a:moveTo>
                    <a:pt x="170" y="0"/>
                  </a:moveTo>
                  <a:lnTo>
                    <a:pt x="170" y="0"/>
                  </a:lnTo>
                  <a:lnTo>
                    <a:pt x="161" y="47"/>
                  </a:lnTo>
                  <a:lnTo>
                    <a:pt x="161" y="47"/>
                  </a:lnTo>
                  <a:lnTo>
                    <a:pt x="170" y="0"/>
                  </a:lnTo>
                  <a:close/>
                </a:path>
              </a:pathLst>
            </a:custGeom>
            <a:solidFill>
              <a:srgbClr val="B35318"/>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5" name="Freeform 47"/>
            <p:cNvSpPr>
              <a:spLocks noEditPoints="1"/>
            </p:cNvSpPr>
            <p:nvPr/>
          </p:nvSpPr>
          <p:spPr bwMode="auto">
            <a:xfrm>
              <a:off x="-15938500" y="-1419225"/>
              <a:ext cx="269875" cy="138113"/>
            </a:xfrm>
            <a:custGeom>
              <a:avLst/>
              <a:gdLst/>
              <a:ahLst/>
              <a:cxnLst>
                <a:cxn ang="0">
                  <a:pos x="14" y="40"/>
                </a:cxn>
                <a:cxn ang="0">
                  <a:pos x="14" y="40"/>
                </a:cxn>
                <a:cxn ang="0">
                  <a:pos x="0" y="87"/>
                </a:cxn>
                <a:cxn ang="0">
                  <a:pos x="0" y="87"/>
                </a:cxn>
                <a:cxn ang="0">
                  <a:pos x="14" y="40"/>
                </a:cxn>
                <a:cxn ang="0">
                  <a:pos x="170" y="0"/>
                </a:cxn>
                <a:cxn ang="0">
                  <a:pos x="170" y="0"/>
                </a:cxn>
                <a:cxn ang="0">
                  <a:pos x="161" y="47"/>
                </a:cxn>
                <a:cxn ang="0">
                  <a:pos x="161" y="47"/>
                </a:cxn>
                <a:cxn ang="0">
                  <a:pos x="170" y="0"/>
                </a:cxn>
              </a:cxnLst>
              <a:rect l="0" t="0" r="r" b="b"/>
              <a:pathLst>
                <a:path w="170" h="87">
                  <a:moveTo>
                    <a:pt x="14" y="40"/>
                  </a:moveTo>
                  <a:lnTo>
                    <a:pt x="14" y="40"/>
                  </a:lnTo>
                  <a:lnTo>
                    <a:pt x="0" y="87"/>
                  </a:lnTo>
                  <a:lnTo>
                    <a:pt x="0" y="87"/>
                  </a:lnTo>
                  <a:lnTo>
                    <a:pt x="14" y="40"/>
                  </a:lnTo>
                  <a:moveTo>
                    <a:pt x="170" y="0"/>
                  </a:moveTo>
                  <a:lnTo>
                    <a:pt x="170" y="0"/>
                  </a:lnTo>
                  <a:lnTo>
                    <a:pt x="161" y="47"/>
                  </a:lnTo>
                  <a:lnTo>
                    <a:pt x="161" y="47"/>
                  </a:lnTo>
                  <a:lnTo>
                    <a:pt x="170"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6" name="Freeform 48"/>
            <p:cNvSpPr>
              <a:spLocks/>
            </p:cNvSpPr>
            <p:nvPr/>
          </p:nvSpPr>
          <p:spPr bwMode="auto">
            <a:xfrm>
              <a:off x="-15916275" y="-1443038"/>
              <a:ext cx="250825" cy="87313"/>
            </a:xfrm>
            <a:custGeom>
              <a:avLst/>
              <a:gdLst/>
              <a:ahLst/>
              <a:cxnLst>
                <a:cxn ang="0">
                  <a:pos x="158" y="0"/>
                </a:cxn>
                <a:cxn ang="0">
                  <a:pos x="5" y="41"/>
                </a:cxn>
                <a:cxn ang="0">
                  <a:pos x="0" y="55"/>
                </a:cxn>
                <a:cxn ang="0">
                  <a:pos x="156" y="15"/>
                </a:cxn>
                <a:cxn ang="0">
                  <a:pos x="158" y="0"/>
                </a:cxn>
              </a:cxnLst>
              <a:rect l="0" t="0" r="r" b="b"/>
              <a:pathLst>
                <a:path w="158" h="55">
                  <a:moveTo>
                    <a:pt x="158" y="0"/>
                  </a:moveTo>
                  <a:lnTo>
                    <a:pt x="5" y="41"/>
                  </a:lnTo>
                  <a:lnTo>
                    <a:pt x="0" y="55"/>
                  </a:lnTo>
                  <a:lnTo>
                    <a:pt x="156" y="15"/>
                  </a:lnTo>
                  <a:lnTo>
                    <a:pt x="158" y="0"/>
                  </a:lnTo>
                  <a:close/>
                </a:path>
              </a:pathLst>
            </a:custGeom>
            <a:solidFill>
              <a:srgbClr val="8B8C8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7" name="Freeform 49"/>
            <p:cNvSpPr>
              <a:spLocks/>
            </p:cNvSpPr>
            <p:nvPr/>
          </p:nvSpPr>
          <p:spPr bwMode="auto">
            <a:xfrm>
              <a:off x="-15916275" y="-1443038"/>
              <a:ext cx="250825" cy="87313"/>
            </a:xfrm>
            <a:custGeom>
              <a:avLst/>
              <a:gdLst/>
              <a:ahLst/>
              <a:cxnLst>
                <a:cxn ang="0">
                  <a:pos x="158" y="0"/>
                </a:cxn>
                <a:cxn ang="0">
                  <a:pos x="5" y="41"/>
                </a:cxn>
                <a:cxn ang="0">
                  <a:pos x="0" y="55"/>
                </a:cxn>
                <a:cxn ang="0">
                  <a:pos x="156" y="15"/>
                </a:cxn>
                <a:cxn ang="0">
                  <a:pos x="158" y="0"/>
                </a:cxn>
              </a:cxnLst>
              <a:rect l="0" t="0" r="r" b="b"/>
              <a:pathLst>
                <a:path w="158" h="55">
                  <a:moveTo>
                    <a:pt x="158" y="0"/>
                  </a:moveTo>
                  <a:lnTo>
                    <a:pt x="5" y="41"/>
                  </a:lnTo>
                  <a:lnTo>
                    <a:pt x="0" y="55"/>
                  </a:lnTo>
                  <a:lnTo>
                    <a:pt x="156" y="15"/>
                  </a:lnTo>
                  <a:lnTo>
                    <a:pt x="158"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8" name="Freeform 50"/>
            <p:cNvSpPr>
              <a:spLocks/>
            </p:cNvSpPr>
            <p:nvPr/>
          </p:nvSpPr>
          <p:spPr bwMode="auto">
            <a:xfrm>
              <a:off x="-15908338" y="-1443038"/>
              <a:ext cx="242888" cy="65088"/>
            </a:xfrm>
            <a:custGeom>
              <a:avLst/>
              <a:gdLst/>
              <a:ahLst/>
              <a:cxnLst>
                <a:cxn ang="0">
                  <a:pos x="153" y="0"/>
                </a:cxn>
                <a:cxn ang="0">
                  <a:pos x="0" y="41"/>
                </a:cxn>
                <a:cxn ang="0">
                  <a:pos x="0" y="41"/>
                </a:cxn>
                <a:cxn ang="0">
                  <a:pos x="153" y="0"/>
                </a:cxn>
                <a:cxn ang="0">
                  <a:pos x="153" y="0"/>
                </a:cxn>
              </a:cxnLst>
              <a:rect l="0" t="0" r="r" b="b"/>
              <a:pathLst>
                <a:path w="153" h="41">
                  <a:moveTo>
                    <a:pt x="153" y="0"/>
                  </a:moveTo>
                  <a:lnTo>
                    <a:pt x="0" y="41"/>
                  </a:lnTo>
                  <a:lnTo>
                    <a:pt x="0" y="41"/>
                  </a:lnTo>
                  <a:lnTo>
                    <a:pt x="153" y="0"/>
                  </a:lnTo>
                  <a:lnTo>
                    <a:pt x="153" y="0"/>
                  </a:lnTo>
                  <a:close/>
                </a:path>
              </a:pathLst>
            </a:custGeom>
            <a:solidFill>
              <a:srgbClr val="87563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49" name="Freeform 51"/>
            <p:cNvSpPr>
              <a:spLocks/>
            </p:cNvSpPr>
            <p:nvPr/>
          </p:nvSpPr>
          <p:spPr bwMode="auto">
            <a:xfrm>
              <a:off x="-15908338" y="-1443038"/>
              <a:ext cx="242888" cy="65088"/>
            </a:xfrm>
            <a:custGeom>
              <a:avLst/>
              <a:gdLst/>
              <a:ahLst/>
              <a:cxnLst>
                <a:cxn ang="0">
                  <a:pos x="153" y="0"/>
                </a:cxn>
                <a:cxn ang="0">
                  <a:pos x="0" y="41"/>
                </a:cxn>
                <a:cxn ang="0">
                  <a:pos x="0" y="41"/>
                </a:cxn>
                <a:cxn ang="0">
                  <a:pos x="153" y="0"/>
                </a:cxn>
                <a:cxn ang="0">
                  <a:pos x="153" y="0"/>
                </a:cxn>
              </a:cxnLst>
              <a:rect l="0" t="0" r="r" b="b"/>
              <a:pathLst>
                <a:path w="153" h="41">
                  <a:moveTo>
                    <a:pt x="153" y="0"/>
                  </a:moveTo>
                  <a:lnTo>
                    <a:pt x="0" y="41"/>
                  </a:lnTo>
                  <a:lnTo>
                    <a:pt x="0" y="41"/>
                  </a:lnTo>
                  <a:lnTo>
                    <a:pt x="153" y="0"/>
                  </a:lnTo>
                  <a:lnTo>
                    <a:pt x="153"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0" name="Freeform 52"/>
            <p:cNvSpPr>
              <a:spLocks/>
            </p:cNvSpPr>
            <p:nvPr/>
          </p:nvSpPr>
          <p:spPr bwMode="auto">
            <a:xfrm>
              <a:off x="-15908338" y="-1495425"/>
              <a:ext cx="250825" cy="117475"/>
            </a:xfrm>
            <a:custGeom>
              <a:avLst/>
              <a:gdLst/>
              <a:ahLst/>
              <a:cxnLst>
                <a:cxn ang="0">
                  <a:pos x="58" y="0"/>
                </a:cxn>
                <a:cxn ang="0">
                  <a:pos x="37" y="4"/>
                </a:cxn>
                <a:cxn ang="0">
                  <a:pos x="2" y="20"/>
                </a:cxn>
                <a:cxn ang="0">
                  <a:pos x="0" y="31"/>
                </a:cxn>
                <a:cxn ang="0">
                  <a:pos x="65" y="14"/>
                </a:cxn>
                <a:cxn ang="0">
                  <a:pos x="67" y="4"/>
                </a:cxn>
                <a:cxn ang="0">
                  <a:pos x="58" y="0"/>
                </a:cxn>
              </a:cxnLst>
              <a:rect l="0" t="0" r="r" b="b"/>
              <a:pathLst>
                <a:path w="67" h="31">
                  <a:moveTo>
                    <a:pt x="58" y="0"/>
                  </a:moveTo>
                  <a:cubicBezTo>
                    <a:pt x="52" y="0"/>
                    <a:pt x="45" y="1"/>
                    <a:pt x="37" y="4"/>
                  </a:cubicBezTo>
                  <a:cubicBezTo>
                    <a:pt x="20" y="8"/>
                    <a:pt x="6" y="15"/>
                    <a:pt x="2" y="20"/>
                  </a:cubicBezTo>
                  <a:cubicBezTo>
                    <a:pt x="0" y="31"/>
                    <a:pt x="0" y="31"/>
                    <a:pt x="0" y="31"/>
                  </a:cubicBezTo>
                  <a:cubicBezTo>
                    <a:pt x="65" y="14"/>
                    <a:pt x="65" y="14"/>
                    <a:pt x="65" y="14"/>
                  </a:cubicBezTo>
                  <a:cubicBezTo>
                    <a:pt x="67" y="4"/>
                    <a:pt x="67" y="4"/>
                    <a:pt x="67" y="4"/>
                  </a:cubicBezTo>
                  <a:cubicBezTo>
                    <a:pt x="67" y="2"/>
                    <a:pt x="64" y="0"/>
                    <a:pt x="58" y="0"/>
                  </a:cubicBezTo>
                </a:path>
              </a:pathLst>
            </a:custGeom>
            <a:solidFill>
              <a:srgbClr val="83341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1" name="Freeform 53"/>
            <p:cNvSpPr>
              <a:spLocks/>
            </p:cNvSpPr>
            <p:nvPr/>
          </p:nvSpPr>
          <p:spPr bwMode="auto">
            <a:xfrm>
              <a:off x="-16048038" y="-1344613"/>
              <a:ext cx="365125" cy="465138"/>
            </a:xfrm>
            <a:custGeom>
              <a:avLst/>
              <a:gdLst/>
              <a:ahLst/>
              <a:cxnLst>
                <a:cxn ang="0">
                  <a:pos x="97" y="0"/>
                </a:cxn>
                <a:cxn ang="0">
                  <a:pos x="29" y="17"/>
                </a:cxn>
                <a:cxn ang="0">
                  <a:pos x="0" y="119"/>
                </a:cxn>
                <a:cxn ang="0">
                  <a:pos x="13" y="124"/>
                </a:cxn>
                <a:cxn ang="0">
                  <a:pos x="36" y="121"/>
                </a:cxn>
                <a:cxn ang="0">
                  <a:pos x="77" y="99"/>
                </a:cxn>
                <a:cxn ang="0">
                  <a:pos x="97" y="0"/>
                </a:cxn>
              </a:cxnLst>
              <a:rect l="0" t="0" r="r" b="b"/>
              <a:pathLst>
                <a:path w="97" h="124">
                  <a:moveTo>
                    <a:pt x="97" y="0"/>
                  </a:moveTo>
                  <a:cubicBezTo>
                    <a:pt x="29" y="17"/>
                    <a:pt x="29" y="17"/>
                    <a:pt x="29" y="17"/>
                  </a:cubicBezTo>
                  <a:cubicBezTo>
                    <a:pt x="0" y="119"/>
                    <a:pt x="0" y="119"/>
                    <a:pt x="0" y="119"/>
                  </a:cubicBezTo>
                  <a:cubicBezTo>
                    <a:pt x="0" y="122"/>
                    <a:pt x="5" y="124"/>
                    <a:pt x="13" y="124"/>
                  </a:cubicBezTo>
                  <a:cubicBezTo>
                    <a:pt x="19" y="124"/>
                    <a:pt x="27" y="123"/>
                    <a:pt x="36" y="121"/>
                  </a:cubicBezTo>
                  <a:cubicBezTo>
                    <a:pt x="56" y="116"/>
                    <a:pt x="75" y="106"/>
                    <a:pt x="77" y="99"/>
                  </a:cubicBezTo>
                  <a:cubicBezTo>
                    <a:pt x="97" y="0"/>
                    <a:pt x="97" y="0"/>
                    <a:pt x="97" y="0"/>
                  </a:cubicBezTo>
                </a:path>
              </a:pathLst>
            </a:custGeom>
            <a:solidFill>
              <a:srgbClr val="8B8C8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2" name="Freeform 54"/>
            <p:cNvSpPr>
              <a:spLocks/>
            </p:cNvSpPr>
            <p:nvPr/>
          </p:nvSpPr>
          <p:spPr bwMode="auto">
            <a:xfrm>
              <a:off x="-15938500" y="-1419225"/>
              <a:ext cx="269875" cy="138113"/>
            </a:xfrm>
            <a:custGeom>
              <a:avLst/>
              <a:gdLst/>
              <a:ahLst/>
              <a:cxnLst>
                <a:cxn ang="0">
                  <a:pos x="170" y="0"/>
                </a:cxn>
                <a:cxn ang="0">
                  <a:pos x="14" y="40"/>
                </a:cxn>
                <a:cxn ang="0">
                  <a:pos x="0" y="87"/>
                </a:cxn>
                <a:cxn ang="0">
                  <a:pos x="161" y="47"/>
                </a:cxn>
                <a:cxn ang="0">
                  <a:pos x="170" y="0"/>
                </a:cxn>
              </a:cxnLst>
              <a:rect l="0" t="0" r="r" b="b"/>
              <a:pathLst>
                <a:path w="170" h="87">
                  <a:moveTo>
                    <a:pt x="170" y="0"/>
                  </a:moveTo>
                  <a:lnTo>
                    <a:pt x="14" y="40"/>
                  </a:lnTo>
                  <a:lnTo>
                    <a:pt x="0" y="87"/>
                  </a:lnTo>
                  <a:lnTo>
                    <a:pt x="161" y="47"/>
                  </a:lnTo>
                  <a:lnTo>
                    <a:pt x="170" y="0"/>
                  </a:lnTo>
                  <a:close/>
                </a:path>
              </a:pathLst>
            </a:custGeom>
            <a:solidFill>
              <a:srgbClr val="843E1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3" name="Freeform 55"/>
            <p:cNvSpPr>
              <a:spLocks/>
            </p:cNvSpPr>
            <p:nvPr/>
          </p:nvSpPr>
          <p:spPr bwMode="auto">
            <a:xfrm>
              <a:off x="-15938500" y="-1419225"/>
              <a:ext cx="269875" cy="138113"/>
            </a:xfrm>
            <a:custGeom>
              <a:avLst/>
              <a:gdLst/>
              <a:ahLst/>
              <a:cxnLst>
                <a:cxn ang="0">
                  <a:pos x="170" y="0"/>
                </a:cxn>
                <a:cxn ang="0">
                  <a:pos x="14" y="40"/>
                </a:cxn>
                <a:cxn ang="0">
                  <a:pos x="0" y="87"/>
                </a:cxn>
                <a:cxn ang="0">
                  <a:pos x="161" y="47"/>
                </a:cxn>
                <a:cxn ang="0">
                  <a:pos x="170" y="0"/>
                </a:cxn>
              </a:cxnLst>
              <a:rect l="0" t="0" r="r" b="b"/>
              <a:pathLst>
                <a:path w="170" h="87">
                  <a:moveTo>
                    <a:pt x="170" y="0"/>
                  </a:moveTo>
                  <a:lnTo>
                    <a:pt x="14" y="40"/>
                  </a:lnTo>
                  <a:lnTo>
                    <a:pt x="0" y="87"/>
                  </a:lnTo>
                  <a:lnTo>
                    <a:pt x="161" y="47"/>
                  </a:lnTo>
                  <a:lnTo>
                    <a:pt x="170"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4" name="Freeform 56"/>
            <p:cNvSpPr>
              <a:spLocks noEditPoints="1"/>
            </p:cNvSpPr>
            <p:nvPr/>
          </p:nvSpPr>
          <p:spPr bwMode="auto">
            <a:xfrm>
              <a:off x="-16516350" y="-2101850"/>
              <a:ext cx="738188" cy="831850"/>
            </a:xfrm>
            <a:custGeom>
              <a:avLst/>
              <a:gdLst/>
              <a:ahLst/>
              <a:cxnLst>
                <a:cxn ang="0">
                  <a:pos x="135" y="199"/>
                </a:cxn>
                <a:cxn ang="0">
                  <a:pos x="69" y="216"/>
                </a:cxn>
                <a:cxn ang="0">
                  <a:pos x="67" y="222"/>
                </a:cxn>
                <a:cxn ang="0">
                  <a:pos x="133" y="206"/>
                </a:cxn>
                <a:cxn ang="0">
                  <a:pos x="135" y="199"/>
                </a:cxn>
                <a:cxn ang="0">
                  <a:pos x="143" y="174"/>
                </a:cxn>
                <a:cxn ang="0">
                  <a:pos x="80" y="190"/>
                </a:cxn>
                <a:cxn ang="0">
                  <a:pos x="77" y="196"/>
                </a:cxn>
                <a:cxn ang="0">
                  <a:pos x="141" y="180"/>
                </a:cxn>
                <a:cxn ang="0">
                  <a:pos x="143" y="174"/>
                </a:cxn>
                <a:cxn ang="0">
                  <a:pos x="151" y="148"/>
                </a:cxn>
                <a:cxn ang="0">
                  <a:pos x="90" y="164"/>
                </a:cxn>
                <a:cxn ang="0">
                  <a:pos x="87" y="171"/>
                </a:cxn>
                <a:cxn ang="0">
                  <a:pos x="149" y="155"/>
                </a:cxn>
                <a:cxn ang="0">
                  <a:pos x="151" y="148"/>
                </a:cxn>
                <a:cxn ang="0">
                  <a:pos x="163" y="109"/>
                </a:cxn>
                <a:cxn ang="0">
                  <a:pos x="132" y="123"/>
                </a:cxn>
                <a:cxn ang="0">
                  <a:pos x="113" y="126"/>
                </a:cxn>
                <a:cxn ang="0">
                  <a:pos x="106" y="123"/>
                </a:cxn>
                <a:cxn ang="0">
                  <a:pos x="97" y="146"/>
                </a:cxn>
                <a:cxn ang="0">
                  <a:pos x="156" y="131"/>
                </a:cxn>
                <a:cxn ang="0">
                  <a:pos x="163" y="109"/>
                </a:cxn>
                <a:cxn ang="0">
                  <a:pos x="162" y="4"/>
                </a:cxn>
                <a:cxn ang="0">
                  <a:pos x="155" y="5"/>
                </a:cxn>
                <a:cxn ang="0">
                  <a:pos x="153" y="6"/>
                </a:cxn>
                <a:cxn ang="0">
                  <a:pos x="6" y="44"/>
                </a:cxn>
                <a:cxn ang="0">
                  <a:pos x="0" y="45"/>
                </a:cxn>
                <a:cxn ang="0">
                  <a:pos x="156" y="5"/>
                </a:cxn>
                <a:cxn ang="0">
                  <a:pos x="162" y="4"/>
                </a:cxn>
                <a:cxn ang="0">
                  <a:pos x="189" y="0"/>
                </a:cxn>
                <a:cxn ang="0">
                  <a:pos x="196" y="2"/>
                </a:cxn>
                <a:cxn ang="0">
                  <a:pos x="197" y="3"/>
                </a:cxn>
                <a:cxn ang="0">
                  <a:pos x="197" y="3"/>
                </a:cxn>
                <a:cxn ang="0">
                  <a:pos x="189" y="0"/>
                </a:cxn>
              </a:cxnLst>
              <a:rect l="0" t="0" r="r" b="b"/>
              <a:pathLst>
                <a:path w="197" h="222">
                  <a:moveTo>
                    <a:pt x="135" y="199"/>
                  </a:moveTo>
                  <a:cubicBezTo>
                    <a:pt x="69" y="216"/>
                    <a:pt x="69" y="216"/>
                    <a:pt x="69" y="216"/>
                  </a:cubicBezTo>
                  <a:cubicBezTo>
                    <a:pt x="67" y="222"/>
                    <a:pt x="67" y="222"/>
                    <a:pt x="67" y="222"/>
                  </a:cubicBezTo>
                  <a:cubicBezTo>
                    <a:pt x="133" y="206"/>
                    <a:pt x="133" y="206"/>
                    <a:pt x="133" y="206"/>
                  </a:cubicBezTo>
                  <a:cubicBezTo>
                    <a:pt x="135" y="199"/>
                    <a:pt x="135" y="199"/>
                    <a:pt x="135" y="199"/>
                  </a:cubicBezTo>
                  <a:moveTo>
                    <a:pt x="143" y="174"/>
                  </a:moveTo>
                  <a:cubicBezTo>
                    <a:pt x="80" y="190"/>
                    <a:pt x="80" y="190"/>
                    <a:pt x="80" y="190"/>
                  </a:cubicBezTo>
                  <a:cubicBezTo>
                    <a:pt x="77" y="196"/>
                    <a:pt x="77" y="196"/>
                    <a:pt x="77" y="196"/>
                  </a:cubicBezTo>
                  <a:cubicBezTo>
                    <a:pt x="141" y="180"/>
                    <a:pt x="141" y="180"/>
                    <a:pt x="141" y="180"/>
                  </a:cubicBezTo>
                  <a:cubicBezTo>
                    <a:pt x="143" y="174"/>
                    <a:pt x="143" y="174"/>
                    <a:pt x="143" y="174"/>
                  </a:cubicBezTo>
                  <a:moveTo>
                    <a:pt x="151" y="148"/>
                  </a:moveTo>
                  <a:cubicBezTo>
                    <a:pt x="90" y="164"/>
                    <a:pt x="90" y="164"/>
                    <a:pt x="90" y="164"/>
                  </a:cubicBezTo>
                  <a:cubicBezTo>
                    <a:pt x="87" y="171"/>
                    <a:pt x="87" y="171"/>
                    <a:pt x="87" y="171"/>
                  </a:cubicBezTo>
                  <a:cubicBezTo>
                    <a:pt x="149" y="155"/>
                    <a:pt x="149" y="155"/>
                    <a:pt x="149" y="155"/>
                  </a:cubicBezTo>
                  <a:cubicBezTo>
                    <a:pt x="151" y="148"/>
                    <a:pt x="151" y="148"/>
                    <a:pt x="151" y="148"/>
                  </a:cubicBezTo>
                  <a:moveTo>
                    <a:pt x="163" y="109"/>
                  </a:moveTo>
                  <a:cubicBezTo>
                    <a:pt x="161" y="113"/>
                    <a:pt x="147" y="119"/>
                    <a:pt x="132" y="123"/>
                  </a:cubicBezTo>
                  <a:cubicBezTo>
                    <a:pt x="124" y="125"/>
                    <a:pt x="118" y="126"/>
                    <a:pt x="113" y="126"/>
                  </a:cubicBezTo>
                  <a:cubicBezTo>
                    <a:pt x="108" y="126"/>
                    <a:pt x="105" y="125"/>
                    <a:pt x="106" y="123"/>
                  </a:cubicBezTo>
                  <a:cubicBezTo>
                    <a:pt x="97" y="146"/>
                    <a:pt x="97" y="146"/>
                    <a:pt x="97" y="146"/>
                  </a:cubicBezTo>
                  <a:cubicBezTo>
                    <a:pt x="156" y="131"/>
                    <a:pt x="156" y="131"/>
                    <a:pt x="156" y="131"/>
                  </a:cubicBezTo>
                  <a:cubicBezTo>
                    <a:pt x="163" y="109"/>
                    <a:pt x="163" y="109"/>
                    <a:pt x="163" y="109"/>
                  </a:cubicBezTo>
                  <a:moveTo>
                    <a:pt x="162" y="4"/>
                  </a:moveTo>
                  <a:cubicBezTo>
                    <a:pt x="159" y="4"/>
                    <a:pt x="157" y="5"/>
                    <a:pt x="155" y="5"/>
                  </a:cubicBezTo>
                  <a:cubicBezTo>
                    <a:pt x="155" y="6"/>
                    <a:pt x="154" y="6"/>
                    <a:pt x="153" y="6"/>
                  </a:cubicBezTo>
                  <a:cubicBezTo>
                    <a:pt x="6" y="44"/>
                    <a:pt x="6" y="44"/>
                    <a:pt x="6" y="44"/>
                  </a:cubicBezTo>
                  <a:cubicBezTo>
                    <a:pt x="4" y="44"/>
                    <a:pt x="2" y="45"/>
                    <a:pt x="0" y="45"/>
                  </a:cubicBezTo>
                  <a:cubicBezTo>
                    <a:pt x="156" y="5"/>
                    <a:pt x="156" y="5"/>
                    <a:pt x="156" y="5"/>
                  </a:cubicBezTo>
                  <a:cubicBezTo>
                    <a:pt x="158" y="5"/>
                    <a:pt x="160" y="4"/>
                    <a:pt x="162" y="4"/>
                  </a:cubicBezTo>
                  <a:moveTo>
                    <a:pt x="189" y="0"/>
                  </a:moveTo>
                  <a:cubicBezTo>
                    <a:pt x="192" y="0"/>
                    <a:pt x="195" y="1"/>
                    <a:pt x="196" y="2"/>
                  </a:cubicBezTo>
                  <a:cubicBezTo>
                    <a:pt x="196" y="2"/>
                    <a:pt x="197" y="3"/>
                    <a:pt x="197" y="3"/>
                  </a:cubicBezTo>
                  <a:cubicBezTo>
                    <a:pt x="197" y="3"/>
                    <a:pt x="197" y="3"/>
                    <a:pt x="197" y="3"/>
                  </a:cubicBezTo>
                  <a:cubicBezTo>
                    <a:pt x="197" y="1"/>
                    <a:pt x="194" y="0"/>
                    <a:pt x="189"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5" name="Freeform 57"/>
            <p:cNvSpPr>
              <a:spLocks noEditPoints="1"/>
            </p:cNvSpPr>
            <p:nvPr/>
          </p:nvSpPr>
          <p:spPr bwMode="auto">
            <a:xfrm>
              <a:off x="-16257588" y="-1427163"/>
              <a:ext cx="269875" cy="134938"/>
            </a:xfrm>
            <a:custGeom>
              <a:avLst/>
              <a:gdLst/>
              <a:ahLst/>
              <a:cxnLst>
                <a:cxn ang="0">
                  <a:pos x="156" y="45"/>
                </a:cxn>
                <a:cxn ang="0">
                  <a:pos x="0" y="85"/>
                </a:cxn>
                <a:cxn ang="0">
                  <a:pos x="0" y="85"/>
                </a:cxn>
                <a:cxn ang="0">
                  <a:pos x="156" y="45"/>
                </a:cxn>
                <a:cxn ang="0">
                  <a:pos x="156" y="45"/>
                </a:cxn>
                <a:cxn ang="0">
                  <a:pos x="170" y="0"/>
                </a:cxn>
                <a:cxn ang="0">
                  <a:pos x="19" y="38"/>
                </a:cxn>
                <a:cxn ang="0">
                  <a:pos x="19" y="38"/>
                </a:cxn>
                <a:cxn ang="0">
                  <a:pos x="170" y="0"/>
                </a:cxn>
                <a:cxn ang="0">
                  <a:pos x="170" y="0"/>
                </a:cxn>
              </a:cxnLst>
              <a:rect l="0" t="0" r="r" b="b"/>
              <a:pathLst>
                <a:path w="170" h="85">
                  <a:moveTo>
                    <a:pt x="156" y="45"/>
                  </a:moveTo>
                  <a:lnTo>
                    <a:pt x="0" y="85"/>
                  </a:lnTo>
                  <a:lnTo>
                    <a:pt x="0" y="85"/>
                  </a:lnTo>
                  <a:lnTo>
                    <a:pt x="156" y="45"/>
                  </a:lnTo>
                  <a:lnTo>
                    <a:pt x="156" y="45"/>
                  </a:lnTo>
                  <a:close/>
                  <a:moveTo>
                    <a:pt x="170" y="0"/>
                  </a:moveTo>
                  <a:lnTo>
                    <a:pt x="19" y="38"/>
                  </a:lnTo>
                  <a:lnTo>
                    <a:pt x="19" y="38"/>
                  </a:lnTo>
                  <a:lnTo>
                    <a:pt x="170" y="0"/>
                  </a:lnTo>
                  <a:lnTo>
                    <a:pt x="170" y="0"/>
                  </a:lnTo>
                  <a:close/>
                </a:path>
              </a:pathLst>
            </a:custGeom>
            <a:solidFill>
              <a:srgbClr val="CF834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6" name="Freeform 58"/>
            <p:cNvSpPr>
              <a:spLocks noEditPoints="1"/>
            </p:cNvSpPr>
            <p:nvPr/>
          </p:nvSpPr>
          <p:spPr bwMode="auto">
            <a:xfrm>
              <a:off x="-16257588" y="-1427163"/>
              <a:ext cx="269875" cy="134938"/>
            </a:xfrm>
            <a:custGeom>
              <a:avLst/>
              <a:gdLst/>
              <a:ahLst/>
              <a:cxnLst>
                <a:cxn ang="0">
                  <a:pos x="156" y="45"/>
                </a:cxn>
                <a:cxn ang="0">
                  <a:pos x="0" y="85"/>
                </a:cxn>
                <a:cxn ang="0">
                  <a:pos x="0" y="85"/>
                </a:cxn>
                <a:cxn ang="0">
                  <a:pos x="156" y="45"/>
                </a:cxn>
                <a:cxn ang="0">
                  <a:pos x="156" y="45"/>
                </a:cxn>
                <a:cxn ang="0">
                  <a:pos x="170" y="0"/>
                </a:cxn>
                <a:cxn ang="0">
                  <a:pos x="19" y="38"/>
                </a:cxn>
                <a:cxn ang="0">
                  <a:pos x="19" y="38"/>
                </a:cxn>
                <a:cxn ang="0">
                  <a:pos x="170" y="0"/>
                </a:cxn>
                <a:cxn ang="0">
                  <a:pos x="170" y="0"/>
                </a:cxn>
              </a:cxnLst>
              <a:rect l="0" t="0" r="r" b="b"/>
              <a:pathLst>
                <a:path w="170" h="85">
                  <a:moveTo>
                    <a:pt x="156" y="45"/>
                  </a:moveTo>
                  <a:lnTo>
                    <a:pt x="0" y="85"/>
                  </a:lnTo>
                  <a:lnTo>
                    <a:pt x="0" y="85"/>
                  </a:lnTo>
                  <a:lnTo>
                    <a:pt x="156" y="45"/>
                  </a:lnTo>
                  <a:lnTo>
                    <a:pt x="156" y="45"/>
                  </a:lnTo>
                  <a:moveTo>
                    <a:pt x="170" y="0"/>
                  </a:moveTo>
                  <a:lnTo>
                    <a:pt x="19" y="38"/>
                  </a:lnTo>
                  <a:lnTo>
                    <a:pt x="19" y="38"/>
                  </a:lnTo>
                  <a:lnTo>
                    <a:pt x="170" y="0"/>
                  </a:lnTo>
                  <a:lnTo>
                    <a:pt x="170"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7" name="Freeform 59"/>
            <p:cNvSpPr>
              <a:spLocks/>
            </p:cNvSpPr>
            <p:nvPr/>
          </p:nvSpPr>
          <p:spPr bwMode="auto">
            <a:xfrm>
              <a:off x="-16257588" y="-1427163"/>
              <a:ext cx="269875" cy="134938"/>
            </a:xfrm>
            <a:custGeom>
              <a:avLst/>
              <a:gdLst/>
              <a:ahLst/>
              <a:cxnLst>
                <a:cxn ang="0">
                  <a:pos x="170" y="0"/>
                </a:cxn>
                <a:cxn ang="0">
                  <a:pos x="19" y="38"/>
                </a:cxn>
                <a:cxn ang="0">
                  <a:pos x="0" y="85"/>
                </a:cxn>
                <a:cxn ang="0">
                  <a:pos x="156" y="45"/>
                </a:cxn>
                <a:cxn ang="0">
                  <a:pos x="170" y="0"/>
                </a:cxn>
              </a:cxnLst>
              <a:rect l="0" t="0" r="r" b="b"/>
              <a:pathLst>
                <a:path w="170" h="85">
                  <a:moveTo>
                    <a:pt x="170" y="0"/>
                  </a:moveTo>
                  <a:lnTo>
                    <a:pt x="19" y="38"/>
                  </a:lnTo>
                  <a:lnTo>
                    <a:pt x="0" y="85"/>
                  </a:lnTo>
                  <a:lnTo>
                    <a:pt x="156" y="45"/>
                  </a:lnTo>
                  <a:lnTo>
                    <a:pt x="170" y="0"/>
                  </a:lnTo>
                  <a:close/>
                </a:path>
              </a:pathLst>
            </a:custGeom>
            <a:solidFill>
              <a:srgbClr val="C9501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8" name="Freeform 60"/>
            <p:cNvSpPr>
              <a:spLocks/>
            </p:cNvSpPr>
            <p:nvPr/>
          </p:nvSpPr>
          <p:spPr bwMode="auto">
            <a:xfrm>
              <a:off x="-16257588" y="-1427163"/>
              <a:ext cx="269875" cy="134938"/>
            </a:xfrm>
            <a:custGeom>
              <a:avLst/>
              <a:gdLst/>
              <a:ahLst/>
              <a:cxnLst>
                <a:cxn ang="0">
                  <a:pos x="170" y="0"/>
                </a:cxn>
                <a:cxn ang="0">
                  <a:pos x="19" y="38"/>
                </a:cxn>
                <a:cxn ang="0">
                  <a:pos x="0" y="85"/>
                </a:cxn>
                <a:cxn ang="0">
                  <a:pos x="156" y="45"/>
                </a:cxn>
                <a:cxn ang="0">
                  <a:pos x="170" y="0"/>
                </a:cxn>
              </a:cxnLst>
              <a:rect l="0" t="0" r="r" b="b"/>
              <a:pathLst>
                <a:path w="170" h="85">
                  <a:moveTo>
                    <a:pt x="170" y="0"/>
                  </a:moveTo>
                  <a:lnTo>
                    <a:pt x="19" y="38"/>
                  </a:lnTo>
                  <a:lnTo>
                    <a:pt x="0" y="85"/>
                  </a:lnTo>
                  <a:lnTo>
                    <a:pt x="156" y="45"/>
                  </a:lnTo>
                  <a:lnTo>
                    <a:pt x="170"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59" name="Freeform 61"/>
            <p:cNvSpPr>
              <a:spLocks/>
            </p:cNvSpPr>
            <p:nvPr/>
          </p:nvSpPr>
          <p:spPr bwMode="auto">
            <a:xfrm>
              <a:off x="-21196300" y="-1254125"/>
              <a:ext cx="5153025" cy="12993688"/>
            </a:xfrm>
            <a:custGeom>
              <a:avLst/>
              <a:gdLst/>
              <a:ahLst/>
              <a:cxnLst>
                <a:cxn ang="0">
                  <a:pos x="1374" y="0"/>
                </a:cxn>
                <a:cxn ang="0">
                  <a:pos x="1306" y="18"/>
                </a:cxn>
                <a:cxn ang="0">
                  <a:pos x="54" y="3225"/>
                </a:cxn>
                <a:cxn ang="0">
                  <a:pos x="96" y="3465"/>
                </a:cxn>
                <a:cxn ang="0">
                  <a:pos x="122" y="3462"/>
                </a:cxn>
                <a:cxn ang="0">
                  <a:pos x="387" y="3140"/>
                </a:cxn>
                <a:cxn ang="0">
                  <a:pos x="1374" y="0"/>
                </a:cxn>
              </a:cxnLst>
              <a:rect l="0" t="0" r="r" b="b"/>
              <a:pathLst>
                <a:path w="1374" h="3465">
                  <a:moveTo>
                    <a:pt x="1374" y="0"/>
                  </a:moveTo>
                  <a:cubicBezTo>
                    <a:pt x="1306" y="18"/>
                    <a:pt x="1306" y="18"/>
                    <a:pt x="1306" y="18"/>
                  </a:cubicBezTo>
                  <a:cubicBezTo>
                    <a:pt x="54" y="3225"/>
                    <a:pt x="54" y="3225"/>
                    <a:pt x="54" y="3225"/>
                  </a:cubicBezTo>
                  <a:cubicBezTo>
                    <a:pt x="0" y="3362"/>
                    <a:pt x="19" y="3465"/>
                    <a:pt x="96" y="3465"/>
                  </a:cubicBezTo>
                  <a:cubicBezTo>
                    <a:pt x="104" y="3465"/>
                    <a:pt x="113" y="3464"/>
                    <a:pt x="122" y="3462"/>
                  </a:cubicBezTo>
                  <a:cubicBezTo>
                    <a:pt x="221" y="3437"/>
                    <a:pt x="341" y="3288"/>
                    <a:pt x="387" y="3140"/>
                  </a:cubicBezTo>
                  <a:cubicBezTo>
                    <a:pt x="1374" y="0"/>
                    <a:pt x="1374" y="0"/>
                    <a:pt x="1374"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0" name="Freeform 62"/>
            <p:cNvSpPr>
              <a:spLocks/>
            </p:cNvSpPr>
            <p:nvPr/>
          </p:nvSpPr>
          <p:spPr bwMode="auto">
            <a:xfrm>
              <a:off x="-16298863" y="-1330325"/>
              <a:ext cx="280988" cy="142875"/>
            </a:xfrm>
            <a:custGeom>
              <a:avLst/>
              <a:gdLst/>
              <a:ahLst/>
              <a:cxnLst>
                <a:cxn ang="0">
                  <a:pos x="177" y="0"/>
                </a:cxn>
                <a:cxn ang="0">
                  <a:pos x="21" y="38"/>
                </a:cxn>
                <a:cxn ang="0">
                  <a:pos x="0" y="90"/>
                </a:cxn>
                <a:cxn ang="0">
                  <a:pos x="161" y="48"/>
                </a:cxn>
                <a:cxn ang="0">
                  <a:pos x="177" y="0"/>
                </a:cxn>
              </a:cxnLst>
              <a:rect l="0" t="0" r="r" b="b"/>
              <a:pathLst>
                <a:path w="177" h="90">
                  <a:moveTo>
                    <a:pt x="177" y="0"/>
                  </a:moveTo>
                  <a:lnTo>
                    <a:pt x="21" y="38"/>
                  </a:lnTo>
                  <a:lnTo>
                    <a:pt x="0" y="90"/>
                  </a:lnTo>
                  <a:lnTo>
                    <a:pt x="161" y="48"/>
                  </a:lnTo>
                  <a:lnTo>
                    <a:pt x="177" y="0"/>
                  </a:lnTo>
                  <a:close/>
                </a:path>
              </a:pathLst>
            </a:custGeom>
            <a:solidFill>
              <a:srgbClr val="CB5E1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1" name="Freeform 63"/>
            <p:cNvSpPr>
              <a:spLocks/>
            </p:cNvSpPr>
            <p:nvPr/>
          </p:nvSpPr>
          <p:spPr bwMode="auto">
            <a:xfrm>
              <a:off x="-16298863" y="-1330325"/>
              <a:ext cx="280988" cy="142875"/>
            </a:xfrm>
            <a:custGeom>
              <a:avLst/>
              <a:gdLst/>
              <a:ahLst/>
              <a:cxnLst>
                <a:cxn ang="0">
                  <a:pos x="177" y="0"/>
                </a:cxn>
                <a:cxn ang="0">
                  <a:pos x="21" y="38"/>
                </a:cxn>
                <a:cxn ang="0">
                  <a:pos x="0" y="90"/>
                </a:cxn>
                <a:cxn ang="0">
                  <a:pos x="161" y="48"/>
                </a:cxn>
                <a:cxn ang="0">
                  <a:pos x="177" y="0"/>
                </a:cxn>
              </a:cxnLst>
              <a:rect l="0" t="0" r="r" b="b"/>
              <a:pathLst>
                <a:path w="177" h="90">
                  <a:moveTo>
                    <a:pt x="177" y="0"/>
                  </a:moveTo>
                  <a:lnTo>
                    <a:pt x="21" y="38"/>
                  </a:lnTo>
                  <a:lnTo>
                    <a:pt x="0" y="90"/>
                  </a:lnTo>
                  <a:lnTo>
                    <a:pt x="161" y="48"/>
                  </a:lnTo>
                  <a:lnTo>
                    <a:pt x="177"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2" name="Freeform 64"/>
            <p:cNvSpPr>
              <a:spLocks/>
            </p:cNvSpPr>
            <p:nvPr/>
          </p:nvSpPr>
          <p:spPr bwMode="auto">
            <a:xfrm>
              <a:off x="-16216313" y="-1520825"/>
              <a:ext cx="258763" cy="131763"/>
            </a:xfrm>
            <a:custGeom>
              <a:avLst/>
              <a:gdLst/>
              <a:ahLst/>
              <a:cxnLst>
                <a:cxn ang="0">
                  <a:pos x="163" y="0"/>
                </a:cxn>
                <a:cxn ang="0">
                  <a:pos x="17" y="38"/>
                </a:cxn>
                <a:cxn ang="0">
                  <a:pos x="0" y="83"/>
                </a:cxn>
                <a:cxn ang="0">
                  <a:pos x="149" y="45"/>
                </a:cxn>
                <a:cxn ang="0">
                  <a:pos x="163" y="0"/>
                </a:cxn>
              </a:cxnLst>
              <a:rect l="0" t="0" r="r" b="b"/>
              <a:pathLst>
                <a:path w="163" h="83">
                  <a:moveTo>
                    <a:pt x="163" y="0"/>
                  </a:moveTo>
                  <a:lnTo>
                    <a:pt x="17" y="38"/>
                  </a:lnTo>
                  <a:lnTo>
                    <a:pt x="0" y="83"/>
                  </a:lnTo>
                  <a:lnTo>
                    <a:pt x="149" y="45"/>
                  </a:lnTo>
                  <a:lnTo>
                    <a:pt x="163" y="0"/>
                  </a:lnTo>
                  <a:close/>
                </a:path>
              </a:pathLst>
            </a:custGeom>
            <a:solidFill>
              <a:srgbClr val="9D9F9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3" name="Freeform 65"/>
            <p:cNvSpPr>
              <a:spLocks/>
            </p:cNvSpPr>
            <p:nvPr/>
          </p:nvSpPr>
          <p:spPr bwMode="auto">
            <a:xfrm>
              <a:off x="-16216313" y="-1520825"/>
              <a:ext cx="258763" cy="131763"/>
            </a:xfrm>
            <a:custGeom>
              <a:avLst/>
              <a:gdLst/>
              <a:ahLst/>
              <a:cxnLst>
                <a:cxn ang="0">
                  <a:pos x="163" y="0"/>
                </a:cxn>
                <a:cxn ang="0">
                  <a:pos x="17" y="38"/>
                </a:cxn>
                <a:cxn ang="0">
                  <a:pos x="0" y="83"/>
                </a:cxn>
                <a:cxn ang="0">
                  <a:pos x="149" y="45"/>
                </a:cxn>
                <a:cxn ang="0">
                  <a:pos x="163" y="0"/>
                </a:cxn>
              </a:cxnLst>
              <a:rect l="0" t="0" r="r" b="b"/>
              <a:pathLst>
                <a:path w="163" h="83">
                  <a:moveTo>
                    <a:pt x="163" y="0"/>
                  </a:moveTo>
                  <a:lnTo>
                    <a:pt x="17" y="38"/>
                  </a:lnTo>
                  <a:lnTo>
                    <a:pt x="0" y="83"/>
                  </a:lnTo>
                  <a:lnTo>
                    <a:pt x="149" y="45"/>
                  </a:lnTo>
                  <a:lnTo>
                    <a:pt x="163"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4" name="Freeform 66"/>
            <p:cNvSpPr>
              <a:spLocks noEditPoints="1"/>
            </p:cNvSpPr>
            <p:nvPr/>
          </p:nvSpPr>
          <p:spPr bwMode="auto">
            <a:xfrm>
              <a:off x="-15613063" y="-4821238"/>
              <a:ext cx="12447588" cy="3132138"/>
            </a:xfrm>
            <a:custGeom>
              <a:avLst/>
              <a:gdLst/>
              <a:ahLst/>
              <a:cxnLst>
                <a:cxn ang="0">
                  <a:pos x="19" y="829"/>
                </a:cxn>
                <a:cxn ang="0">
                  <a:pos x="0" y="834"/>
                </a:cxn>
                <a:cxn ang="0">
                  <a:pos x="0" y="835"/>
                </a:cxn>
                <a:cxn ang="0">
                  <a:pos x="19" y="830"/>
                </a:cxn>
                <a:cxn ang="0">
                  <a:pos x="19" y="829"/>
                </a:cxn>
                <a:cxn ang="0">
                  <a:pos x="97" y="809"/>
                </a:cxn>
                <a:cxn ang="0">
                  <a:pos x="79" y="814"/>
                </a:cxn>
                <a:cxn ang="0">
                  <a:pos x="79" y="814"/>
                </a:cxn>
                <a:cxn ang="0">
                  <a:pos x="97" y="810"/>
                </a:cxn>
                <a:cxn ang="0">
                  <a:pos x="97" y="809"/>
                </a:cxn>
                <a:cxn ang="0">
                  <a:pos x="3306" y="0"/>
                </a:cxn>
                <a:cxn ang="0">
                  <a:pos x="3297" y="0"/>
                </a:cxn>
                <a:cxn ang="0">
                  <a:pos x="3230" y="9"/>
                </a:cxn>
                <a:cxn ang="0">
                  <a:pos x="157" y="794"/>
                </a:cxn>
                <a:cxn ang="0">
                  <a:pos x="158" y="794"/>
                </a:cxn>
                <a:cxn ang="0">
                  <a:pos x="1144" y="542"/>
                </a:cxn>
                <a:cxn ang="0">
                  <a:pos x="1176" y="538"/>
                </a:cxn>
                <a:cxn ang="0">
                  <a:pos x="1186" y="539"/>
                </a:cxn>
                <a:cxn ang="0">
                  <a:pos x="1172" y="551"/>
                </a:cxn>
                <a:cxn ang="0">
                  <a:pos x="3305" y="6"/>
                </a:cxn>
                <a:cxn ang="0">
                  <a:pos x="3306" y="0"/>
                </a:cxn>
              </a:cxnLst>
              <a:rect l="0" t="0" r="r" b="b"/>
              <a:pathLst>
                <a:path w="3319" h="835">
                  <a:moveTo>
                    <a:pt x="19" y="829"/>
                  </a:moveTo>
                  <a:cubicBezTo>
                    <a:pt x="0" y="834"/>
                    <a:pt x="0" y="834"/>
                    <a:pt x="0" y="834"/>
                  </a:cubicBezTo>
                  <a:cubicBezTo>
                    <a:pt x="0" y="835"/>
                    <a:pt x="0" y="835"/>
                    <a:pt x="0" y="835"/>
                  </a:cubicBezTo>
                  <a:cubicBezTo>
                    <a:pt x="19" y="830"/>
                    <a:pt x="19" y="830"/>
                    <a:pt x="19" y="830"/>
                  </a:cubicBezTo>
                  <a:cubicBezTo>
                    <a:pt x="19" y="829"/>
                    <a:pt x="19" y="829"/>
                    <a:pt x="19" y="829"/>
                  </a:cubicBezTo>
                  <a:moveTo>
                    <a:pt x="97" y="809"/>
                  </a:moveTo>
                  <a:cubicBezTo>
                    <a:pt x="79" y="814"/>
                    <a:pt x="79" y="814"/>
                    <a:pt x="79" y="814"/>
                  </a:cubicBezTo>
                  <a:cubicBezTo>
                    <a:pt x="79" y="814"/>
                    <a:pt x="79" y="814"/>
                    <a:pt x="79" y="814"/>
                  </a:cubicBezTo>
                  <a:cubicBezTo>
                    <a:pt x="97" y="810"/>
                    <a:pt x="97" y="810"/>
                    <a:pt x="97" y="810"/>
                  </a:cubicBezTo>
                  <a:cubicBezTo>
                    <a:pt x="97" y="809"/>
                    <a:pt x="97" y="809"/>
                    <a:pt x="97" y="809"/>
                  </a:cubicBezTo>
                  <a:moveTo>
                    <a:pt x="3306" y="0"/>
                  </a:moveTo>
                  <a:cubicBezTo>
                    <a:pt x="3303" y="0"/>
                    <a:pt x="3301" y="0"/>
                    <a:pt x="3297" y="0"/>
                  </a:cubicBezTo>
                  <a:cubicBezTo>
                    <a:pt x="3277" y="1"/>
                    <a:pt x="3247" y="5"/>
                    <a:pt x="3230" y="9"/>
                  </a:cubicBezTo>
                  <a:cubicBezTo>
                    <a:pt x="157" y="794"/>
                    <a:pt x="157" y="794"/>
                    <a:pt x="157" y="794"/>
                  </a:cubicBezTo>
                  <a:cubicBezTo>
                    <a:pt x="158" y="794"/>
                    <a:pt x="158" y="794"/>
                    <a:pt x="158" y="794"/>
                  </a:cubicBezTo>
                  <a:cubicBezTo>
                    <a:pt x="1144" y="542"/>
                    <a:pt x="1144" y="542"/>
                    <a:pt x="1144" y="542"/>
                  </a:cubicBezTo>
                  <a:cubicBezTo>
                    <a:pt x="1155" y="539"/>
                    <a:pt x="1167" y="538"/>
                    <a:pt x="1176" y="538"/>
                  </a:cubicBezTo>
                  <a:cubicBezTo>
                    <a:pt x="1180" y="538"/>
                    <a:pt x="1184" y="538"/>
                    <a:pt x="1186" y="539"/>
                  </a:cubicBezTo>
                  <a:cubicBezTo>
                    <a:pt x="1192" y="541"/>
                    <a:pt x="1186" y="546"/>
                    <a:pt x="1172" y="551"/>
                  </a:cubicBezTo>
                  <a:cubicBezTo>
                    <a:pt x="3305" y="6"/>
                    <a:pt x="3305" y="6"/>
                    <a:pt x="3305" y="6"/>
                  </a:cubicBezTo>
                  <a:cubicBezTo>
                    <a:pt x="3319" y="2"/>
                    <a:pt x="3319" y="0"/>
                    <a:pt x="3306"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5" name="Freeform 67"/>
            <p:cNvSpPr>
              <a:spLocks/>
            </p:cNvSpPr>
            <p:nvPr/>
          </p:nvSpPr>
          <p:spPr bwMode="auto">
            <a:xfrm>
              <a:off x="-15541625" y="-1768475"/>
              <a:ext cx="225425" cy="60325"/>
            </a:xfrm>
            <a:custGeom>
              <a:avLst/>
              <a:gdLst/>
              <a:ahLst/>
              <a:cxnLst>
                <a:cxn ang="0">
                  <a:pos x="142" y="0"/>
                </a:cxn>
                <a:cxn ang="0">
                  <a:pos x="0" y="35"/>
                </a:cxn>
                <a:cxn ang="0">
                  <a:pos x="0" y="38"/>
                </a:cxn>
                <a:cxn ang="0">
                  <a:pos x="142" y="0"/>
                </a:cxn>
                <a:cxn ang="0">
                  <a:pos x="142" y="0"/>
                </a:cxn>
              </a:cxnLst>
              <a:rect l="0" t="0" r="r" b="b"/>
              <a:pathLst>
                <a:path w="142" h="38">
                  <a:moveTo>
                    <a:pt x="142" y="0"/>
                  </a:moveTo>
                  <a:lnTo>
                    <a:pt x="0" y="35"/>
                  </a:lnTo>
                  <a:lnTo>
                    <a:pt x="0" y="38"/>
                  </a:lnTo>
                  <a:lnTo>
                    <a:pt x="142" y="0"/>
                  </a:lnTo>
                  <a:lnTo>
                    <a:pt x="142" y="0"/>
                  </a:lnTo>
                  <a:close/>
                </a:path>
              </a:pathLst>
            </a:custGeom>
            <a:solidFill>
              <a:srgbClr val="CF834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6" name="Freeform 68"/>
            <p:cNvSpPr>
              <a:spLocks/>
            </p:cNvSpPr>
            <p:nvPr/>
          </p:nvSpPr>
          <p:spPr bwMode="auto">
            <a:xfrm>
              <a:off x="-15541625" y="-1768475"/>
              <a:ext cx="225425" cy="60325"/>
            </a:xfrm>
            <a:custGeom>
              <a:avLst/>
              <a:gdLst/>
              <a:ahLst/>
              <a:cxnLst>
                <a:cxn ang="0">
                  <a:pos x="142" y="0"/>
                </a:cxn>
                <a:cxn ang="0">
                  <a:pos x="0" y="35"/>
                </a:cxn>
                <a:cxn ang="0">
                  <a:pos x="0" y="38"/>
                </a:cxn>
                <a:cxn ang="0">
                  <a:pos x="142" y="0"/>
                </a:cxn>
                <a:cxn ang="0">
                  <a:pos x="142" y="0"/>
                </a:cxn>
              </a:cxnLst>
              <a:rect l="0" t="0" r="r" b="b"/>
              <a:pathLst>
                <a:path w="142" h="38">
                  <a:moveTo>
                    <a:pt x="142" y="0"/>
                  </a:moveTo>
                  <a:lnTo>
                    <a:pt x="0" y="35"/>
                  </a:lnTo>
                  <a:lnTo>
                    <a:pt x="0" y="38"/>
                  </a:lnTo>
                  <a:lnTo>
                    <a:pt x="142" y="0"/>
                  </a:lnTo>
                  <a:lnTo>
                    <a:pt x="142"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7" name="Freeform 69"/>
            <p:cNvSpPr>
              <a:spLocks/>
            </p:cNvSpPr>
            <p:nvPr/>
          </p:nvSpPr>
          <p:spPr bwMode="auto">
            <a:xfrm>
              <a:off x="-15247938" y="-1843088"/>
              <a:ext cx="228600" cy="60325"/>
            </a:xfrm>
            <a:custGeom>
              <a:avLst/>
              <a:gdLst/>
              <a:ahLst/>
              <a:cxnLst>
                <a:cxn ang="0">
                  <a:pos x="141" y="0"/>
                </a:cxn>
                <a:cxn ang="0">
                  <a:pos x="0" y="35"/>
                </a:cxn>
                <a:cxn ang="0">
                  <a:pos x="0" y="38"/>
                </a:cxn>
                <a:cxn ang="0">
                  <a:pos x="144" y="0"/>
                </a:cxn>
                <a:cxn ang="0">
                  <a:pos x="141" y="0"/>
                </a:cxn>
              </a:cxnLst>
              <a:rect l="0" t="0" r="r" b="b"/>
              <a:pathLst>
                <a:path w="144" h="38">
                  <a:moveTo>
                    <a:pt x="141" y="0"/>
                  </a:moveTo>
                  <a:lnTo>
                    <a:pt x="0" y="35"/>
                  </a:lnTo>
                  <a:lnTo>
                    <a:pt x="0" y="38"/>
                  </a:lnTo>
                  <a:lnTo>
                    <a:pt x="144" y="0"/>
                  </a:lnTo>
                  <a:lnTo>
                    <a:pt x="141" y="0"/>
                  </a:lnTo>
                  <a:close/>
                </a:path>
              </a:pathLst>
            </a:custGeom>
            <a:solidFill>
              <a:srgbClr val="CB5E1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8" name="Freeform 70"/>
            <p:cNvSpPr>
              <a:spLocks/>
            </p:cNvSpPr>
            <p:nvPr/>
          </p:nvSpPr>
          <p:spPr bwMode="auto">
            <a:xfrm>
              <a:off x="-15247938" y="-1843088"/>
              <a:ext cx="228600" cy="60325"/>
            </a:xfrm>
            <a:custGeom>
              <a:avLst/>
              <a:gdLst/>
              <a:ahLst/>
              <a:cxnLst>
                <a:cxn ang="0">
                  <a:pos x="141" y="0"/>
                </a:cxn>
                <a:cxn ang="0">
                  <a:pos x="0" y="35"/>
                </a:cxn>
                <a:cxn ang="0">
                  <a:pos x="0" y="38"/>
                </a:cxn>
                <a:cxn ang="0">
                  <a:pos x="144" y="0"/>
                </a:cxn>
                <a:cxn ang="0">
                  <a:pos x="141" y="0"/>
                </a:cxn>
              </a:cxnLst>
              <a:rect l="0" t="0" r="r" b="b"/>
              <a:pathLst>
                <a:path w="144" h="38">
                  <a:moveTo>
                    <a:pt x="141" y="0"/>
                  </a:moveTo>
                  <a:lnTo>
                    <a:pt x="0" y="35"/>
                  </a:lnTo>
                  <a:lnTo>
                    <a:pt x="0" y="38"/>
                  </a:lnTo>
                  <a:lnTo>
                    <a:pt x="144" y="0"/>
                  </a:lnTo>
                  <a:lnTo>
                    <a:pt x="141"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69" name="Freeform 71"/>
            <p:cNvSpPr>
              <a:spLocks/>
            </p:cNvSpPr>
            <p:nvPr/>
          </p:nvSpPr>
          <p:spPr bwMode="auto">
            <a:xfrm>
              <a:off x="-15930563" y="-1633538"/>
              <a:ext cx="93663" cy="22225"/>
            </a:xfrm>
            <a:custGeom>
              <a:avLst/>
              <a:gdLst/>
              <a:ahLst/>
              <a:cxnLst>
                <a:cxn ang="0">
                  <a:pos x="59" y="0"/>
                </a:cxn>
                <a:cxn ang="0">
                  <a:pos x="0" y="14"/>
                </a:cxn>
                <a:cxn ang="0">
                  <a:pos x="0" y="14"/>
                </a:cxn>
                <a:cxn ang="0">
                  <a:pos x="59" y="0"/>
                </a:cxn>
                <a:cxn ang="0">
                  <a:pos x="59" y="0"/>
                </a:cxn>
              </a:cxnLst>
              <a:rect l="0" t="0" r="r" b="b"/>
              <a:pathLst>
                <a:path w="59" h="14">
                  <a:moveTo>
                    <a:pt x="59" y="0"/>
                  </a:moveTo>
                  <a:lnTo>
                    <a:pt x="0" y="14"/>
                  </a:lnTo>
                  <a:lnTo>
                    <a:pt x="0" y="14"/>
                  </a:lnTo>
                  <a:lnTo>
                    <a:pt x="59" y="0"/>
                  </a:lnTo>
                  <a:lnTo>
                    <a:pt x="59" y="0"/>
                  </a:lnTo>
                  <a:close/>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0" name="Freeform 72"/>
            <p:cNvSpPr>
              <a:spLocks/>
            </p:cNvSpPr>
            <p:nvPr/>
          </p:nvSpPr>
          <p:spPr bwMode="auto">
            <a:xfrm>
              <a:off x="-15930563" y="-1633538"/>
              <a:ext cx="93663" cy="22225"/>
            </a:xfrm>
            <a:custGeom>
              <a:avLst/>
              <a:gdLst/>
              <a:ahLst/>
              <a:cxnLst>
                <a:cxn ang="0">
                  <a:pos x="59" y="0"/>
                </a:cxn>
                <a:cxn ang="0">
                  <a:pos x="0" y="14"/>
                </a:cxn>
                <a:cxn ang="0">
                  <a:pos x="0" y="14"/>
                </a:cxn>
                <a:cxn ang="0">
                  <a:pos x="59" y="0"/>
                </a:cxn>
                <a:cxn ang="0">
                  <a:pos x="59" y="0"/>
                </a:cxn>
              </a:cxnLst>
              <a:rect l="0" t="0" r="r" b="b"/>
              <a:pathLst>
                <a:path w="59" h="14">
                  <a:moveTo>
                    <a:pt x="59" y="0"/>
                  </a:moveTo>
                  <a:lnTo>
                    <a:pt x="0" y="14"/>
                  </a:lnTo>
                  <a:lnTo>
                    <a:pt x="0" y="14"/>
                  </a:lnTo>
                  <a:lnTo>
                    <a:pt x="59" y="0"/>
                  </a:lnTo>
                  <a:lnTo>
                    <a:pt x="59"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1" name="Freeform 73"/>
            <p:cNvSpPr>
              <a:spLocks/>
            </p:cNvSpPr>
            <p:nvPr/>
          </p:nvSpPr>
          <p:spPr bwMode="auto">
            <a:xfrm>
              <a:off x="-15836900" y="-1693863"/>
              <a:ext cx="223838" cy="60325"/>
            </a:xfrm>
            <a:custGeom>
              <a:avLst/>
              <a:gdLst/>
              <a:ahLst/>
              <a:cxnLst>
                <a:cxn ang="0">
                  <a:pos x="141" y="0"/>
                </a:cxn>
                <a:cxn ang="0">
                  <a:pos x="0" y="38"/>
                </a:cxn>
                <a:cxn ang="0">
                  <a:pos x="0" y="38"/>
                </a:cxn>
                <a:cxn ang="0">
                  <a:pos x="141" y="3"/>
                </a:cxn>
                <a:cxn ang="0">
                  <a:pos x="141" y="0"/>
                </a:cxn>
              </a:cxnLst>
              <a:rect l="0" t="0" r="r" b="b"/>
              <a:pathLst>
                <a:path w="141" h="38">
                  <a:moveTo>
                    <a:pt x="141" y="0"/>
                  </a:moveTo>
                  <a:lnTo>
                    <a:pt x="0" y="38"/>
                  </a:lnTo>
                  <a:lnTo>
                    <a:pt x="0" y="38"/>
                  </a:lnTo>
                  <a:lnTo>
                    <a:pt x="141" y="3"/>
                  </a:lnTo>
                  <a:lnTo>
                    <a:pt x="141" y="0"/>
                  </a:lnTo>
                  <a:close/>
                </a:path>
              </a:pathLst>
            </a:custGeom>
            <a:solidFill>
              <a:srgbClr val="9D9F9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2" name="Freeform 74"/>
            <p:cNvSpPr>
              <a:spLocks/>
            </p:cNvSpPr>
            <p:nvPr/>
          </p:nvSpPr>
          <p:spPr bwMode="auto">
            <a:xfrm>
              <a:off x="-15836900" y="-1693863"/>
              <a:ext cx="223838" cy="60325"/>
            </a:xfrm>
            <a:custGeom>
              <a:avLst/>
              <a:gdLst/>
              <a:ahLst/>
              <a:cxnLst>
                <a:cxn ang="0">
                  <a:pos x="141" y="0"/>
                </a:cxn>
                <a:cxn ang="0">
                  <a:pos x="0" y="38"/>
                </a:cxn>
                <a:cxn ang="0">
                  <a:pos x="0" y="38"/>
                </a:cxn>
                <a:cxn ang="0">
                  <a:pos x="141" y="3"/>
                </a:cxn>
                <a:cxn ang="0">
                  <a:pos x="141" y="0"/>
                </a:cxn>
              </a:cxnLst>
              <a:rect l="0" t="0" r="r" b="b"/>
              <a:pathLst>
                <a:path w="141" h="38">
                  <a:moveTo>
                    <a:pt x="141" y="0"/>
                  </a:moveTo>
                  <a:lnTo>
                    <a:pt x="0" y="38"/>
                  </a:lnTo>
                  <a:lnTo>
                    <a:pt x="0" y="38"/>
                  </a:lnTo>
                  <a:lnTo>
                    <a:pt x="141" y="3"/>
                  </a:lnTo>
                  <a:lnTo>
                    <a:pt x="141"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3" name="Freeform 75"/>
            <p:cNvSpPr>
              <a:spLocks noEditPoints="1"/>
            </p:cNvSpPr>
            <p:nvPr/>
          </p:nvSpPr>
          <p:spPr bwMode="auto">
            <a:xfrm>
              <a:off x="-18465800" y="-2101850"/>
              <a:ext cx="2687638" cy="1176338"/>
            </a:xfrm>
            <a:custGeom>
              <a:avLst/>
              <a:gdLst/>
              <a:ahLst/>
              <a:cxnLst>
                <a:cxn ang="0">
                  <a:pos x="667" y="18"/>
                </a:cxn>
                <a:cxn ang="0">
                  <a:pos x="518" y="56"/>
                </a:cxn>
                <a:cxn ang="0">
                  <a:pos x="502" y="59"/>
                </a:cxn>
                <a:cxn ang="0">
                  <a:pos x="498" y="56"/>
                </a:cxn>
                <a:cxn ang="0">
                  <a:pos x="520" y="45"/>
                </a:cxn>
                <a:cxn ang="0">
                  <a:pos x="228" y="120"/>
                </a:cxn>
                <a:cxn ang="0">
                  <a:pos x="225" y="121"/>
                </a:cxn>
                <a:cxn ang="0">
                  <a:pos x="199" y="129"/>
                </a:cxn>
                <a:cxn ang="0">
                  <a:pos x="169" y="143"/>
                </a:cxn>
                <a:cxn ang="0">
                  <a:pos x="167" y="145"/>
                </a:cxn>
                <a:cxn ang="0">
                  <a:pos x="166" y="145"/>
                </a:cxn>
                <a:cxn ang="0">
                  <a:pos x="5" y="304"/>
                </a:cxn>
                <a:cxn ang="0">
                  <a:pos x="1" y="310"/>
                </a:cxn>
                <a:cxn ang="0">
                  <a:pos x="11" y="314"/>
                </a:cxn>
                <a:cxn ang="0">
                  <a:pos x="21" y="314"/>
                </a:cxn>
                <a:cxn ang="0">
                  <a:pos x="41" y="309"/>
                </a:cxn>
                <a:cxn ang="0">
                  <a:pos x="243" y="258"/>
                </a:cxn>
                <a:cxn ang="0">
                  <a:pos x="232" y="259"/>
                </a:cxn>
                <a:cxn ang="0">
                  <a:pos x="226" y="254"/>
                </a:cxn>
                <a:cxn ang="0">
                  <a:pos x="264" y="236"/>
                </a:cxn>
                <a:cxn ang="0">
                  <a:pos x="616" y="146"/>
                </a:cxn>
                <a:cxn ang="0">
                  <a:pos x="617" y="146"/>
                </a:cxn>
                <a:cxn ang="0">
                  <a:pos x="67" y="286"/>
                </a:cxn>
                <a:cxn ang="0">
                  <a:pos x="215" y="133"/>
                </a:cxn>
                <a:cxn ang="0">
                  <a:pos x="215" y="133"/>
                </a:cxn>
                <a:cxn ang="0">
                  <a:pos x="667" y="18"/>
                </a:cxn>
                <a:cxn ang="0">
                  <a:pos x="626" y="123"/>
                </a:cxn>
                <a:cxn ang="0">
                  <a:pos x="626" y="123"/>
                </a:cxn>
                <a:cxn ang="0">
                  <a:pos x="667" y="18"/>
                </a:cxn>
                <a:cxn ang="0">
                  <a:pos x="717" y="3"/>
                </a:cxn>
                <a:cxn ang="0">
                  <a:pos x="717" y="3"/>
                </a:cxn>
                <a:cxn ang="0">
                  <a:pos x="683" y="109"/>
                </a:cxn>
                <a:cxn ang="0">
                  <a:pos x="684" y="108"/>
                </a:cxn>
                <a:cxn ang="0">
                  <a:pos x="716" y="4"/>
                </a:cxn>
                <a:cxn ang="0">
                  <a:pos x="717" y="3"/>
                </a:cxn>
                <a:cxn ang="0">
                  <a:pos x="708" y="0"/>
                </a:cxn>
                <a:cxn ang="0">
                  <a:pos x="682" y="4"/>
                </a:cxn>
                <a:cxn ang="0">
                  <a:pos x="684" y="4"/>
                </a:cxn>
                <a:cxn ang="0">
                  <a:pos x="701" y="1"/>
                </a:cxn>
                <a:cxn ang="0">
                  <a:pos x="709" y="0"/>
                </a:cxn>
                <a:cxn ang="0">
                  <a:pos x="709" y="0"/>
                </a:cxn>
                <a:cxn ang="0">
                  <a:pos x="708" y="0"/>
                </a:cxn>
              </a:cxnLst>
              <a:rect l="0" t="0" r="r" b="b"/>
              <a:pathLst>
                <a:path w="717" h="314">
                  <a:moveTo>
                    <a:pt x="667" y="18"/>
                  </a:moveTo>
                  <a:cubicBezTo>
                    <a:pt x="518" y="56"/>
                    <a:pt x="518" y="56"/>
                    <a:pt x="518" y="56"/>
                  </a:cubicBezTo>
                  <a:cubicBezTo>
                    <a:pt x="512" y="58"/>
                    <a:pt x="506" y="59"/>
                    <a:pt x="502" y="59"/>
                  </a:cubicBezTo>
                  <a:cubicBezTo>
                    <a:pt x="498" y="59"/>
                    <a:pt x="497" y="58"/>
                    <a:pt x="498" y="56"/>
                  </a:cubicBezTo>
                  <a:cubicBezTo>
                    <a:pt x="500" y="53"/>
                    <a:pt x="509" y="49"/>
                    <a:pt x="520" y="45"/>
                  </a:cubicBezTo>
                  <a:cubicBezTo>
                    <a:pt x="228" y="120"/>
                    <a:pt x="228" y="120"/>
                    <a:pt x="228" y="120"/>
                  </a:cubicBezTo>
                  <a:cubicBezTo>
                    <a:pt x="226" y="120"/>
                    <a:pt x="225" y="120"/>
                    <a:pt x="225" y="121"/>
                  </a:cubicBezTo>
                  <a:cubicBezTo>
                    <a:pt x="219" y="122"/>
                    <a:pt x="210" y="125"/>
                    <a:pt x="199" y="129"/>
                  </a:cubicBezTo>
                  <a:cubicBezTo>
                    <a:pt x="185" y="133"/>
                    <a:pt x="175" y="138"/>
                    <a:pt x="169" y="143"/>
                  </a:cubicBezTo>
                  <a:cubicBezTo>
                    <a:pt x="168" y="143"/>
                    <a:pt x="167" y="144"/>
                    <a:pt x="167" y="145"/>
                  </a:cubicBezTo>
                  <a:cubicBezTo>
                    <a:pt x="166" y="145"/>
                    <a:pt x="166" y="145"/>
                    <a:pt x="166" y="145"/>
                  </a:cubicBezTo>
                  <a:cubicBezTo>
                    <a:pt x="5" y="304"/>
                    <a:pt x="5" y="304"/>
                    <a:pt x="5" y="304"/>
                  </a:cubicBezTo>
                  <a:cubicBezTo>
                    <a:pt x="4" y="306"/>
                    <a:pt x="2" y="308"/>
                    <a:pt x="1" y="310"/>
                  </a:cubicBezTo>
                  <a:cubicBezTo>
                    <a:pt x="0" y="313"/>
                    <a:pt x="4" y="314"/>
                    <a:pt x="11" y="314"/>
                  </a:cubicBezTo>
                  <a:cubicBezTo>
                    <a:pt x="14" y="314"/>
                    <a:pt x="17" y="314"/>
                    <a:pt x="21" y="314"/>
                  </a:cubicBezTo>
                  <a:cubicBezTo>
                    <a:pt x="26" y="313"/>
                    <a:pt x="33" y="312"/>
                    <a:pt x="41" y="309"/>
                  </a:cubicBezTo>
                  <a:cubicBezTo>
                    <a:pt x="243" y="258"/>
                    <a:pt x="243" y="258"/>
                    <a:pt x="243" y="258"/>
                  </a:cubicBezTo>
                  <a:cubicBezTo>
                    <a:pt x="238" y="258"/>
                    <a:pt x="235" y="259"/>
                    <a:pt x="232" y="259"/>
                  </a:cubicBezTo>
                  <a:cubicBezTo>
                    <a:pt x="226" y="259"/>
                    <a:pt x="223" y="257"/>
                    <a:pt x="226" y="254"/>
                  </a:cubicBezTo>
                  <a:cubicBezTo>
                    <a:pt x="230" y="248"/>
                    <a:pt x="247" y="241"/>
                    <a:pt x="264" y="236"/>
                  </a:cubicBezTo>
                  <a:cubicBezTo>
                    <a:pt x="616" y="146"/>
                    <a:pt x="616" y="146"/>
                    <a:pt x="616" y="146"/>
                  </a:cubicBezTo>
                  <a:cubicBezTo>
                    <a:pt x="617" y="146"/>
                    <a:pt x="617" y="146"/>
                    <a:pt x="617" y="146"/>
                  </a:cubicBezTo>
                  <a:cubicBezTo>
                    <a:pt x="67" y="286"/>
                    <a:pt x="67" y="286"/>
                    <a:pt x="67" y="286"/>
                  </a:cubicBezTo>
                  <a:cubicBezTo>
                    <a:pt x="215" y="133"/>
                    <a:pt x="215" y="133"/>
                    <a:pt x="215" y="133"/>
                  </a:cubicBezTo>
                  <a:cubicBezTo>
                    <a:pt x="215" y="133"/>
                    <a:pt x="215" y="133"/>
                    <a:pt x="215" y="133"/>
                  </a:cubicBezTo>
                  <a:cubicBezTo>
                    <a:pt x="667" y="18"/>
                    <a:pt x="667" y="18"/>
                    <a:pt x="667" y="18"/>
                  </a:cubicBezTo>
                  <a:cubicBezTo>
                    <a:pt x="626" y="123"/>
                    <a:pt x="626" y="123"/>
                    <a:pt x="626" y="123"/>
                  </a:cubicBezTo>
                  <a:cubicBezTo>
                    <a:pt x="626" y="123"/>
                    <a:pt x="626" y="123"/>
                    <a:pt x="626" y="123"/>
                  </a:cubicBezTo>
                  <a:cubicBezTo>
                    <a:pt x="667" y="18"/>
                    <a:pt x="667" y="18"/>
                    <a:pt x="667" y="18"/>
                  </a:cubicBezTo>
                  <a:moveTo>
                    <a:pt x="717" y="3"/>
                  </a:moveTo>
                  <a:cubicBezTo>
                    <a:pt x="717" y="3"/>
                    <a:pt x="717" y="3"/>
                    <a:pt x="717" y="3"/>
                  </a:cubicBezTo>
                  <a:cubicBezTo>
                    <a:pt x="683" y="109"/>
                    <a:pt x="683" y="109"/>
                    <a:pt x="683" y="109"/>
                  </a:cubicBezTo>
                  <a:cubicBezTo>
                    <a:pt x="684" y="108"/>
                    <a:pt x="684" y="108"/>
                    <a:pt x="684" y="108"/>
                  </a:cubicBezTo>
                  <a:cubicBezTo>
                    <a:pt x="716" y="4"/>
                    <a:pt x="716" y="4"/>
                    <a:pt x="716" y="4"/>
                  </a:cubicBezTo>
                  <a:cubicBezTo>
                    <a:pt x="716" y="4"/>
                    <a:pt x="717" y="3"/>
                    <a:pt x="717" y="3"/>
                  </a:cubicBezTo>
                  <a:moveTo>
                    <a:pt x="708" y="0"/>
                  </a:moveTo>
                  <a:cubicBezTo>
                    <a:pt x="702" y="0"/>
                    <a:pt x="692" y="1"/>
                    <a:pt x="682" y="4"/>
                  </a:cubicBezTo>
                  <a:cubicBezTo>
                    <a:pt x="682" y="4"/>
                    <a:pt x="683" y="4"/>
                    <a:pt x="684" y="4"/>
                  </a:cubicBezTo>
                  <a:cubicBezTo>
                    <a:pt x="690" y="2"/>
                    <a:pt x="696" y="1"/>
                    <a:pt x="701" y="1"/>
                  </a:cubicBezTo>
                  <a:cubicBezTo>
                    <a:pt x="704" y="0"/>
                    <a:pt x="707" y="0"/>
                    <a:pt x="709" y="0"/>
                  </a:cubicBezTo>
                  <a:cubicBezTo>
                    <a:pt x="709" y="0"/>
                    <a:pt x="709" y="0"/>
                    <a:pt x="709" y="0"/>
                  </a:cubicBezTo>
                  <a:cubicBezTo>
                    <a:pt x="709" y="0"/>
                    <a:pt x="708" y="0"/>
                    <a:pt x="708"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4" name="Freeform 76"/>
            <p:cNvSpPr>
              <a:spLocks noEditPoints="1"/>
            </p:cNvSpPr>
            <p:nvPr/>
          </p:nvSpPr>
          <p:spPr bwMode="auto">
            <a:xfrm>
              <a:off x="-16602075" y="-2101850"/>
              <a:ext cx="823913" cy="547688"/>
            </a:xfrm>
            <a:custGeom>
              <a:avLst/>
              <a:gdLst/>
              <a:ahLst/>
              <a:cxnLst>
                <a:cxn ang="0">
                  <a:pos x="179" y="131"/>
                </a:cxn>
                <a:cxn ang="0">
                  <a:pos x="120" y="146"/>
                </a:cxn>
                <a:cxn ang="0">
                  <a:pos x="119" y="146"/>
                </a:cxn>
                <a:cxn ang="0">
                  <a:pos x="179" y="131"/>
                </a:cxn>
                <a:cxn ang="0">
                  <a:pos x="179" y="131"/>
                </a:cxn>
                <a:cxn ang="0">
                  <a:pos x="212" y="0"/>
                </a:cxn>
                <a:cxn ang="0">
                  <a:pos x="204" y="1"/>
                </a:cxn>
                <a:cxn ang="0">
                  <a:pos x="187" y="4"/>
                </a:cxn>
                <a:cxn ang="0">
                  <a:pos x="185" y="4"/>
                </a:cxn>
                <a:cxn ang="0">
                  <a:pos x="179" y="5"/>
                </a:cxn>
                <a:cxn ang="0">
                  <a:pos x="23" y="45"/>
                </a:cxn>
                <a:cxn ang="0">
                  <a:pos x="1" y="56"/>
                </a:cxn>
                <a:cxn ang="0">
                  <a:pos x="5" y="59"/>
                </a:cxn>
                <a:cxn ang="0">
                  <a:pos x="21" y="56"/>
                </a:cxn>
                <a:cxn ang="0">
                  <a:pos x="170" y="18"/>
                </a:cxn>
                <a:cxn ang="0">
                  <a:pos x="129" y="123"/>
                </a:cxn>
                <a:cxn ang="0">
                  <a:pos x="136" y="126"/>
                </a:cxn>
                <a:cxn ang="0">
                  <a:pos x="155" y="123"/>
                </a:cxn>
                <a:cxn ang="0">
                  <a:pos x="186" y="109"/>
                </a:cxn>
                <a:cxn ang="0">
                  <a:pos x="220" y="3"/>
                </a:cxn>
                <a:cxn ang="0">
                  <a:pos x="220" y="3"/>
                </a:cxn>
                <a:cxn ang="0">
                  <a:pos x="219" y="2"/>
                </a:cxn>
                <a:cxn ang="0">
                  <a:pos x="212" y="0"/>
                </a:cxn>
                <a:cxn ang="0">
                  <a:pos x="212" y="0"/>
                </a:cxn>
              </a:cxnLst>
              <a:rect l="0" t="0" r="r" b="b"/>
              <a:pathLst>
                <a:path w="220" h="146">
                  <a:moveTo>
                    <a:pt x="179" y="131"/>
                  </a:moveTo>
                  <a:cubicBezTo>
                    <a:pt x="120" y="146"/>
                    <a:pt x="120" y="146"/>
                    <a:pt x="120" y="146"/>
                  </a:cubicBezTo>
                  <a:cubicBezTo>
                    <a:pt x="119" y="146"/>
                    <a:pt x="119" y="146"/>
                    <a:pt x="119" y="146"/>
                  </a:cubicBezTo>
                  <a:cubicBezTo>
                    <a:pt x="179" y="131"/>
                    <a:pt x="179" y="131"/>
                    <a:pt x="179" y="131"/>
                  </a:cubicBezTo>
                  <a:cubicBezTo>
                    <a:pt x="179" y="131"/>
                    <a:pt x="179" y="131"/>
                    <a:pt x="179" y="131"/>
                  </a:cubicBezTo>
                  <a:moveTo>
                    <a:pt x="212" y="0"/>
                  </a:moveTo>
                  <a:cubicBezTo>
                    <a:pt x="210" y="0"/>
                    <a:pt x="207" y="0"/>
                    <a:pt x="204" y="1"/>
                  </a:cubicBezTo>
                  <a:cubicBezTo>
                    <a:pt x="199" y="1"/>
                    <a:pt x="193" y="2"/>
                    <a:pt x="187" y="4"/>
                  </a:cubicBezTo>
                  <a:cubicBezTo>
                    <a:pt x="186" y="4"/>
                    <a:pt x="185" y="4"/>
                    <a:pt x="185" y="4"/>
                  </a:cubicBezTo>
                  <a:cubicBezTo>
                    <a:pt x="183" y="4"/>
                    <a:pt x="181" y="5"/>
                    <a:pt x="179" y="5"/>
                  </a:cubicBezTo>
                  <a:cubicBezTo>
                    <a:pt x="23" y="45"/>
                    <a:pt x="23" y="45"/>
                    <a:pt x="23" y="45"/>
                  </a:cubicBezTo>
                  <a:cubicBezTo>
                    <a:pt x="12" y="49"/>
                    <a:pt x="3" y="53"/>
                    <a:pt x="1" y="56"/>
                  </a:cubicBezTo>
                  <a:cubicBezTo>
                    <a:pt x="0" y="58"/>
                    <a:pt x="1" y="59"/>
                    <a:pt x="5" y="59"/>
                  </a:cubicBezTo>
                  <a:cubicBezTo>
                    <a:pt x="9" y="59"/>
                    <a:pt x="15" y="58"/>
                    <a:pt x="21" y="56"/>
                  </a:cubicBezTo>
                  <a:cubicBezTo>
                    <a:pt x="170" y="18"/>
                    <a:pt x="170" y="18"/>
                    <a:pt x="170" y="18"/>
                  </a:cubicBezTo>
                  <a:cubicBezTo>
                    <a:pt x="129" y="123"/>
                    <a:pt x="129" y="123"/>
                    <a:pt x="129" y="123"/>
                  </a:cubicBezTo>
                  <a:cubicBezTo>
                    <a:pt x="128" y="125"/>
                    <a:pt x="131" y="126"/>
                    <a:pt x="136" y="126"/>
                  </a:cubicBezTo>
                  <a:cubicBezTo>
                    <a:pt x="141" y="126"/>
                    <a:pt x="147" y="125"/>
                    <a:pt x="155" y="123"/>
                  </a:cubicBezTo>
                  <a:cubicBezTo>
                    <a:pt x="170" y="119"/>
                    <a:pt x="184" y="113"/>
                    <a:pt x="186" y="109"/>
                  </a:cubicBezTo>
                  <a:cubicBezTo>
                    <a:pt x="220" y="3"/>
                    <a:pt x="220" y="3"/>
                    <a:pt x="220" y="3"/>
                  </a:cubicBezTo>
                  <a:cubicBezTo>
                    <a:pt x="220" y="3"/>
                    <a:pt x="220" y="3"/>
                    <a:pt x="220" y="3"/>
                  </a:cubicBezTo>
                  <a:cubicBezTo>
                    <a:pt x="220" y="3"/>
                    <a:pt x="219" y="2"/>
                    <a:pt x="219" y="2"/>
                  </a:cubicBezTo>
                  <a:cubicBezTo>
                    <a:pt x="218" y="1"/>
                    <a:pt x="215" y="0"/>
                    <a:pt x="212" y="0"/>
                  </a:cubicBezTo>
                  <a:cubicBezTo>
                    <a:pt x="212" y="0"/>
                    <a:pt x="212" y="0"/>
                    <a:pt x="212" y="0"/>
                  </a:cubicBezTo>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5" name="Freeform 77"/>
            <p:cNvSpPr>
              <a:spLocks noEditPoints="1"/>
            </p:cNvSpPr>
            <p:nvPr/>
          </p:nvSpPr>
          <p:spPr bwMode="auto">
            <a:xfrm>
              <a:off x="-17554575" y="-2754313"/>
              <a:ext cx="6337300" cy="1619250"/>
            </a:xfrm>
            <a:custGeom>
              <a:avLst/>
              <a:gdLst/>
              <a:ahLst/>
              <a:cxnLst>
                <a:cxn ang="0">
                  <a:pos x="367" y="338"/>
                </a:cxn>
                <a:cxn ang="0">
                  <a:pos x="0" y="432"/>
                </a:cxn>
                <a:cxn ang="0">
                  <a:pos x="6" y="430"/>
                </a:cxn>
                <a:cxn ang="0">
                  <a:pos x="367" y="338"/>
                </a:cxn>
                <a:cxn ang="0">
                  <a:pos x="367" y="338"/>
                </a:cxn>
                <a:cxn ang="0">
                  <a:pos x="453" y="316"/>
                </a:cxn>
                <a:cxn ang="0">
                  <a:pos x="428" y="322"/>
                </a:cxn>
                <a:cxn ang="0">
                  <a:pos x="428" y="322"/>
                </a:cxn>
                <a:cxn ang="0">
                  <a:pos x="453" y="316"/>
                </a:cxn>
                <a:cxn ang="0">
                  <a:pos x="453" y="316"/>
                </a:cxn>
                <a:cxn ang="0">
                  <a:pos x="534" y="295"/>
                </a:cxn>
                <a:cxn ang="0">
                  <a:pos x="514" y="300"/>
                </a:cxn>
                <a:cxn ang="0">
                  <a:pos x="514" y="300"/>
                </a:cxn>
                <a:cxn ang="0">
                  <a:pos x="534" y="295"/>
                </a:cxn>
                <a:cxn ang="0">
                  <a:pos x="534" y="295"/>
                </a:cxn>
                <a:cxn ang="0">
                  <a:pos x="614" y="275"/>
                </a:cxn>
                <a:cxn ang="0">
                  <a:pos x="596" y="279"/>
                </a:cxn>
                <a:cxn ang="0">
                  <a:pos x="596" y="279"/>
                </a:cxn>
                <a:cxn ang="0">
                  <a:pos x="614" y="275"/>
                </a:cxn>
                <a:cxn ang="0">
                  <a:pos x="614" y="275"/>
                </a:cxn>
                <a:cxn ang="0">
                  <a:pos x="1690" y="0"/>
                </a:cxn>
                <a:cxn ang="0">
                  <a:pos x="676" y="259"/>
                </a:cxn>
                <a:cxn ang="0">
                  <a:pos x="676" y="259"/>
                </a:cxn>
                <a:cxn ang="0">
                  <a:pos x="1686" y="1"/>
                </a:cxn>
                <a:cxn ang="0">
                  <a:pos x="1690" y="0"/>
                </a:cxn>
              </a:cxnLst>
              <a:rect l="0" t="0" r="r" b="b"/>
              <a:pathLst>
                <a:path w="1690" h="432">
                  <a:moveTo>
                    <a:pt x="367" y="338"/>
                  </a:moveTo>
                  <a:cubicBezTo>
                    <a:pt x="0" y="432"/>
                    <a:pt x="0" y="432"/>
                    <a:pt x="0" y="432"/>
                  </a:cubicBezTo>
                  <a:cubicBezTo>
                    <a:pt x="2" y="431"/>
                    <a:pt x="4" y="431"/>
                    <a:pt x="6" y="430"/>
                  </a:cubicBezTo>
                  <a:cubicBezTo>
                    <a:pt x="367" y="338"/>
                    <a:pt x="367" y="338"/>
                    <a:pt x="367" y="338"/>
                  </a:cubicBezTo>
                  <a:cubicBezTo>
                    <a:pt x="367" y="338"/>
                    <a:pt x="367" y="338"/>
                    <a:pt x="367" y="338"/>
                  </a:cubicBezTo>
                  <a:moveTo>
                    <a:pt x="453" y="316"/>
                  </a:moveTo>
                  <a:cubicBezTo>
                    <a:pt x="428" y="322"/>
                    <a:pt x="428" y="322"/>
                    <a:pt x="428" y="322"/>
                  </a:cubicBezTo>
                  <a:cubicBezTo>
                    <a:pt x="428" y="322"/>
                    <a:pt x="428" y="322"/>
                    <a:pt x="428" y="322"/>
                  </a:cubicBezTo>
                  <a:cubicBezTo>
                    <a:pt x="453" y="316"/>
                    <a:pt x="453" y="316"/>
                    <a:pt x="453" y="316"/>
                  </a:cubicBezTo>
                  <a:cubicBezTo>
                    <a:pt x="453" y="316"/>
                    <a:pt x="453" y="316"/>
                    <a:pt x="453" y="316"/>
                  </a:cubicBezTo>
                  <a:moveTo>
                    <a:pt x="534" y="295"/>
                  </a:moveTo>
                  <a:cubicBezTo>
                    <a:pt x="514" y="300"/>
                    <a:pt x="514" y="300"/>
                    <a:pt x="514" y="300"/>
                  </a:cubicBezTo>
                  <a:cubicBezTo>
                    <a:pt x="514" y="300"/>
                    <a:pt x="514" y="300"/>
                    <a:pt x="514" y="300"/>
                  </a:cubicBezTo>
                  <a:cubicBezTo>
                    <a:pt x="534" y="295"/>
                    <a:pt x="534" y="295"/>
                    <a:pt x="534" y="295"/>
                  </a:cubicBezTo>
                  <a:cubicBezTo>
                    <a:pt x="534" y="295"/>
                    <a:pt x="534" y="295"/>
                    <a:pt x="534" y="295"/>
                  </a:cubicBezTo>
                  <a:moveTo>
                    <a:pt x="614" y="275"/>
                  </a:moveTo>
                  <a:cubicBezTo>
                    <a:pt x="596" y="279"/>
                    <a:pt x="596" y="279"/>
                    <a:pt x="596" y="279"/>
                  </a:cubicBezTo>
                  <a:cubicBezTo>
                    <a:pt x="596" y="279"/>
                    <a:pt x="596" y="279"/>
                    <a:pt x="596" y="279"/>
                  </a:cubicBezTo>
                  <a:cubicBezTo>
                    <a:pt x="614" y="275"/>
                    <a:pt x="614" y="275"/>
                    <a:pt x="614" y="275"/>
                  </a:cubicBezTo>
                  <a:cubicBezTo>
                    <a:pt x="614" y="275"/>
                    <a:pt x="614" y="275"/>
                    <a:pt x="614" y="275"/>
                  </a:cubicBezTo>
                  <a:moveTo>
                    <a:pt x="1690" y="0"/>
                  </a:moveTo>
                  <a:cubicBezTo>
                    <a:pt x="676" y="259"/>
                    <a:pt x="676" y="259"/>
                    <a:pt x="676" y="259"/>
                  </a:cubicBezTo>
                  <a:cubicBezTo>
                    <a:pt x="676" y="259"/>
                    <a:pt x="676" y="259"/>
                    <a:pt x="676" y="259"/>
                  </a:cubicBezTo>
                  <a:cubicBezTo>
                    <a:pt x="1686" y="1"/>
                    <a:pt x="1686" y="1"/>
                    <a:pt x="1686" y="1"/>
                  </a:cubicBezTo>
                  <a:cubicBezTo>
                    <a:pt x="1687" y="0"/>
                    <a:pt x="1689" y="0"/>
                    <a:pt x="1690"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6" name="Freeform 78"/>
            <p:cNvSpPr>
              <a:spLocks/>
            </p:cNvSpPr>
            <p:nvPr/>
          </p:nvSpPr>
          <p:spPr bwMode="auto">
            <a:xfrm>
              <a:off x="-15552738" y="-1708150"/>
              <a:ext cx="233363" cy="60325"/>
            </a:xfrm>
            <a:custGeom>
              <a:avLst/>
              <a:gdLst/>
              <a:ahLst/>
              <a:cxnLst>
                <a:cxn ang="0">
                  <a:pos x="147" y="0"/>
                </a:cxn>
                <a:cxn ang="0">
                  <a:pos x="0" y="38"/>
                </a:cxn>
                <a:cxn ang="0">
                  <a:pos x="0" y="38"/>
                </a:cxn>
                <a:cxn ang="0">
                  <a:pos x="147" y="0"/>
                </a:cxn>
                <a:cxn ang="0">
                  <a:pos x="147" y="0"/>
                </a:cxn>
              </a:cxnLst>
              <a:rect l="0" t="0" r="r" b="b"/>
              <a:pathLst>
                <a:path w="147" h="38">
                  <a:moveTo>
                    <a:pt x="147" y="0"/>
                  </a:moveTo>
                  <a:lnTo>
                    <a:pt x="0" y="38"/>
                  </a:lnTo>
                  <a:lnTo>
                    <a:pt x="0" y="38"/>
                  </a:lnTo>
                  <a:lnTo>
                    <a:pt x="147" y="0"/>
                  </a:lnTo>
                  <a:lnTo>
                    <a:pt x="147" y="0"/>
                  </a:lnTo>
                  <a:close/>
                </a:path>
              </a:pathLst>
            </a:custGeom>
            <a:solidFill>
              <a:srgbClr val="CF834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7" name="Freeform 79"/>
            <p:cNvSpPr>
              <a:spLocks/>
            </p:cNvSpPr>
            <p:nvPr/>
          </p:nvSpPr>
          <p:spPr bwMode="auto">
            <a:xfrm>
              <a:off x="-15552738" y="-1708150"/>
              <a:ext cx="233363" cy="60325"/>
            </a:xfrm>
            <a:custGeom>
              <a:avLst/>
              <a:gdLst/>
              <a:ahLst/>
              <a:cxnLst>
                <a:cxn ang="0">
                  <a:pos x="147" y="0"/>
                </a:cxn>
                <a:cxn ang="0">
                  <a:pos x="0" y="38"/>
                </a:cxn>
                <a:cxn ang="0">
                  <a:pos x="0" y="38"/>
                </a:cxn>
                <a:cxn ang="0">
                  <a:pos x="147" y="0"/>
                </a:cxn>
                <a:cxn ang="0">
                  <a:pos x="147" y="0"/>
                </a:cxn>
              </a:cxnLst>
              <a:rect l="0" t="0" r="r" b="b"/>
              <a:pathLst>
                <a:path w="147" h="38">
                  <a:moveTo>
                    <a:pt x="147" y="0"/>
                  </a:moveTo>
                  <a:lnTo>
                    <a:pt x="0" y="38"/>
                  </a:lnTo>
                  <a:lnTo>
                    <a:pt x="0" y="38"/>
                  </a:lnTo>
                  <a:lnTo>
                    <a:pt x="147" y="0"/>
                  </a:lnTo>
                  <a:lnTo>
                    <a:pt x="147"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8" name="Freeform 80"/>
            <p:cNvSpPr>
              <a:spLocks/>
            </p:cNvSpPr>
            <p:nvPr/>
          </p:nvSpPr>
          <p:spPr bwMode="auto">
            <a:xfrm>
              <a:off x="-15252700" y="-1782763"/>
              <a:ext cx="233363" cy="58738"/>
            </a:xfrm>
            <a:custGeom>
              <a:avLst/>
              <a:gdLst/>
              <a:ahLst/>
              <a:cxnLst>
                <a:cxn ang="0">
                  <a:pos x="147" y="0"/>
                </a:cxn>
                <a:cxn ang="0">
                  <a:pos x="0" y="37"/>
                </a:cxn>
                <a:cxn ang="0">
                  <a:pos x="0" y="37"/>
                </a:cxn>
                <a:cxn ang="0">
                  <a:pos x="147" y="0"/>
                </a:cxn>
                <a:cxn ang="0">
                  <a:pos x="147" y="0"/>
                </a:cxn>
              </a:cxnLst>
              <a:rect l="0" t="0" r="r" b="b"/>
              <a:pathLst>
                <a:path w="147" h="37">
                  <a:moveTo>
                    <a:pt x="147" y="0"/>
                  </a:moveTo>
                  <a:lnTo>
                    <a:pt x="0" y="37"/>
                  </a:lnTo>
                  <a:lnTo>
                    <a:pt x="0" y="37"/>
                  </a:lnTo>
                  <a:lnTo>
                    <a:pt x="147" y="0"/>
                  </a:lnTo>
                  <a:lnTo>
                    <a:pt x="147" y="0"/>
                  </a:lnTo>
                  <a:close/>
                </a:path>
              </a:pathLst>
            </a:custGeom>
            <a:solidFill>
              <a:srgbClr val="CB5E1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79" name="Freeform 81"/>
            <p:cNvSpPr>
              <a:spLocks/>
            </p:cNvSpPr>
            <p:nvPr/>
          </p:nvSpPr>
          <p:spPr bwMode="auto">
            <a:xfrm>
              <a:off x="-15252700" y="-1782763"/>
              <a:ext cx="233363" cy="58738"/>
            </a:xfrm>
            <a:custGeom>
              <a:avLst/>
              <a:gdLst/>
              <a:ahLst/>
              <a:cxnLst>
                <a:cxn ang="0">
                  <a:pos x="147" y="0"/>
                </a:cxn>
                <a:cxn ang="0">
                  <a:pos x="0" y="37"/>
                </a:cxn>
                <a:cxn ang="0">
                  <a:pos x="0" y="37"/>
                </a:cxn>
                <a:cxn ang="0">
                  <a:pos x="147" y="0"/>
                </a:cxn>
                <a:cxn ang="0">
                  <a:pos x="147" y="0"/>
                </a:cxn>
              </a:cxnLst>
              <a:rect l="0" t="0" r="r" b="b"/>
              <a:pathLst>
                <a:path w="147" h="37">
                  <a:moveTo>
                    <a:pt x="147" y="0"/>
                  </a:moveTo>
                  <a:lnTo>
                    <a:pt x="0" y="37"/>
                  </a:lnTo>
                  <a:lnTo>
                    <a:pt x="0" y="37"/>
                  </a:lnTo>
                  <a:lnTo>
                    <a:pt x="147" y="0"/>
                  </a:lnTo>
                  <a:lnTo>
                    <a:pt x="147"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0" name="Freeform 82"/>
            <p:cNvSpPr>
              <a:spLocks/>
            </p:cNvSpPr>
            <p:nvPr/>
          </p:nvSpPr>
          <p:spPr bwMode="auto">
            <a:xfrm>
              <a:off x="-15855950" y="-1630363"/>
              <a:ext cx="228600" cy="60325"/>
            </a:xfrm>
            <a:custGeom>
              <a:avLst/>
              <a:gdLst/>
              <a:ahLst/>
              <a:cxnLst>
                <a:cxn ang="0">
                  <a:pos x="144" y="0"/>
                </a:cxn>
                <a:cxn ang="0">
                  <a:pos x="0" y="38"/>
                </a:cxn>
                <a:cxn ang="0">
                  <a:pos x="0" y="38"/>
                </a:cxn>
                <a:cxn ang="0">
                  <a:pos x="144" y="0"/>
                </a:cxn>
                <a:cxn ang="0">
                  <a:pos x="144" y="0"/>
                </a:cxn>
              </a:cxnLst>
              <a:rect l="0" t="0" r="r" b="b"/>
              <a:pathLst>
                <a:path w="144" h="38">
                  <a:moveTo>
                    <a:pt x="144" y="0"/>
                  </a:moveTo>
                  <a:lnTo>
                    <a:pt x="0" y="38"/>
                  </a:lnTo>
                  <a:lnTo>
                    <a:pt x="0" y="38"/>
                  </a:lnTo>
                  <a:lnTo>
                    <a:pt x="144" y="0"/>
                  </a:lnTo>
                  <a:lnTo>
                    <a:pt x="144" y="0"/>
                  </a:lnTo>
                  <a:close/>
                </a:path>
              </a:pathLst>
            </a:custGeom>
            <a:solidFill>
              <a:srgbClr val="9D9F9B"/>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1" name="Freeform 83"/>
            <p:cNvSpPr>
              <a:spLocks/>
            </p:cNvSpPr>
            <p:nvPr/>
          </p:nvSpPr>
          <p:spPr bwMode="auto">
            <a:xfrm>
              <a:off x="-15855950" y="-1630363"/>
              <a:ext cx="228600" cy="60325"/>
            </a:xfrm>
            <a:custGeom>
              <a:avLst/>
              <a:gdLst/>
              <a:ahLst/>
              <a:cxnLst>
                <a:cxn ang="0">
                  <a:pos x="144" y="0"/>
                </a:cxn>
                <a:cxn ang="0">
                  <a:pos x="0" y="38"/>
                </a:cxn>
                <a:cxn ang="0">
                  <a:pos x="0" y="38"/>
                </a:cxn>
                <a:cxn ang="0">
                  <a:pos x="144" y="0"/>
                </a:cxn>
                <a:cxn ang="0">
                  <a:pos x="144" y="0"/>
                </a:cxn>
              </a:cxnLst>
              <a:rect l="0" t="0" r="r" b="b"/>
              <a:pathLst>
                <a:path w="144" h="38">
                  <a:moveTo>
                    <a:pt x="144" y="0"/>
                  </a:moveTo>
                  <a:lnTo>
                    <a:pt x="0" y="38"/>
                  </a:lnTo>
                  <a:lnTo>
                    <a:pt x="0" y="38"/>
                  </a:lnTo>
                  <a:lnTo>
                    <a:pt x="144" y="0"/>
                  </a:lnTo>
                  <a:lnTo>
                    <a:pt x="144"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2" name="Freeform 84"/>
            <p:cNvSpPr>
              <a:spLocks/>
            </p:cNvSpPr>
            <p:nvPr/>
          </p:nvSpPr>
          <p:spPr bwMode="auto">
            <a:xfrm>
              <a:off x="-16178213" y="-1547813"/>
              <a:ext cx="228600" cy="60325"/>
            </a:xfrm>
            <a:custGeom>
              <a:avLst/>
              <a:gdLst/>
              <a:ahLst/>
              <a:cxnLst>
                <a:cxn ang="0">
                  <a:pos x="144" y="0"/>
                </a:cxn>
                <a:cxn ang="0">
                  <a:pos x="0" y="38"/>
                </a:cxn>
                <a:cxn ang="0">
                  <a:pos x="0" y="38"/>
                </a:cxn>
                <a:cxn ang="0">
                  <a:pos x="144" y="0"/>
                </a:cxn>
                <a:cxn ang="0">
                  <a:pos x="144" y="0"/>
                </a:cxn>
              </a:cxnLst>
              <a:rect l="0" t="0" r="r" b="b"/>
              <a:pathLst>
                <a:path w="144" h="38">
                  <a:moveTo>
                    <a:pt x="144" y="0"/>
                  </a:moveTo>
                  <a:lnTo>
                    <a:pt x="0" y="38"/>
                  </a:lnTo>
                  <a:lnTo>
                    <a:pt x="0" y="38"/>
                  </a:lnTo>
                  <a:lnTo>
                    <a:pt x="144" y="0"/>
                  </a:lnTo>
                  <a:lnTo>
                    <a:pt x="144" y="0"/>
                  </a:lnTo>
                  <a:close/>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3" name="Freeform 85"/>
            <p:cNvSpPr>
              <a:spLocks/>
            </p:cNvSpPr>
            <p:nvPr/>
          </p:nvSpPr>
          <p:spPr bwMode="auto">
            <a:xfrm>
              <a:off x="-16178213" y="-1547813"/>
              <a:ext cx="228600" cy="60325"/>
            </a:xfrm>
            <a:custGeom>
              <a:avLst/>
              <a:gdLst/>
              <a:ahLst/>
              <a:cxnLst>
                <a:cxn ang="0">
                  <a:pos x="144" y="0"/>
                </a:cxn>
                <a:cxn ang="0">
                  <a:pos x="0" y="38"/>
                </a:cxn>
                <a:cxn ang="0">
                  <a:pos x="0" y="38"/>
                </a:cxn>
                <a:cxn ang="0">
                  <a:pos x="144" y="0"/>
                </a:cxn>
                <a:cxn ang="0">
                  <a:pos x="144" y="0"/>
                </a:cxn>
              </a:cxnLst>
              <a:rect l="0" t="0" r="r" b="b"/>
              <a:pathLst>
                <a:path w="144" h="38">
                  <a:moveTo>
                    <a:pt x="144" y="0"/>
                  </a:moveTo>
                  <a:lnTo>
                    <a:pt x="0" y="38"/>
                  </a:lnTo>
                  <a:lnTo>
                    <a:pt x="0" y="38"/>
                  </a:lnTo>
                  <a:lnTo>
                    <a:pt x="144" y="0"/>
                  </a:lnTo>
                  <a:lnTo>
                    <a:pt x="144"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4" name="Freeform 86"/>
            <p:cNvSpPr>
              <a:spLocks noEditPoints="1"/>
            </p:cNvSpPr>
            <p:nvPr/>
          </p:nvSpPr>
          <p:spPr bwMode="auto">
            <a:xfrm>
              <a:off x="-15627350" y="-2803525"/>
              <a:ext cx="4484688" cy="1173163"/>
            </a:xfrm>
            <a:custGeom>
              <a:avLst/>
              <a:gdLst/>
              <a:ahLst/>
              <a:cxnLst>
                <a:cxn ang="0">
                  <a:pos x="23" y="292"/>
                </a:cxn>
                <a:cxn ang="0">
                  <a:pos x="4" y="297"/>
                </a:cxn>
                <a:cxn ang="0">
                  <a:pos x="0" y="313"/>
                </a:cxn>
                <a:cxn ang="0">
                  <a:pos x="20" y="308"/>
                </a:cxn>
                <a:cxn ang="0">
                  <a:pos x="23" y="292"/>
                </a:cxn>
                <a:cxn ang="0">
                  <a:pos x="101" y="272"/>
                </a:cxn>
                <a:cxn ang="0">
                  <a:pos x="83" y="276"/>
                </a:cxn>
                <a:cxn ang="0">
                  <a:pos x="82" y="292"/>
                </a:cxn>
                <a:cxn ang="0">
                  <a:pos x="100" y="288"/>
                </a:cxn>
                <a:cxn ang="0">
                  <a:pos x="101" y="272"/>
                </a:cxn>
                <a:cxn ang="0">
                  <a:pos x="1180" y="0"/>
                </a:cxn>
                <a:cxn ang="0">
                  <a:pos x="1148" y="4"/>
                </a:cxn>
                <a:cxn ang="0">
                  <a:pos x="162" y="256"/>
                </a:cxn>
                <a:cxn ang="0">
                  <a:pos x="162" y="272"/>
                </a:cxn>
                <a:cxn ang="0">
                  <a:pos x="1176" y="13"/>
                </a:cxn>
                <a:cxn ang="0">
                  <a:pos x="1190" y="1"/>
                </a:cxn>
                <a:cxn ang="0">
                  <a:pos x="1180" y="0"/>
                </a:cxn>
              </a:cxnLst>
              <a:rect l="0" t="0" r="r" b="b"/>
              <a:pathLst>
                <a:path w="1196" h="313">
                  <a:moveTo>
                    <a:pt x="23" y="292"/>
                  </a:moveTo>
                  <a:cubicBezTo>
                    <a:pt x="4" y="297"/>
                    <a:pt x="4" y="297"/>
                    <a:pt x="4" y="297"/>
                  </a:cubicBezTo>
                  <a:cubicBezTo>
                    <a:pt x="0" y="313"/>
                    <a:pt x="0" y="313"/>
                    <a:pt x="0" y="313"/>
                  </a:cubicBezTo>
                  <a:cubicBezTo>
                    <a:pt x="20" y="308"/>
                    <a:pt x="20" y="308"/>
                    <a:pt x="20" y="308"/>
                  </a:cubicBezTo>
                  <a:cubicBezTo>
                    <a:pt x="23" y="292"/>
                    <a:pt x="23" y="292"/>
                    <a:pt x="23" y="292"/>
                  </a:cubicBezTo>
                  <a:moveTo>
                    <a:pt x="101" y="272"/>
                  </a:moveTo>
                  <a:cubicBezTo>
                    <a:pt x="83" y="276"/>
                    <a:pt x="83" y="276"/>
                    <a:pt x="83" y="276"/>
                  </a:cubicBezTo>
                  <a:cubicBezTo>
                    <a:pt x="82" y="292"/>
                    <a:pt x="82" y="292"/>
                    <a:pt x="82" y="292"/>
                  </a:cubicBezTo>
                  <a:cubicBezTo>
                    <a:pt x="100" y="288"/>
                    <a:pt x="100" y="288"/>
                    <a:pt x="100" y="288"/>
                  </a:cubicBezTo>
                  <a:cubicBezTo>
                    <a:pt x="101" y="272"/>
                    <a:pt x="101" y="272"/>
                    <a:pt x="101" y="272"/>
                  </a:cubicBezTo>
                  <a:moveTo>
                    <a:pt x="1180" y="0"/>
                  </a:moveTo>
                  <a:cubicBezTo>
                    <a:pt x="1171" y="0"/>
                    <a:pt x="1159" y="1"/>
                    <a:pt x="1148" y="4"/>
                  </a:cubicBezTo>
                  <a:cubicBezTo>
                    <a:pt x="162" y="256"/>
                    <a:pt x="162" y="256"/>
                    <a:pt x="162" y="256"/>
                  </a:cubicBezTo>
                  <a:cubicBezTo>
                    <a:pt x="162" y="272"/>
                    <a:pt x="162" y="272"/>
                    <a:pt x="162" y="272"/>
                  </a:cubicBezTo>
                  <a:cubicBezTo>
                    <a:pt x="1176" y="13"/>
                    <a:pt x="1176" y="13"/>
                    <a:pt x="1176" y="13"/>
                  </a:cubicBezTo>
                  <a:cubicBezTo>
                    <a:pt x="1190" y="8"/>
                    <a:pt x="1196" y="3"/>
                    <a:pt x="1190" y="1"/>
                  </a:cubicBezTo>
                  <a:cubicBezTo>
                    <a:pt x="1188" y="0"/>
                    <a:pt x="1184" y="0"/>
                    <a:pt x="1180" y="0"/>
                  </a:cubicBezTo>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5" name="Freeform 87"/>
            <p:cNvSpPr>
              <a:spLocks/>
            </p:cNvSpPr>
            <p:nvPr/>
          </p:nvSpPr>
          <p:spPr bwMode="auto">
            <a:xfrm>
              <a:off x="-15552738" y="-1768475"/>
              <a:ext cx="236538" cy="120650"/>
            </a:xfrm>
            <a:custGeom>
              <a:avLst/>
              <a:gdLst/>
              <a:ahLst/>
              <a:cxnLst>
                <a:cxn ang="0">
                  <a:pos x="149" y="0"/>
                </a:cxn>
                <a:cxn ang="0">
                  <a:pos x="7" y="38"/>
                </a:cxn>
                <a:cxn ang="0">
                  <a:pos x="0" y="76"/>
                </a:cxn>
                <a:cxn ang="0">
                  <a:pos x="147" y="38"/>
                </a:cxn>
                <a:cxn ang="0">
                  <a:pos x="149" y="0"/>
                </a:cxn>
              </a:cxnLst>
              <a:rect l="0" t="0" r="r" b="b"/>
              <a:pathLst>
                <a:path w="149" h="76">
                  <a:moveTo>
                    <a:pt x="149" y="0"/>
                  </a:moveTo>
                  <a:lnTo>
                    <a:pt x="7" y="38"/>
                  </a:lnTo>
                  <a:lnTo>
                    <a:pt x="0" y="76"/>
                  </a:lnTo>
                  <a:lnTo>
                    <a:pt x="147" y="38"/>
                  </a:lnTo>
                  <a:lnTo>
                    <a:pt x="149" y="0"/>
                  </a:lnTo>
                  <a:close/>
                </a:path>
              </a:pathLst>
            </a:custGeom>
            <a:solidFill>
              <a:srgbClr val="AD6E3F"/>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6" name="Freeform 88"/>
            <p:cNvSpPr>
              <a:spLocks/>
            </p:cNvSpPr>
            <p:nvPr/>
          </p:nvSpPr>
          <p:spPr bwMode="auto">
            <a:xfrm>
              <a:off x="-15552738" y="-1768475"/>
              <a:ext cx="236538" cy="120650"/>
            </a:xfrm>
            <a:custGeom>
              <a:avLst/>
              <a:gdLst/>
              <a:ahLst/>
              <a:cxnLst>
                <a:cxn ang="0">
                  <a:pos x="149" y="0"/>
                </a:cxn>
                <a:cxn ang="0">
                  <a:pos x="7" y="38"/>
                </a:cxn>
                <a:cxn ang="0">
                  <a:pos x="0" y="76"/>
                </a:cxn>
                <a:cxn ang="0">
                  <a:pos x="147" y="38"/>
                </a:cxn>
                <a:cxn ang="0">
                  <a:pos x="149" y="0"/>
                </a:cxn>
              </a:cxnLst>
              <a:rect l="0" t="0" r="r" b="b"/>
              <a:pathLst>
                <a:path w="149" h="76">
                  <a:moveTo>
                    <a:pt x="149" y="0"/>
                  </a:moveTo>
                  <a:lnTo>
                    <a:pt x="7" y="38"/>
                  </a:lnTo>
                  <a:lnTo>
                    <a:pt x="0" y="76"/>
                  </a:lnTo>
                  <a:lnTo>
                    <a:pt x="147" y="38"/>
                  </a:lnTo>
                  <a:lnTo>
                    <a:pt x="149"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7" name="Freeform 89"/>
            <p:cNvSpPr>
              <a:spLocks/>
            </p:cNvSpPr>
            <p:nvPr/>
          </p:nvSpPr>
          <p:spPr bwMode="auto">
            <a:xfrm>
              <a:off x="-15252700" y="-1843088"/>
              <a:ext cx="233363" cy="119063"/>
            </a:xfrm>
            <a:custGeom>
              <a:avLst/>
              <a:gdLst/>
              <a:ahLst/>
              <a:cxnLst>
                <a:cxn ang="0">
                  <a:pos x="147" y="0"/>
                </a:cxn>
                <a:cxn ang="0">
                  <a:pos x="3" y="38"/>
                </a:cxn>
                <a:cxn ang="0">
                  <a:pos x="0" y="75"/>
                </a:cxn>
                <a:cxn ang="0">
                  <a:pos x="147" y="38"/>
                </a:cxn>
                <a:cxn ang="0">
                  <a:pos x="147" y="0"/>
                </a:cxn>
              </a:cxnLst>
              <a:rect l="0" t="0" r="r" b="b"/>
              <a:pathLst>
                <a:path w="147" h="75">
                  <a:moveTo>
                    <a:pt x="147" y="0"/>
                  </a:moveTo>
                  <a:lnTo>
                    <a:pt x="3" y="38"/>
                  </a:lnTo>
                  <a:lnTo>
                    <a:pt x="0" y="75"/>
                  </a:lnTo>
                  <a:lnTo>
                    <a:pt x="147" y="38"/>
                  </a:lnTo>
                  <a:lnTo>
                    <a:pt x="147" y="0"/>
                  </a:lnTo>
                  <a:close/>
                </a:path>
              </a:pathLst>
            </a:custGeom>
            <a:solidFill>
              <a:srgbClr val="AA4F16"/>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8" name="Freeform 90"/>
            <p:cNvSpPr>
              <a:spLocks/>
            </p:cNvSpPr>
            <p:nvPr/>
          </p:nvSpPr>
          <p:spPr bwMode="auto">
            <a:xfrm>
              <a:off x="-15252700" y="-1843088"/>
              <a:ext cx="233363" cy="119063"/>
            </a:xfrm>
            <a:custGeom>
              <a:avLst/>
              <a:gdLst/>
              <a:ahLst/>
              <a:cxnLst>
                <a:cxn ang="0">
                  <a:pos x="147" y="0"/>
                </a:cxn>
                <a:cxn ang="0">
                  <a:pos x="3" y="38"/>
                </a:cxn>
                <a:cxn ang="0">
                  <a:pos x="0" y="75"/>
                </a:cxn>
                <a:cxn ang="0">
                  <a:pos x="147" y="38"/>
                </a:cxn>
                <a:cxn ang="0">
                  <a:pos x="147" y="0"/>
                </a:cxn>
              </a:cxnLst>
              <a:rect l="0" t="0" r="r" b="b"/>
              <a:pathLst>
                <a:path w="147" h="75">
                  <a:moveTo>
                    <a:pt x="147" y="0"/>
                  </a:moveTo>
                  <a:lnTo>
                    <a:pt x="3" y="38"/>
                  </a:lnTo>
                  <a:lnTo>
                    <a:pt x="0" y="75"/>
                  </a:lnTo>
                  <a:lnTo>
                    <a:pt x="147" y="38"/>
                  </a:lnTo>
                  <a:lnTo>
                    <a:pt x="147"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89" name="Freeform 91"/>
            <p:cNvSpPr>
              <a:spLocks/>
            </p:cNvSpPr>
            <p:nvPr/>
          </p:nvSpPr>
          <p:spPr bwMode="auto">
            <a:xfrm>
              <a:off x="-15949613" y="-1633538"/>
              <a:ext cx="112713" cy="85725"/>
            </a:xfrm>
            <a:custGeom>
              <a:avLst/>
              <a:gdLst/>
              <a:ahLst/>
              <a:cxnLst>
                <a:cxn ang="0">
                  <a:pos x="71" y="0"/>
                </a:cxn>
                <a:cxn ang="0">
                  <a:pos x="12" y="14"/>
                </a:cxn>
                <a:cxn ang="0">
                  <a:pos x="0" y="54"/>
                </a:cxn>
                <a:cxn ang="0">
                  <a:pos x="59" y="40"/>
                </a:cxn>
                <a:cxn ang="0">
                  <a:pos x="71" y="0"/>
                </a:cxn>
              </a:cxnLst>
              <a:rect l="0" t="0" r="r" b="b"/>
              <a:pathLst>
                <a:path w="71" h="54">
                  <a:moveTo>
                    <a:pt x="71" y="0"/>
                  </a:moveTo>
                  <a:lnTo>
                    <a:pt x="12" y="14"/>
                  </a:lnTo>
                  <a:lnTo>
                    <a:pt x="0" y="54"/>
                  </a:lnTo>
                  <a:lnTo>
                    <a:pt x="59" y="40"/>
                  </a:lnTo>
                  <a:lnTo>
                    <a:pt x="71" y="0"/>
                  </a:lnTo>
                  <a:close/>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0" name="Freeform 92"/>
            <p:cNvSpPr>
              <a:spLocks/>
            </p:cNvSpPr>
            <p:nvPr/>
          </p:nvSpPr>
          <p:spPr bwMode="auto">
            <a:xfrm>
              <a:off x="-15949613" y="-1633538"/>
              <a:ext cx="112713" cy="85725"/>
            </a:xfrm>
            <a:custGeom>
              <a:avLst/>
              <a:gdLst/>
              <a:ahLst/>
              <a:cxnLst>
                <a:cxn ang="0">
                  <a:pos x="71" y="0"/>
                </a:cxn>
                <a:cxn ang="0">
                  <a:pos x="12" y="14"/>
                </a:cxn>
                <a:cxn ang="0">
                  <a:pos x="0" y="54"/>
                </a:cxn>
                <a:cxn ang="0">
                  <a:pos x="59" y="40"/>
                </a:cxn>
                <a:cxn ang="0">
                  <a:pos x="71" y="0"/>
                </a:cxn>
              </a:cxnLst>
              <a:rect l="0" t="0" r="r" b="b"/>
              <a:pathLst>
                <a:path w="71" h="54">
                  <a:moveTo>
                    <a:pt x="71" y="0"/>
                  </a:moveTo>
                  <a:lnTo>
                    <a:pt x="12" y="14"/>
                  </a:lnTo>
                  <a:lnTo>
                    <a:pt x="0" y="54"/>
                  </a:lnTo>
                  <a:lnTo>
                    <a:pt x="59" y="40"/>
                  </a:lnTo>
                  <a:lnTo>
                    <a:pt x="71"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1" name="Freeform 93"/>
            <p:cNvSpPr>
              <a:spLocks/>
            </p:cNvSpPr>
            <p:nvPr/>
          </p:nvSpPr>
          <p:spPr bwMode="auto">
            <a:xfrm>
              <a:off x="-15855950" y="-1689100"/>
              <a:ext cx="242888" cy="119063"/>
            </a:xfrm>
            <a:custGeom>
              <a:avLst/>
              <a:gdLst/>
              <a:ahLst/>
              <a:cxnLst>
                <a:cxn ang="0">
                  <a:pos x="153" y="0"/>
                </a:cxn>
                <a:cxn ang="0">
                  <a:pos x="12" y="35"/>
                </a:cxn>
                <a:cxn ang="0">
                  <a:pos x="0" y="75"/>
                </a:cxn>
                <a:cxn ang="0">
                  <a:pos x="144" y="37"/>
                </a:cxn>
                <a:cxn ang="0">
                  <a:pos x="153" y="0"/>
                </a:cxn>
              </a:cxnLst>
              <a:rect l="0" t="0" r="r" b="b"/>
              <a:pathLst>
                <a:path w="153" h="75">
                  <a:moveTo>
                    <a:pt x="153" y="0"/>
                  </a:moveTo>
                  <a:lnTo>
                    <a:pt x="12" y="35"/>
                  </a:lnTo>
                  <a:lnTo>
                    <a:pt x="0" y="75"/>
                  </a:lnTo>
                  <a:lnTo>
                    <a:pt x="144" y="37"/>
                  </a:lnTo>
                  <a:lnTo>
                    <a:pt x="153" y="0"/>
                  </a:lnTo>
                  <a:close/>
                </a:path>
              </a:pathLst>
            </a:custGeom>
            <a:solidFill>
              <a:srgbClr val="838580"/>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2" name="Freeform 94"/>
            <p:cNvSpPr>
              <a:spLocks/>
            </p:cNvSpPr>
            <p:nvPr/>
          </p:nvSpPr>
          <p:spPr bwMode="auto">
            <a:xfrm>
              <a:off x="-15855950" y="-1689100"/>
              <a:ext cx="242888" cy="119063"/>
            </a:xfrm>
            <a:custGeom>
              <a:avLst/>
              <a:gdLst/>
              <a:ahLst/>
              <a:cxnLst>
                <a:cxn ang="0">
                  <a:pos x="153" y="0"/>
                </a:cxn>
                <a:cxn ang="0">
                  <a:pos x="12" y="35"/>
                </a:cxn>
                <a:cxn ang="0">
                  <a:pos x="0" y="75"/>
                </a:cxn>
                <a:cxn ang="0">
                  <a:pos x="144" y="37"/>
                </a:cxn>
                <a:cxn ang="0">
                  <a:pos x="153" y="0"/>
                </a:cxn>
              </a:cxnLst>
              <a:rect l="0" t="0" r="r" b="b"/>
              <a:pathLst>
                <a:path w="153" h="75">
                  <a:moveTo>
                    <a:pt x="153" y="0"/>
                  </a:moveTo>
                  <a:lnTo>
                    <a:pt x="12" y="35"/>
                  </a:lnTo>
                  <a:lnTo>
                    <a:pt x="0" y="75"/>
                  </a:lnTo>
                  <a:lnTo>
                    <a:pt x="144" y="37"/>
                  </a:lnTo>
                  <a:lnTo>
                    <a:pt x="153"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3" name="Freeform 95"/>
            <p:cNvSpPr>
              <a:spLocks/>
            </p:cNvSpPr>
            <p:nvPr/>
          </p:nvSpPr>
          <p:spPr bwMode="auto">
            <a:xfrm>
              <a:off x="-17629188" y="-1554163"/>
              <a:ext cx="1473200" cy="423863"/>
            </a:xfrm>
            <a:custGeom>
              <a:avLst/>
              <a:gdLst/>
              <a:ahLst/>
              <a:cxnLst>
                <a:cxn ang="0">
                  <a:pos x="393" y="0"/>
                </a:cxn>
                <a:cxn ang="0">
                  <a:pos x="41" y="90"/>
                </a:cxn>
                <a:cxn ang="0">
                  <a:pos x="3" y="108"/>
                </a:cxn>
                <a:cxn ang="0">
                  <a:pos x="9" y="113"/>
                </a:cxn>
                <a:cxn ang="0">
                  <a:pos x="20" y="112"/>
                </a:cxn>
                <a:cxn ang="0">
                  <a:pos x="387" y="18"/>
                </a:cxn>
                <a:cxn ang="0">
                  <a:pos x="393" y="0"/>
                </a:cxn>
              </a:cxnLst>
              <a:rect l="0" t="0" r="r" b="b"/>
              <a:pathLst>
                <a:path w="393" h="113">
                  <a:moveTo>
                    <a:pt x="393" y="0"/>
                  </a:moveTo>
                  <a:cubicBezTo>
                    <a:pt x="41" y="90"/>
                    <a:pt x="41" y="90"/>
                    <a:pt x="41" y="90"/>
                  </a:cubicBezTo>
                  <a:cubicBezTo>
                    <a:pt x="24" y="95"/>
                    <a:pt x="7" y="102"/>
                    <a:pt x="3" y="108"/>
                  </a:cubicBezTo>
                  <a:cubicBezTo>
                    <a:pt x="0" y="111"/>
                    <a:pt x="3" y="113"/>
                    <a:pt x="9" y="113"/>
                  </a:cubicBezTo>
                  <a:cubicBezTo>
                    <a:pt x="12" y="113"/>
                    <a:pt x="15" y="112"/>
                    <a:pt x="20" y="112"/>
                  </a:cubicBezTo>
                  <a:cubicBezTo>
                    <a:pt x="387" y="18"/>
                    <a:pt x="387" y="18"/>
                    <a:pt x="387" y="18"/>
                  </a:cubicBezTo>
                  <a:cubicBezTo>
                    <a:pt x="393" y="0"/>
                    <a:pt x="393" y="0"/>
                    <a:pt x="393" y="0"/>
                  </a:cubicBezTo>
                </a:path>
              </a:pathLst>
            </a:custGeom>
            <a:solidFill>
              <a:srgbClr val="B2B4AD"/>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4" name="Freeform 96"/>
            <p:cNvSpPr>
              <a:spLocks/>
            </p:cNvSpPr>
            <p:nvPr/>
          </p:nvSpPr>
          <p:spPr bwMode="auto">
            <a:xfrm>
              <a:off x="-16178213" y="-1611313"/>
              <a:ext cx="247650" cy="123825"/>
            </a:xfrm>
            <a:custGeom>
              <a:avLst/>
              <a:gdLst/>
              <a:ahLst/>
              <a:cxnLst>
                <a:cxn ang="0">
                  <a:pos x="156" y="0"/>
                </a:cxn>
                <a:cxn ang="0">
                  <a:pos x="14" y="36"/>
                </a:cxn>
                <a:cxn ang="0">
                  <a:pos x="0" y="78"/>
                </a:cxn>
                <a:cxn ang="0">
                  <a:pos x="144" y="40"/>
                </a:cxn>
                <a:cxn ang="0">
                  <a:pos x="156" y="0"/>
                </a:cxn>
              </a:cxnLst>
              <a:rect l="0" t="0" r="r" b="b"/>
              <a:pathLst>
                <a:path w="156" h="78">
                  <a:moveTo>
                    <a:pt x="156" y="0"/>
                  </a:moveTo>
                  <a:lnTo>
                    <a:pt x="14" y="36"/>
                  </a:lnTo>
                  <a:lnTo>
                    <a:pt x="0" y="78"/>
                  </a:lnTo>
                  <a:lnTo>
                    <a:pt x="144" y="40"/>
                  </a:lnTo>
                  <a:lnTo>
                    <a:pt x="156" y="0"/>
                  </a:lnTo>
                  <a:close/>
                </a:path>
              </a:pathLst>
            </a:custGeom>
            <a:solidFill>
              <a:srgbClr val="95978E"/>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5" name="Freeform 97"/>
            <p:cNvSpPr>
              <a:spLocks/>
            </p:cNvSpPr>
            <p:nvPr/>
          </p:nvSpPr>
          <p:spPr bwMode="auto">
            <a:xfrm>
              <a:off x="-16178213" y="-1611313"/>
              <a:ext cx="247650" cy="123825"/>
            </a:xfrm>
            <a:custGeom>
              <a:avLst/>
              <a:gdLst/>
              <a:ahLst/>
              <a:cxnLst>
                <a:cxn ang="0">
                  <a:pos x="156" y="0"/>
                </a:cxn>
                <a:cxn ang="0">
                  <a:pos x="14" y="36"/>
                </a:cxn>
                <a:cxn ang="0">
                  <a:pos x="0" y="78"/>
                </a:cxn>
                <a:cxn ang="0">
                  <a:pos x="144" y="40"/>
                </a:cxn>
                <a:cxn ang="0">
                  <a:pos x="156" y="0"/>
                </a:cxn>
              </a:cxnLst>
              <a:rect l="0" t="0" r="r" b="b"/>
              <a:pathLst>
                <a:path w="156" h="78">
                  <a:moveTo>
                    <a:pt x="156" y="0"/>
                  </a:moveTo>
                  <a:lnTo>
                    <a:pt x="14" y="36"/>
                  </a:lnTo>
                  <a:lnTo>
                    <a:pt x="0" y="78"/>
                  </a:lnTo>
                  <a:lnTo>
                    <a:pt x="144" y="40"/>
                  </a:lnTo>
                  <a:lnTo>
                    <a:pt x="156"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6" name="Freeform 98"/>
            <p:cNvSpPr>
              <a:spLocks/>
            </p:cNvSpPr>
            <p:nvPr/>
          </p:nvSpPr>
          <p:spPr bwMode="auto">
            <a:xfrm>
              <a:off x="-16513175" y="3762375"/>
              <a:ext cx="15875" cy="63500"/>
            </a:xfrm>
            <a:custGeom>
              <a:avLst/>
              <a:gdLst/>
              <a:ahLst/>
              <a:cxnLst>
                <a:cxn ang="0">
                  <a:pos x="1" y="17"/>
                </a:cxn>
                <a:cxn ang="0">
                  <a:pos x="4" y="0"/>
                </a:cxn>
                <a:cxn ang="0">
                  <a:pos x="1" y="17"/>
                </a:cxn>
              </a:cxnLst>
              <a:rect l="0" t="0" r="r" b="b"/>
              <a:pathLst>
                <a:path w="4" h="17">
                  <a:moveTo>
                    <a:pt x="1" y="17"/>
                  </a:moveTo>
                  <a:cubicBezTo>
                    <a:pt x="4" y="0"/>
                    <a:pt x="4" y="0"/>
                    <a:pt x="4" y="0"/>
                  </a:cubicBezTo>
                  <a:cubicBezTo>
                    <a:pt x="1" y="6"/>
                    <a:pt x="0" y="11"/>
                    <a:pt x="1" y="17"/>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7" name="Freeform 99"/>
            <p:cNvSpPr>
              <a:spLocks/>
            </p:cNvSpPr>
            <p:nvPr/>
          </p:nvSpPr>
          <p:spPr bwMode="auto">
            <a:xfrm>
              <a:off x="-15803563" y="3679825"/>
              <a:ext cx="7938" cy="60325"/>
            </a:xfrm>
            <a:custGeom>
              <a:avLst/>
              <a:gdLst/>
              <a:ahLst/>
              <a:cxnLst>
                <a:cxn ang="0">
                  <a:pos x="1" y="0"/>
                </a:cxn>
                <a:cxn ang="0">
                  <a:pos x="0" y="16"/>
                </a:cxn>
                <a:cxn ang="0">
                  <a:pos x="1" y="0"/>
                </a:cxn>
              </a:cxnLst>
              <a:rect l="0" t="0" r="r" b="b"/>
              <a:pathLst>
                <a:path w="2" h="16">
                  <a:moveTo>
                    <a:pt x="1" y="0"/>
                  </a:moveTo>
                  <a:cubicBezTo>
                    <a:pt x="0" y="16"/>
                    <a:pt x="0" y="16"/>
                    <a:pt x="0" y="16"/>
                  </a:cubicBezTo>
                  <a:cubicBezTo>
                    <a:pt x="1" y="11"/>
                    <a:pt x="2" y="5"/>
                    <a:pt x="1"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8" name="Freeform 100"/>
            <p:cNvSpPr>
              <a:spLocks/>
            </p:cNvSpPr>
            <p:nvPr/>
          </p:nvSpPr>
          <p:spPr bwMode="auto">
            <a:xfrm>
              <a:off x="-15440025" y="-388938"/>
              <a:ext cx="3175" cy="19050"/>
            </a:xfrm>
            <a:custGeom>
              <a:avLst/>
              <a:gdLst/>
              <a:ahLst/>
              <a:cxnLst>
                <a:cxn ang="0">
                  <a:pos x="1" y="0"/>
                </a:cxn>
                <a:cxn ang="0">
                  <a:pos x="1" y="0"/>
                </a:cxn>
                <a:cxn ang="0">
                  <a:pos x="0" y="5"/>
                </a:cxn>
                <a:cxn ang="0">
                  <a:pos x="1" y="0"/>
                </a:cxn>
              </a:cxnLst>
              <a:rect l="0" t="0" r="r" b="b"/>
              <a:pathLst>
                <a:path w="1" h="5">
                  <a:moveTo>
                    <a:pt x="1" y="0"/>
                  </a:moveTo>
                  <a:cubicBezTo>
                    <a:pt x="1" y="0"/>
                    <a:pt x="1" y="0"/>
                    <a:pt x="1" y="0"/>
                  </a:cubicBezTo>
                  <a:cubicBezTo>
                    <a:pt x="0" y="5"/>
                    <a:pt x="0" y="5"/>
                    <a:pt x="0" y="5"/>
                  </a:cubicBezTo>
                  <a:cubicBezTo>
                    <a:pt x="1" y="3"/>
                    <a:pt x="1" y="2"/>
                    <a:pt x="1" y="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99" name="Freeform 101"/>
            <p:cNvSpPr>
              <a:spLocks/>
            </p:cNvSpPr>
            <p:nvPr/>
          </p:nvSpPr>
          <p:spPr bwMode="auto">
            <a:xfrm>
              <a:off x="-15795625" y="-331788"/>
              <a:ext cx="14288" cy="41275"/>
            </a:xfrm>
            <a:custGeom>
              <a:avLst/>
              <a:gdLst/>
              <a:ahLst/>
              <a:cxnLst>
                <a:cxn ang="0">
                  <a:pos x="1" y="10"/>
                </a:cxn>
                <a:cxn ang="0">
                  <a:pos x="2" y="11"/>
                </a:cxn>
                <a:cxn ang="0">
                  <a:pos x="4" y="0"/>
                </a:cxn>
                <a:cxn ang="0">
                  <a:pos x="1" y="10"/>
                </a:cxn>
              </a:cxnLst>
              <a:rect l="0" t="0" r="r" b="b"/>
              <a:pathLst>
                <a:path w="4" h="11">
                  <a:moveTo>
                    <a:pt x="1" y="10"/>
                  </a:moveTo>
                  <a:cubicBezTo>
                    <a:pt x="1" y="10"/>
                    <a:pt x="2" y="11"/>
                    <a:pt x="2" y="11"/>
                  </a:cubicBezTo>
                  <a:cubicBezTo>
                    <a:pt x="4" y="0"/>
                    <a:pt x="4" y="0"/>
                    <a:pt x="4" y="0"/>
                  </a:cubicBezTo>
                  <a:cubicBezTo>
                    <a:pt x="1" y="3"/>
                    <a:pt x="0" y="7"/>
                    <a:pt x="1" y="10"/>
                  </a:cubicBezTo>
                </a:path>
              </a:pathLst>
            </a:custGeom>
            <a:solidFill>
              <a:srgbClr val="D5D6D2"/>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0" name="Freeform 102"/>
            <p:cNvSpPr>
              <a:spLocks noEditPoints="1"/>
            </p:cNvSpPr>
            <p:nvPr/>
          </p:nvSpPr>
          <p:spPr bwMode="auto">
            <a:xfrm>
              <a:off x="-16508413" y="-388938"/>
              <a:ext cx="1071563" cy="4219575"/>
            </a:xfrm>
            <a:custGeom>
              <a:avLst/>
              <a:gdLst/>
              <a:ahLst/>
              <a:cxnLst>
                <a:cxn ang="0">
                  <a:pos x="2" y="1110"/>
                </a:cxn>
                <a:cxn ang="0">
                  <a:pos x="0" y="1124"/>
                </a:cxn>
                <a:cxn ang="0">
                  <a:pos x="0" y="1125"/>
                </a:cxn>
                <a:cxn ang="0">
                  <a:pos x="2" y="1110"/>
                </a:cxn>
                <a:cxn ang="0">
                  <a:pos x="194" y="15"/>
                </a:cxn>
                <a:cxn ang="0">
                  <a:pos x="194" y="15"/>
                </a:cxn>
                <a:cxn ang="0">
                  <a:pos x="194" y="15"/>
                </a:cxn>
                <a:cxn ang="0">
                  <a:pos x="194" y="15"/>
                </a:cxn>
                <a:cxn ang="0">
                  <a:pos x="194" y="15"/>
                </a:cxn>
                <a:cxn ang="0">
                  <a:pos x="192" y="26"/>
                </a:cxn>
                <a:cxn ang="0">
                  <a:pos x="192" y="26"/>
                </a:cxn>
                <a:cxn ang="0">
                  <a:pos x="152" y="253"/>
                </a:cxn>
                <a:cxn ang="0">
                  <a:pos x="194" y="15"/>
                </a:cxn>
                <a:cxn ang="0">
                  <a:pos x="285" y="0"/>
                </a:cxn>
                <a:cxn ang="0">
                  <a:pos x="187" y="1102"/>
                </a:cxn>
                <a:cxn ang="0">
                  <a:pos x="188" y="1101"/>
                </a:cxn>
                <a:cxn ang="0">
                  <a:pos x="189" y="1085"/>
                </a:cxn>
                <a:cxn ang="0">
                  <a:pos x="285" y="5"/>
                </a:cxn>
                <a:cxn ang="0">
                  <a:pos x="286" y="0"/>
                </a:cxn>
                <a:cxn ang="0">
                  <a:pos x="285" y="0"/>
                </a:cxn>
              </a:cxnLst>
              <a:rect l="0" t="0" r="r" b="b"/>
              <a:pathLst>
                <a:path w="286" h="1125">
                  <a:moveTo>
                    <a:pt x="2" y="1110"/>
                  </a:moveTo>
                  <a:cubicBezTo>
                    <a:pt x="0" y="1124"/>
                    <a:pt x="0" y="1124"/>
                    <a:pt x="0" y="1124"/>
                  </a:cubicBezTo>
                  <a:cubicBezTo>
                    <a:pt x="0" y="1124"/>
                    <a:pt x="0" y="1125"/>
                    <a:pt x="0" y="1125"/>
                  </a:cubicBezTo>
                  <a:cubicBezTo>
                    <a:pt x="2" y="1110"/>
                    <a:pt x="2" y="1110"/>
                    <a:pt x="2" y="1110"/>
                  </a:cubicBezTo>
                  <a:moveTo>
                    <a:pt x="194" y="15"/>
                  </a:moveTo>
                  <a:cubicBezTo>
                    <a:pt x="194" y="15"/>
                    <a:pt x="194" y="15"/>
                    <a:pt x="194" y="15"/>
                  </a:cubicBezTo>
                  <a:cubicBezTo>
                    <a:pt x="194" y="15"/>
                    <a:pt x="194" y="15"/>
                    <a:pt x="194" y="15"/>
                  </a:cubicBezTo>
                  <a:cubicBezTo>
                    <a:pt x="194" y="15"/>
                    <a:pt x="194" y="15"/>
                    <a:pt x="194" y="15"/>
                  </a:cubicBezTo>
                  <a:cubicBezTo>
                    <a:pt x="194" y="15"/>
                    <a:pt x="194" y="15"/>
                    <a:pt x="194" y="15"/>
                  </a:cubicBezTo>
                  <a:cubicBezTo>
                    <a:pt x="192" y="26"/>
                    <a:pt x="192" y="26"/>
                    <a:pt x="192" y="26"/>
                  </a:cubicBezTo>
                  <a:cubicBezTo>
                    <a:pt x="192" y="26"/>
                    <a:pt x="192" y="26"/>
                    <a:pt x="192" y="26"/>
                  </a:cubicBezTo>
                  <a:cubicBezTo>
                    <a:pt x="152" y="253"/>
                    <a:pt x="152" y="253"/>
                    <a:pt x="152" y="253"/>
                  </a:cubicBezTo>
                  <a:cubicBezTo>
                    <a:pt x="194" y="15"/>
                    <a:pt x="194" y="15"/>
                    <a:pt x="194" y="15"/>
                  </a:cubicBezTo>
                  <a:moveTo>
                    <a:pt x="285" y="0"/>
                  </a:moveTo>
                  <a:cubicBezTo>
                    <a:pt x="187" y="1102"/>
                    <a:pt x="187" y="1102"/>
                    <a:pt x="187" y="1102"/>
                  </a:cubicBezTo>
                  <a:cubicBezTo>
                    <a:pt x="187" y="1101"/>
                    <a:pt x="187" y="1101"/>
                    <a:pt x="188" y="1101"/>
                  </a:cubicBezTo>
                  <a:cubicBezTo>
                    <a:pt x="189" y="1085"/>
                    <a:pt x="189" y="1085"/>
                    <a:pt x="189" y="1085"/>
                  </a:cubicBezTo>
                  <a:cubicBezTo>
                    <a:pt x="285" y="5"/>
                    <a:pt x="285" y="5"/>
                    <a:pt x="285" y="5"/>
                  </a:cubicBezTo>
                  <a:cubicBezTo>
                    <a:pt x="286" y="0"/>
                    <a:pt x="286" y="0"/>
                    <a:pt x="286" y="0"/>
                  </a:cubicBezTo>
                  <a:cubicBezTo>
                    <a:pt x="286" y="0"/>
                    <a:pt x="286" y="0"/>
                    <a:pt x="285" y="0"/>
                  </a:cubicBezTo>
                </a:path>
              </a:pathLst>
            </a:custGeom>
            <a:solidFill>
              <a:srgbClr val="F89C5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1" name="Freeform 103"/>
            <p:cNvSpPr>
              <a:spLocks/>
            </p:cNvSpPr>
            <p:nvPr/>
          </p:nvSpPr>
          <p:spPr bwMode="auto">
            <a:xfrm>
              <a:off x="-16508413" y="-425450"/>
              <a:ext cx="1068388" cy="4402138"/>
            </a:xfrm>
            <a:custGeom>
              <a:avLst/>
              <a:gdLst/>
              <a:ahLst/>
              <a:cxnLst>
                <a:cxn ang="0">
                  <a:pos x="260" y="0"/>
                </a:cxn>
                <a:cxn ang="0">
                  <a:pos x="234" y="4"/>
                </a:cxn>
                <a:cxn ang="0">
                  <a:pos x="194" y="25"/>
                </a:cxn>
                <a:cxn ang="0">
                  <a:pos x="152" y="263"/>
                </a:cxn>
                <a:cxn ang="0">
                  <a:pos x="3" y="1117"/>
                </a:cxn>
                <a:cxn ang="0">
                  <a:pos x="3" y="1117"/>
                </a:cxn>
                <a:cxn ang="0">
                  <a:pos x="3" y="1117"/>
                </a:cxn>
                <a:cxn ang="0">
                  <a:pos x="2" y="1120"/>
                </a:cxn>
                <a:cxn ang="0">
                  <a:pos x="0" y="1135"/>
                </a:cxn>
                <a:cxn ang="0">
                  <a:pos x="0" y="1140"/>
                </a:cxn>
                <a:cxn ang="0">
                  <a:pos x="68" y="1174"/>
                </a:cxn>
                <a:cxn ang="0">
                  <a:pos x="108" y="1169"/>
                </a:cxn>
                <a:cxn ang="0">
                  <a:pos x="187" y="1112"/>
                </a:cxn>
                <a:cxn ang="0">
                  <a:pos x="285" y="10"/>
                </a:cxn>
                <a:cxn ang="0">
                  <a:pos x="260" y="0"/>
                </a:cxn>
              </a:cxnLst>
              <a:rect l="0" t="0" r="r" b="b"/>
              <a:pathLst>
                <a:path w="285" h="1174">
                  <a:moveTo>
                    <a:pt x="260" y="0"/>
                  </a:moveTo>
                  <a:cubicBezTo>
                    <a:pt x="252" y="0"/>
                    <a:pt x="243" y="1"/>
                    <a:pt x="234" y="4"/>
                  </a:cubicBezTo>
                  <a:cubicBezTo>
                    <a:pt x="215" y="9"/>
                    <a:pt x="200" y="17"/>
                    <a:pt x="194" y="25"/>
                  </a:cubicBezTo>
                  <a:cubicBezTo>
                    <a:pt x="152" y="263"/>
                    <a:pt x="152" y="263"/>
                    <a:pt x="152" y="263"/>
                  </a:cubicBezTo>
                  <a:cubicBezTo>
                    <a:pt x="3" y="1117"/>
                    <a:pt x="3" y="1117"/>
                    <a:pt x="3" y="1117"/>
                  </a:cubicBezTo>
                  <a:cubicBezTo>
                    <a:pt x="3" y="1117"/>
                    <a:pt x="3" y="1117"/>
                    <a:pt x="3" y="1117"/>
                  </a:cubicBezTo>
                  <a:cubicBezTo>
                    <a:pt x="3" y="1117"/>
                    <a:pt x="3" y="1117"/>
                    <a:pt x="3" y="1117"/>
                  </a:cubicBezTo>
                  <a:cubicBezTo>
                    <a:pt x="2" y="1120"/>
                    <a:pt x="2" y="1120"/>
                    <a:pt x="2" y="1120"/>
                  </a:cubicBezTo>
                  <a:cubicBezTo>
                    <a:pt x="0" y="1135"/>
                    <a:pt x="0" y="1135"/>
                    <a:pt x="0" y="1135"/>
                  </a:cubicBezTo>
                  <a:cubicBezTo>
                    <a:pt x="0" y="1137"/>
                    <a:pt x="0" y="1138"/>
                    <a:pt x="0" y="1140"/>
                  </a:cubicBezTo>
                  <a:cubicBezTo>
                    <a:pt x="6" y="1162"/>
                    <a:pt x="33" y="1174"/>
                    <a:pt x="68" y="1174"/>
                  </a:cubicBezTo>
                  <a:cubicBezTo>
                    <a:pt x="80" y="1174"/>
                    <a:pt x="94" y="1173"/>
                    <a:pt x="108" y="1169"/>
                  </a:cubicBezTo>
                  <a:cubicBezTo>
                    <a:pt x="149" y="1159"/>
                    <a:pt x="180" y="1135"/>
                    <a:pt x="187" y="1112"/>
                  </a:cubicBezTo>
                  <a:cubicBezTo>
                    <a:pt x="285" y="10"/>
                    <a:pt x="285" y="10"/>
                    <a:pt x="285" y="10"/>
                  </a:cubicBezTo>
                  <a:cubicBezTo>
                    <a:pt x="283" y="4"/>
                    <a:pt x="273" y="0"/>
                    <a:pt x="260" y="0"/>
                  </a:cubicBezTo>
                </a:path>
              </a:pathLst>
            </a:custGeom>
            <a:solidFill>
              <a:srgbClr val="F15F21"/>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2" name="Freeform 104"/>
            <p:cNvSpPr>
              <a:spLocks/>
            </p:cNvSpPr>
            <p:nvPr/>
          </p:nvSpPr>
          <p:spPr bwMode="auto">
            <a:xfrm>
              <a:off x="-16508413" y="3762375"/>
              <a:ext cx="11113" cy="63500"/>
            </a:xfrm>
            <a:custGeom>
              <a:avLst/>
              <a:gdLst/>
              <a:ahLst/>
              <a:cxnLst>
                <a:cxn ang="0">
                  <a:pos x="7" y="0"/>
                </a:cxn>
                <a:cxn ang="0">
                  <a:pos x="7" y="0"/>
                </a:cxn>
                <a:cxn ang="0">
                  <a:pos x="0" y="40"/>
                </a:cxn>
                <a:cxn ang="0">
                  <a:pos x="0" y="40"/>
                </a:cxn>
                <a:cxn ang="0">
                  <a:pos x="5" y="7"/>
                </a:cxn>
                <a:cxn ang="0">
                  <a:pos x="7" y="0"/>
                </a:cxn>
              </a:cxnLst>
              <a:rect l="0" t="0" r="r" b="b"/>
              <a:pathLst>
                <a:path w="7" h="40">
                  <a:moveTo>
                    <a:pt x="7" y="0"/>
                  </a:moveTo>
                  <a:lnTo>
                    <a:pt x="7" y="0"/>
                  </a:lnTo>
                  <a:lnTo>
                    <a:pt x="0" y="40"/>
                  </a:lnTo>
                  <a:lnTo>
                    <a:pt x="0" y="40"/>
                  </a:lnTo>
                  <a:lnTo>
                    <a:pt x="5" y="7"/>
                  </a:lnTo>
                  <a:lnTo>
                    <a:pt x="7" y="0"/>
                  </a:lnTo>
                  <a:close/>
                </a:path>
              </a:pathLst>
            </a:custGeom>
            <a:solidFill>
              <a:srgbClr val="CF834C"/>
            </a:solid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sp>
          <p:nvSpPr>
            <p:cNvPr id="103" name="Freeform 105"/>
            <p:cNvSpPr>
              <a:spLocks/>
            </p:cNvSpPr>
            <p:nvPr/>
          </p:nvSpPr>
          <p:spPr bwMode="auto">
            <a:xfrm>
              <a:off x="-16508413" y="3762375"/>
              <a:ext cx="11113" cy="63500"/>
            </a:xfrm>
            <a:custGeom>
              <a:avLst/>
              <a:gdLst/>
              <a:ahLst/>
              <a:cxnLst>
                <a:cxn ang="0">
                  <a:pos x="7" y="0"/>
                </a:cxn>
                <a:cxn ang="0">
                  <a:pos x="7" y="0"/>
                </a:cxn>
                <a:cxn ang="0">
                  <a:pos x="0" y="40"/>
                </a:cxn>
                <a:cxn ang="0">
                  <a:pos x="0" y="40"/>
                </a:cxn>
                <a:cxn ang="0">
                  <a:pos x="5" y="7"/>
                </a:cxn>
                <a:cxn ang="0">
                  <a:pos x="7" y="0"/>
                </a:cxn>
              </a:cxnLst>
              <a:rect l="0" t="0" r="r" b="b"/>
              <a:pathLst>
                <a:path w="7" h="40">
                  <a:moveTo>
                    <a:pt x="7" y="0"/>
                  </a:moveTo>
                  <a:lnTo>
                    <a:pt x="7" y="0"/>
                  </a:lnTo>
                  <a:lnTo>
                    <a:pt x="0" y="40"/>
                  </a:lnTo>
                  <a:lnTo>
                    <a:pt x="0" y="40"/>
                  </a:lnTo>
                  <a:lnTo>
                    <a:pt x="5" y="7"/>
                  </a:lnTo>
                  <a:lnTo>
                    <a:pt x="7" y="0"/>
                  </a:lnTo>
                </a:path>
              </a:pathLst>
            </a:custGeom>
            <a:noFill/>
            <a:ln w="9525">
              <a:noFill/>
              <a:round/>
              <a:headEnd/>
              <a:tailEnd/>
            </a:ln>
          </p:spPr>
          <p:txBody>
            <a:bodyPr/>
            <a:lstStyle/>
            <a:p>
              <a:pPr fontAlgn="auto">
                <a:spcBef>
                  <a:spcPts val="0"/>
                </a:spcBef>
                <a:spcAft>
                  <a:spcPts val="0"/>
                </a:spcAft>
                <a:defRPr/>
              </a:pPr>
              <a:endParaRPr lang="en-US">
                <a:solidFill>
                  <a:srgbClr val="9A9B9C"/>
                </a:solidFill>
                <a:latin typeface="Arial"/>
                <a:ea typeface="+mn-ea"/>
                <a:cs typeface="+mn-cs"/>
              </a:endParaRPr>
            </a:p>
          </p:txBody>
        </p:sp>
      </p:grpSp>
      <p:sp>
        <p:nvSpPr>
          <p:cNvPr id="104" name="Rectangle 103"/>
          <p:cNvSpPr/>
          <p:nvPr userDrawn="1"/>
        </p:nvSpPr>
        <p:spPr>
          <a:xfrm>
            <a:off x="2771775" y="0"/>
            <a:ext cx="6372225" cy="4778375"/>
          </a:xfrm>
          <a:prstGeom prst="rect">
            <a:avLst/>
          </a:prstGeom>
          <a:gradFill flip="none" rotWithShape="1">
            <a:gsLst>
              <a:gs pos="0">
                <a:schemeClr val="bg1"/>
              </a:gs>
              <a:gs pos="100000">
                <a:schemeClr val="bg1">
                  <a:alpha val="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105" name="Picture 21" descr="C:\Documents and Settings\alamers\Desktop\Cisco Live 2010\Supplied Artwork\Vendor Art &amp; Guidebook\Logos\CL11 Theme Logo\CL11 Theme Logo\PNG RGB Transparent\CL11_Theme_G2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73913" y="546100"/>
            <a:ext cx="18208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Rectangle 105"/>
          <p:cNvSpPr/>
          <p:nvPr userDrawn="1"/>
        </p:nvSpPr>
        <p:spPr>
          <a:xfrm>
            <a:off x="5219700" y="3694177"/>
            <a:ext cx="3924300" cy="3163823"/>
          </a:xfrm>
          <a:prstGeom prst="rect">
            <a:avLst/>
          </a:prstGeom>
          <a:gradFill flip="none" rotWithShape="1">
            <a:gsLst>
              <a:gs pos="45000">
                <a:schemeClr val="bg1"/>
              </a:gs>
              <a:gs pos="100000">
                <a:schemeClr val="bg1">
                  <a:alpha val="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1"/>
          <p:cNvSpPr>
            <a:spLocks noGrp="1"/>
          </p:cNvSpPr>
          <p:nvPr>
            <p:ph type="title"/>
          </p:nvPr>
        </p:nvSpPr>
        <p:spPr>
          <a:xfrm>
            <a:off x="596900" y="2672718"/>
            <a:ext cx="7772400" cy="1362075"/>
          </a:xfrm>
        </p:spPr>
        <p:txBody>
          <a:bodyPr/>
          <a:lstStyle>
            <a:lvl1pPr algn="l">
              <a:defRPr sz="4000" b="1" cap="none"/>
            </a:lvl1pPr>
          </a:lstStyle>
          <a:p>
            <a:r>
              <a:rPr lang="en-US" smtClean="0"/>
              <a:t>Click to edit Master title style</a:t>
            </a:r>
            <a:endParaRPr lang="en-US" dirty="0"/>
          </a:p>
        </p:txBody>
      </p:sp>
      <p:sp>
        <p:nvSpPr>
          <p:cNvPr id="107" name="Slide Number Placeholder 5"/>
          <p:cNvSpPr>
            <a:spLocks noGrp="1"/>
          </p:cNvSpPr>
          <p:nvPr>
            <p:ph type="sldNum" sz="quarter" idx="10"/>
          </p:nvPr>
        </p:nvSpPr>
        <p:spPr/>
        <p:txBody>
          <a:bodyPr/>
          <a:lstStyle>
            <a:lvl1pPr>
              <a:defRPr/>
            </a:lvl1pPr>
          </a:lstStyle>
          <a:p>
            <a:fld id="{E5EC4D93-9AA1-B04C-879F-EFD32D437BAC}" type="slidenum">
              <a:rPr lang="en-US"/>
              <a:pPr/>
              <a:t>‹#›</a:t>
            </a:fld>
            <a:endParaRPr lang="en-US"/>
          </a:p>
        </p:txBody>
      </p:sp>
    </p:spTree>
    <p:extLst>
      <p:ext uri="{BB962C8B-B14F-4D97-AF65-F5344CB8AC3E}">
        <p14:creationId xmlns:p14="http://schemas.microsoft.com/office/powerpoint/2010/main" val="46942431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12700" y="-2055813"/>
            <a:ext cx="9847263" cy="19378613"/>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grpSp>
      <p:sp>
        <p:nvSpPr>
          <p:cNvPr id="14" name="Rectangle 5"/>
          <p:cNvSpPr>
            <a:spLocks noChangeArrowheads="1"/>
          </p:cNvSpPr>
          <p:nvPr userDrawn="1"/>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chemeClr val="bg2"/>
                </a:solidFill>
                <a:latin typeface="+mj-lt"/>
                <a:cs typeface="+mn-cs"/>
              </a:rPr>
              <a:t>Cisco Confidential</a:t>
            </a:r>
          </a:p>
        </p:txBody>
      </p:sp>
      <p:sp>
        <p:nvSpPr>
          <p:cNvPr id="15" name="Rectangle 4"/>
          <p:cNvSpPr>
            <a:spLocks noChangeArrowheads="1"/>
          </p:cNvSpPr>
          <p:nvPr userDrawn="1"/>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600" dirty="0">
                <a:solidFill>
                  <a:srgbClr val="FFFFFF"/>
                </a:solidFill>
                <a:latin typeface="+mj-lt"/>
                <a:cs typeface="+mn-cs"/>
              </a:rPr>
              <a:t>© 2010 Cisco and/or its affiliates. All rights reserved.</a:t>
            </a:r>
          </a:p>
        </p:txBody>
      </p:sp>
      <p:sp>
        <p:nvSpPr>
          <p:cNvPr id="16"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4B0332B1-A7BA-41D0-B9D2-0FC9874217A2}" type="slidenum">
              <a:rPr lang="en-US" sz="600">
                <a:solidFill>
                  <a:schemeClr val="bg1"/>
                </a:solidFill>
                <a:latin typeface="+mj-lt"/>
                <a:cs typeface="+mn-cs"/>
              </a:rPr>
              <a:pPr algn="r" defTabSz="814388" fontAlgn="auto">
                <a:spcBef>
                  <a:spcPts val="0"/>
                </a:spcBef>
                <a:spcAft>
                  <a:spcPts val="0"/>
                </a:spcAft>
                <a:defRPr/>
              </a:pPr>
              <a:t>‹#›</a:t>
            </a:fld>
            <a:endParaRPr lang="en-US" sz="600" dirty="0">
              <a:solidFill>
                <a:schemeClr val="bg1"/>
              </a:solidFill>
              <a:latin typeface="+mj-lt"/>
              <a:cs typeface="+mn-cs"/>
            </a:endParaRPr>
          </a:p>
        </p:txBody>
      </p:sp>
      <p:grpSp>
        <p:nvGrpSpPr>
          <p:cNvPr id="17" name="Group 38"/>
          <p:cNvGrpSpPr/>
          <p:nvPr userDrawn="1"/>
        </p:nvGrpSpPr>
        <p:grpSpPr>
          <a:xfrm>
            <a:off x="341314" y="311151"/>
            <a:ext cx="829170" cy="438358"/>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latin typeface="+mj-lt"/>
                <a:cs typeface="+mn-cs"/>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cs typeface="+mn-cs"/>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5727"/>
            <a:ext cx="8229600" cy="4525963"/>
          </a:xfrm>
        </p:spPr>
        <p:txBody>
          <a:bodyPr/>
          <a:lstStyle>
            <a:lvl1pPr>
              <a:spcBef>
                <a:spcPts val="1200"/>
              </a:spcBef>
              <a:defRPr sz="2000"/>
            </a:lvl1pPr>
            <a:lvl2pPr>
              <a:spcBef>
                <a:spcPts val="1200"/>
              </a:spcBef>
              <a:defRPr sz="1600"/>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53030605"/>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93751" y="1600200"/>
            <a:ext cx="7435849"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1518600530"/>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Bottom Third Photo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3751" y="304800"/>
            <a:ext cx="7435849" cy="838200"/>
          </a:xfrm>
        </p:spPr>
        <p:txBody>
          <a:bodyPr/>
          <a:lstStyle/>
          <a:p>
            <a:r>
              <a:rPr lang="en-US" smtClean="0"/>
              <a:t>Click to edit Master title style</a:t>
            </a:r>
            <a:endParaRPr lang="en-US" dirty="0"/>
          </a:p>
        </p:txBody>
      </p:sp>
      <p:sp>
        <p:nvSpPr>
          <p:cNvPr id="44" name="Picture Placeholder 43"/>
          <p:cNvSpPr>
            <a:spLocks noGrp="1"/>
          </p:cNvSpPr>
          <p:nvPr>
            <p:ph type="pic" sz="quarter" idx="11"/>
          </p:nvPr>
        </p:nvSpPr>
        <p:spPr>
          <a:xfrm>
            <a:off x="0" y="4953000"/>
            <a:ext cx="9144000" cy="1905000"/>
          </a:xfrm>
        </p:spPr>
        <p:txBody>
          <a:bodyPr rtlCol="0" anchor="ctr" anchorCtr="1">
            <a:normAutofit/>
          </a:bodyPr>
          <a:lstStyle>
            <a:lvl1pPr>
              <a:buNone/>
              <a:defRPr baseline="0"/>
            </a:lvl1pPr>
          </a:lstStyle>
          <a:p>
            <a:pPr lvl="0"/>
            <a:r>
              <a:rPr lang="en-US" noProof="0" smtClean="0"/>
              <a:t>Drag picture to placeholder or click icon to add</a:t>
            </a:r>
            <a:endParaRPr lang="en-US" noProof="0" dirty="0"/>
          </a:p>
        </p:txBody>
      </p:sp>
      <p:sp>
        <p:nvSpPr>
          <p:cNvPr id="43" name="Content Placeholder 2"/>
          <p:cNvSpPr>
            <a:spLocks noGrp="1"/>
          </p:cNvSpPr>
          <p:nvPr>
            <p:ph idx="12"/>
          </p:nvPr>
        </p:nvSpPr>
        <p:spPr>
          <a:xfrm>
            <a:off x="793751" y="1600201"/>
            <a:ext cx="7461249" cy="2882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961767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0694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Closing Slide-green thank you">
    <p:spTree>
      <p:nvGrpSpPr>
        <p:cNvPr id="1" name=""/>
        <p:cNvGrpSpPr/>
        <p:nvPr/>
      </p:nvGrpSpPr>
      <p:grpSpPr>
        <a:xfrm>
          <a:off x="0" y="0"/>
          <a:ext cx="0" cy="0"/>
          <a:chOff x="0" y="0"/>
          <a:chExt cx="0" cy="0"/>
        </a:xfrm>
      </p:grpSpPr>
      <p:sp>
        <p:nvSpPr>
          <p:cNvPr id="3" name="Rectangle 2"/>
          <p:cNvSpPr>
            <a:spLocks noChangeArrowheads="1"/>
          </p:cNvSpPr>
          <p:nvPr userDrawn="1"/>
        </p:nvSpPr>
        <p:spPr bwMode="black">
          <a:xfrm>
            <a:off x="6313488" y="3708400"/>
            <a:ext cx="115887" cy="441325"/>
          </a:xfrm>
          <a:prstGeom prst="rect">
            <a:avLst/>
          </a:prstGeom>
          <a:solidFill>
            <a:schemeClr val="bg1"/>
          </a:solidFill>
          <a:ln w="9525">
            <a:noFill/>
            <a:miter lim="800000"/>
            <a:headEnd/>
            <a:tailEnd/>
          </a:ln>
        </p:spPr>
        <p:txBody>
          <a:bodyPr/>
          <a:lstStyle/>
          <a:p>
            <a:pPr fontAlgn="auto">
              <a:spcBef>
                <a:spcPts val="0"/>
              </a:spcBef>
              <a:spcAft>
                <a:spcPts val="0"/>
              </a:spcAft>
              <a:defRPr/>
            </a:pPr>
            <a:endParaRPr lang="en-US" dirty="0">
              <a:solidFill>
                <a:srgbClr val="0096D6"/>
              </a:solidFill>
              <a:latin typeface="+mj-lt"/>
              <a:cs typeface="+mn-cs"/>
            </a:endParaRPr>
          </a:p>
        </p:txBody>
      </p:sp>
      <p:sp>
        <p:nvSpPr>
          <p:cNvPr id="17" name="TextBox 16"/>
          <p:cNvSpPr txBox="1"/>
          <p:nvPr userDrawn="1"/>
        </p:nvSpPr>
        <p:spPr>
          <a:xfrm>
            <a:off x="644525" y="3060700"/>
            <a:ext cx="2436813" cy="646113"/>
          </a:xfrm>
          <a:prstGeom prst="rect">
            <a:avLst/>
          </a:prstGeom>
          <a:noFill/>
        </p:spPr>
        <p:txBody>
          <a:bodyPr wrap="none">
            <a:spAutoFit/>
          </a:bodyPr>
          <a:lstStyle/>
          <a:p>
            <a:pPr fontAlgn="auto">
              <a:spcBef>
                <a:spcPts val="0"/>
              </a:spcBef>
              <a:spcAft>
                <a:spcPts val="0"/>
              </a:spcAft>
              <a:defRPr/>
            </a:pPr>
            <a:r>
              <a:rPr lang="en-US" sz="3600" dirty="0">
                <a:solidFill>
                  <a:srgbClr val="FFFFFF"/>
                </a:solidFill>
                <a:latin typeface="+mj-lt"/>
                <a:cs typeface="+mn-cs"/>
              </a:rPr>
              <a:t>Thank you.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25" y="6586538"/>
            <a:ext cx="2568575" cy="174625"/>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600" dirty="0">
                <a:solidFill>
                  <a:srgbClr val="C0C0C0"/>
                </a:solidFill>
                <a:latin typeface="+mj-lt"/>
                <a:cs typeface="+mn-cs"/>
              </a:rPr>
              <a:t>© 2010 Cisco and/or its affiliates. All rights reserved.</a:t>
            </a:r>
          </a:p>
        </p:txBody>
      </p:sp>
      <p:sp>
        <p:nvSpPr>
          <p:cNvPr id="7" name="Rectangle 5"/>
          <p:cNvSpPr>
            <a:spLocks noChangeArrowheads="1"/>
          </p:cNvSpPr>
          <p:nvPr userDrawn="1"/>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rgbClr val="C0C0C0"/>
                </a:solidFill>
                <a:latin typeface="+mj-lt"/>
                <a:cs typeface="+mn-cs"/>
              </a:rPr>
              <a:t>Cisco Confidential</a:t>
            </a:r>
          </a:p>
        </p:txBody>
      </p:sp>
      <p:sp>
        <p:nvSpPr>
          <p:cNvPr id="8" name="Rectangle 7"/>
          <p:cNvSpPr>
            <a:spLocks noChangeArrowheads="1"/>
          </p:cNvSpPr>
          <p:nvPr userDrawn="1"/>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FF7EC5A1-B222-431C-B11B-8D112E5457BE}" type="slidenum">
              <a:rPr lang="en-US" sz="600">
                <a:solidFill>
                  <a:srgbClr val="C0C0C0"/>
                </a:solidFill>
                <a:latin typeface="+mj-lt"/>
                <a:cs typeface="+mn-cs"/>
              </a:rPr>
              <a:pPr algn="r" defTabSz="814388" fontAlgn="auto">
                <a:spcBef>
                  <a:spcPts val="0"/>
                </a:spcBef>
                <a:spcAft>
                  <a:spcPts val="0"/>
                </a:spcAft>
                <a:defRPr/>
              </a:pPr>
              <a:t>‹#›</a:t>
            </a:fld>
            <a:endParaRPr lang="en-US" sz="600" dirty="0">
              <a:solidFill>
                <a:srgbClr val="C0C0C0"/>
              </a:solidFill>
              <a:latin typeface="+mj-lt"/>
              <a:cs typeface="+mn-cs"/>
            </a:endParaRPr>
          </a:p>
        </p:txBody>
      </p:sp>
      <p:pic>
        <p:nvPicPr>
          <p:cNvPr id="9" name="Picture 14" descr="bottom bar.jpg"/>
          <p:cNvPicPr>
            <a:picLocks noChangeAspect="1"/>
          </p:cNvPicPr>
          <p:nvPr userDrawn="1"/>
        </p:nvPicPr>
        <p:blipFill>
          <a:blip r:embed="rId2" cstate="print"/>
          <a:srcRect/>
          <a:stretch>
            <a:fillRect/>
          </a:stretch>
        </p:blipFill>
        <p:spPr bwMode="auto">
          <a:xfrm>
            <a:off x="333375" y="6378575"/>
            <a:ext cx="8477250" cy="161925"/>
          </a:xfrm>
          <a:prstGeom prst="rect">
            <a:avLst/>
          </a:prstGeom>
          <a:noFill/>
          <a:ln w="9525">
            <a:noFill/>
            <a:miter lim="800000"/>
            <a:headEnd/>
            <a:tailEnd/>
          </a:ln>
        </p:spPr>
      </p:pic>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5221224" y="1747683"/>
            <a:ext cx="3236976" cy="646331"/>
          </a:xfrm>
        </p:spPr>
        <p:txBody>
          <a:bodyPr>
            <a:no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4876800"/>
            <a:ext cx="3200400" cy="457200"/>
          </a:xfrm>
        </p:spPr>
        <p:txBody>
          <a:bodyPr>
            <a:noAutofit/>
          </a:bodyPr>
          <a:lstStyle>
            <a:lvl1pPr marL="0" indent="0">
              <a:buFontTx/>
              <a:buNone/>
              <a:defRPr sz="1600">
                <a:solidFill>
                  <a:schemeClr val="bg2">
                    <a:lumMod val="50000"/>
                  </a:schemeClr>
                </a:solidFill>
              </a:defRPr>
            </a:lvl1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3.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8" y="431800"/>
            <a:ext cx="8588375"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075" name="Text Placeholder 2"/>
          <p:cNvSpPr>
            <a:spLocks noGrp="1"/>
          </p:cNvSpPr>
          <p:nvPr>
            <p:ph type="body" idx="1"/>
          </p:nvPr>
        </p:nvSpPr>
        <p:spPr bwMode="auto">
          <a:xfrm>
            <a:off x="230188" y="1339850"/>
            <a:ext cx="8550275" cy="4965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4"/>
          <p:cNvSpPr>
            <a:spLocks noChangeArrowheads="1"/>
          </p:cNvSpPr>
          <p:nvPr/>
        </p:nvSpPr>
        <p:spPr bwMode="ltGray">
          <a:xfrm>
            <a:off x="250825" y="6586538"/>
            <a:ext cx="3421063" cy="174625"/>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600" dirty="0">
                <a:solidFill>
                  <a:srgbClr val="C0C0C0"/>
                </a:solidFill>
                <a:latin typeface="+mj-lt"/>
                <a:cs typeface="+mn-cs"/>
              </a:rPr>
              <a:t>© 2010 Cisco and/or its affiliates. All rights reserved.</a:t>
            </a:r>
          </a:p>
        </p:txBody>
      </p:sp>
      <p:sp>
        <p:nvSpPr>
          <p:cNvPr id="11" name="Rectangle 5"/>
          <p:cNvSpPr>
            <a:spLocks noChangeArrowheads="1"/>
          </p:cNvSpPr>
          <p:nvPr/>
        </p:nvSpPr>
        <p:spPr bwMode="ltGray">
          <a:xfrm>
            <a:off x="7764463" y="6584950"/>
            <a:ext cx="811212" cy="174625"/>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r>
              <a:rPr lang="en-US" sz="600" dirty="0">
                <a:solidFill>
                  <a:srgbClr val="C0C0C0"/>
                </a:solidFill>
                <a:latin typeface="+mj-lt"/>
                <a:cs typeface="+mn-cs"/>
              </a:rPr>
              <a:t>Cisco Confidential</a:t>
            </a:r>
          </a:p>
        </p:txBody>
      </p:sp>
      <p:sp>
        <p:nvSpPr>
          <p:cNvPr id="9" name="Rectangle 7"/>
          <p:cNvSpPr>
            <a:spLocks noChangeArrowheads="1"/>
          </p:cNvSpPr>
          <p:nvPr/>
        </p:nvSpPr>
        <p:spPr bwMode="ltGray">
          <a:xfrm>
            <a:off x="8640763" y="6580188"/>
            <a:ext cx="260350" cy="176212"/>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defRPr/>
            </a:pPr>
            <a:fld id="{CFF8DB4A-6C5C-4CC0-A0F4-9ACA51654809}" type="slidenum">
              <a:rPr lang="en-US" sz="600">
                <a:solidFill>
                  <a:srgbClr val="C0C0C0"/>
                </a:solidFill>
                <a:latin typeface="+mj-lt"/>
                <a:cs typeface="+mn-cs"/>
              </a:rPr>
              <a:pPr algn="r" defTabSz="814388" fontAlgn="auto">
                <a:spcBef>
                  <a:spcPts val="0"/>
                </a:spcBef>
                <a:spcAft>
                  <a:spcPts val="0"/>
                </a:spcAft>
                <a:defRPr/>
              </a:pPr>
              <a:t>‹#›</a:t>
            </a:fld>
            <a:endParaRPr lang="en-US" sz="600" dirty="0">
              <a:solidFill>
                <a:srgbClr val="C0C0C0"/>
              </a:solidFill>
              <a:latin typeface="+mj-lt"/>
              <a:cs typeface="+mn-cs"/>
            </a:endParaRPr>
          </a:p>
        </p:txBody>
      </p:sp>
      <p:pic>
        <p:nvPicPr>
          <p:cNvPr id="3079" name="Picture 12" descr="bottom bar.jpg"/>
          <p:cNvPicPr>
            <a:picLocks noChangeAspect="1"/>
          </p:cNvPicPr>
          <p:nvPr/>
        </p:nvPicPr>
        <p:blipFill>
          <a:blip r:embed="rId38" cstate="print"/>
          <a:srcRect/>
          <a:stretch>
            <a:fillRect/>
          </a:stretch>
        </p:blipFill>
        <p:spPr bwMode="auto">
          <a:xfrm>
            <a:off x="333375" y="6378575"/>
            <a:ext cx="8477250" cy="161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195" r:id="rId7"/>
    <p:sldLayoutId id="2147484196" r:id="rId8"/>
    <p:sldLayoutId id="2147484209" r:id="rId9"/>
    <p:sldLayoutId id="2147484197" r:id="rId10"/>
    <p:sldLayoutId id="2147484210" r:id="rId11"/>
    <p:sldLayoutId id="2147484198" r:id="rId12"/>
    <p:sldLayoutId id="2147484199" r:id="rId13"/>
    <p:sldLayoutId id="2147484200" r:id="rId14"/>
    <p:sldLayoutId id="2147484201" r:id="rId15"/>
    <p:sldLayoutId id="2147484211" r:id="rId16"/>
    <p:sldLayoutId id="2147484212" r:id="rId17"/>
    <p:sldLayoutId id="2147484202" r:id="rId18"/>
    <p:sldLayoutId id="2147484213" r:id="rId19"/>
    <p:sldLayoutId id="2147484214" r:id="rId20"/>
    <p:sldLayoutId id="2147484215" r:id="rId21"/>
    <p:sldLayoutId id="2147484216" r:id="rId22"/>
    <p:sldLayoutId id="2147484217" r:id="rId23"/>
    <p:sldLayoutId id="2147484218" r:id="rId24"/>
    <p:sldLayoutId id="2147484219" r:id="rId25"/>
    <p:sldLayoutId id="2147484220" r:id="rId26"/>
    <p:sldLayoutId id="2147484221" r:id="rId27"/>
    <p:sldLayoutId id="2147484222" r:id="rId28"/>
    <p:sldLayoutId id="2147484223" r:id="rId29"/>
    <p:sldLayoutId id="2147484224" r:id="rId30"/>
    <p:sldLayoutId id="2147484225" r:id="rId31"/>
    <p:sldLayoutId id="2147484226" r:id="rId32"/>
    <p:sldLayoutId id="2147484227" r:id="rId33"/>
    <p:sldLayoutId id="2147484228" r:id="rId34"/>
    <p:sldLayoutId id="2147484229" r:id="rId35"/>
    <p:sldLayoutId id="2147484282" r:id="rId36"/>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dirty="0">
          <a:gradFill>
            <a:gsLst>
              <a:gs pos="0">
                <a:schemeClr val="tx1"/>
              </a:gs>
              <a:gs pos="44000">
                <a:srgbClr val="01BBBB"/>
              </a:gs>
              <a:gs pos="100000">
                <a:schemeClr val="accent4"/>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pitchFamily="34" charset="0"/>
        </a:defRPr>
      </a:lvl2pPr>
      <a:lvl3pPr algn="l" rtl="0" eaLnBrk="0" fontAlgn="base" hangingPunct="0">
        <a:lnSpc>
          <a:spcPct val="80000"/>
        </a:lnSpc>
        <a:spcBef>
          <a:spcPct val="0"/>
        </a:spcBef>
        <a:spcAft>
          <a:spcPct val="0"/>
        </a:spcAft>
        <a:defRPr sz="3600">
          <a:solidFill>
            <a:schemeClr val="tx1"/>
          </a:solidFill>
          <a:latin typeface="Arial" pitchFamily="34" charset="0"/>
        </a:defRPr>
      </a:lvl3pPr>
      <a:lvl4pPr algn="l" rtl="0" eaLnBrk="0" fontAlgn="base" hangingPunct="0">
        <a:lnSpc>
          <a:spcPct val="80000"/>
        </a:lnSpc>
        <a:spcBef>
          <a:spcPct val="0"/>
        </a:spcBef>
        <a:spcAft>
          <a:spcPct val="0"/>
        </a:spcAft>
        <a:defRPr sz="3600">
          <a:solidFill>
            <a:schemeClr val="tx1"/>
          </a:solidFill>
          <a:latin typeface="Arial" pitchFamily="34" charset="0"/>
        </a:defRPr>
      </a:lvl4pPr>
      <a:lvl5pPr algn="l" rtl="0" eaLnBrk="0" fontAlgn="base" hangingPunct="0">
        <a:lnSpc>
          <a:spcPct val="80000"/>
        </a:lnSpc>
        <a:spcBef>
          <a:spcPct val="0"/>
        </a:spcBef>
        <a:spcAft>
          <a:spcPct val="0"/>
        </a:spcAft>
        <a:defRPr sz="3600">
          <a:solidFill>
            <a:schemeClr val="tx1"/>
          </a:solidFill>
          <a:latin typeface="Arial" pitchFamily="34" charset="0"/>
        </a:defRPr>
      </a:lvl5pPr>
      <a:lvl6pPr marL="457200" algn="l" rtl="0" fontAlgn="base">
        <a:lnSpc>
          <a:spcPct val="80000"/>
        </a:lnSpc>
        <a:spcBef>
          <a:spcPct val="0"/>
        </a:spcBef>
        <a:spcAft>
          <a:spcPct val="0"/>
        </a:spcAft>
        <a:defRPr sz="3600">
          <a:solidFill>
            <a:schemeClr val="tx1"/>
          </a:solidFill>
          <a:latin typeface="Arial" pitchFamily="34" charset="0"/>
        </a:defRPr>
      </a:lvl6pPr>
      <a:lvl7pPr marL="914400" algn="l" rtl="0" fontAlgn="base">
        <a:lnSpc>
          <a:spcPct val="80000"/>
        </a:lnSpc>
        <a:spcBef>
          <a:spcPct val="0"/>
        </a:spcBef>
        <a:spcAft>
          <a:spcPct val="0"/>
        </a:spcAft>
        <a:defRPr sz="3600">
          <a:solidFill>
            <a:schemeClr val="tx1"/>
          </a:solidFill>
          <a:latin typeface="Arial" pitchFamily="34" charset="0"/>
        </a:defRPr>
      </a:lvl7pPr>
      <a:lvl8pPr marL="1371600" algn="l" rtl="0" fontAlgn="base">
        <a:lnSpc>
          <a:spcPct val="80000"/>
        </a:lnSpc>
        <a:spcBef>
          <a:spcPct val="0"/>
        </a:spcBef>
        <a:spcAft>
          <a:spcPct val="0"/>
        </a:spcAft>
        <a:defRPr sz="3600">
          <a:solidFill>
            <a:schemeClr val="tx1"/>
          </a:solidFill>
          <a:latin typeface="Arial" pitchFamily="34" charset="0"/>
        </a:defRPr>
      </a:lvl8pPr>
      <a:lvl9pPr marL="1828800" algn="l" rtl="0" fontAlgn="base">
        <a:lnSpc>
          <a:spcPct val="80000"/>
        </a:lnSpc>
        <a:spcBef>
          <a:spcPct val="0"/>
        </a:spcBef>
        <a:spcAft>
          <a:spcPct val="0"/>
        </a:spcAft>
        <a:defRPr sz="3600">
          <a:solidFill>
            <a:schemeClr val="tx1"/>
          </a:solidFill>
          <a:latin typeface="Arial" pitchFamily="34" charset="0"/>
        </a:defRPr>
      </a:lvl9pPr>
    </p:titleStyle>
    <p:bodyStyle>
      <a:lvl1pPr marL="228600" indent="-228600" algn="l" rtl="0" eaLnBrk="0" fontAlgn="base" hangingPunct="0">
        <a:lnSpc>
          <a:spcPct val="95000"/>
        </a:lnSpc>
        <a:spcBef>
          <a:spcPts val="1438"/>
        </a:spcBef>
        <a:spcAft>
          <a:spcPct val="0"/>
        </a:spcAft>
        <a:buClr>
          <a:schemeClr val="tx2"/>
        </a:buClr>
        <a:buSzPct val="90000"/>
        <a:buFont typeface="Arial" pitchFamily="34" charset="0"/>
        <a:buChar char="•"/>
        <a:defRPr lang="en-US" sz="2000" kern="1200" dirty="0">
          <a:solidFill>
            <a:srgbClr val="546568"/>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rgbClr val="546568"/>
          </a:solidFill>
          <a:latin typeface="+mj-lt"/>
          <a:ea typeface="+mn-ea"/>
          <a:cs typeface="+mn-cs"/>
        </a:defRPr>
      </a:lvl2pPr>
      <a:lvl3pPr marL="571500" indent="-1588" algn="l" rtl="0" eaLnBrk="0" fontAlgn="base" hangingPunct="0">
        <a:lnSpc>
          <a:spcPct val="95000"/>
        </a:lnSpc>
        <a:spcBef>
          <a:spcPts val="838"/>
        </a:spcBef>
        <a:spcAft>
          <a:spcPct val="0"/>
        </a:spcAft>
        <a:buFont typeface="Arial" pitchFamily="34" charset="0"/>
        <a:defRPr lang="en-US" sz="1600" kern="1200" dirty="0">
          <a:solidFill>
            <a:srgbClr val="546568"/>
          </a:solidFill>
          <a:latin typeface="+mj-lt"/>
          <a:ea typeface="+mn-ea"/>
          <a:cs typeface="+mn-cs"/>
        </a:defRPr>
      </a:lvl3pPr>
      <a:lvl4pPr marL="688975" indent="682625" algn="l" rtl="0" eaLnBrk="0" fontAlgn="base" hangingPunct="0">
        <a:lnSpc>
          <a:spcPct val="95000"/>
        </a:lnSpc>
        <a:spcBef>
          <a:spcPts val="838"/>
        </a:spcBef>
        <a:spcAft>
          <a:spcPct val="0"/>
        </a:spcAft>
        <a:buFont typeface="Arial" pitchFamily="34" charset="0"/>
        <a:defRPr lang="en-US" sz="1400" kern="1200" dirty="0">
          <a:solidFill>
            <a:srgbClr val="546568"/>
          </a:solidFill>
          <a:latin typeface="+mj-lt"/>
          <a:ea typeface="+mn-ea"/>
          <a:cs typeface="+mn-cs"/>
        </a:defRPr>
      </a:lvl4pPr>
      <a:lvl5pPr marL="801688" indent="1027113" algn="l" rtl="0" eaLnBrk="0" fontAlgn="base" hangingPunct="0">
        <a:lnSpc>
          <a:spcPct val="95000"/>
        </a:lnSpc>
        <a:spcBef>
          <a:spcPts val="838"/>
        </a:spcBef>
        <a:spcAft>
          <a:spcPct val="0"/>
        </a:spcAft>
        <a:buFont typeface="Arial" pitchFamily="34" charset="0"/>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30" cstate="screen">
            <a:extLst>
              <a:ext uri="{28A0092B-C50C-407E-A947-70E740481C1C}">
                <a14:useLocalDpi xmlns:a14="http://schemas.microsoft.com/office/drawing/2010/main"/>
              </a:ext>
            </a:extLst>
          </a:blip>
          <a:srcRect l="9564" t="22044" r="1051"/>
          <a:stretch>
            <a:fillRect/>
          </a:stretch>
        </p:blipFill>
        <p:spPr bwMode="auto">
          <a:xfrm>
            <a:off x="0" y="0"/>
            <a:ext cx="914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rot="16200000">
            <a:off x="3767137" y="-3767137"/>
            <a:ext cx="1609725" cy="9144000"/>
          </a:xfrm>
          <a:prstGeom prst="rect">
            <a:avLst/>
          </a:prstGeom>
          <a:gradFill flip="none" rotWithShape="1">
            <a:gsLst>
              <a:gs pos="0">
                <a:schemeClr val="bg1"/>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793750" y="304800"/>
            <a:ext cx="7435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296" tIns="45720" rIns="82296" bIns="45720" numCol="1" anchor="b" anchorCtr="0" compatLnSpc="1">
            <a:prstTxWarp prst="textNoShape">
              <a:avLst/>
            </a:prstTxWarp>
          </a:bodyPr>
          <a:lstStyle/>
          <a:p>
            <a:pPr lvl="0"/>
            <a:r>
              <a:rPr lang="en-US"/>
              <a:t>Slide Title Goes Here</a:t>
            </a:r>
          </a:p>
        </p:txBody>
      </p:sp>
      <p:sp>
        <p:nvSpPr>
          <p:cNvPr id="1029" name="Text Placeholder 2"/>
          <p:cNvSpPr>
            <a:spLocks noGrp="1"/>
          </p:cNvSpPr>
          <p:nvPr>
            <p:ph type="body" idx="1"/>
          </p:nvPr>
        </p:nvSpPr>
        <p:spPr bwMode="auto">
          <a:xfrm>
            <a:off x="793750" y="1600200"/>
            <a:ext cx="7435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0"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a:defRPr/>
            </a:pPr>
            <a:r>
              <a:rPr lang="en-US" sz="700">
                <a:solidFill>
                  <a:srgbClr val="8E8E95"/>
                </a:solidFill>
                <a:latin typeface="Arial" pitchFamily="-109" charset="0"/>
                <a:ea typeface="Arial" pitchFamily="-109" charset="0"/>
                <a:cs typeface="Arial" pitchFamily="-109" charset="0"/>
              </a:rPr>
              <a:t>© 2011 Cisco and/or its affiliates. All rights reserved.</a:t>
            </a:r>
          </a:p>
        </p:txBody>
      </p:sp>
      <p:sp>
        <p:nvSpPr>
          <p:cNvPr id="11" name="Rectangle 5"/>
          <p:cNvSpPr>
            <a:spLocks noChangeArrowheads="1"/>
          </p:cNvSpPr>
          <p:nvPr/>
        </p:nvSpPr>
        <p:spPr bwMode="ltGray">
          <a:xfrm>
            <a:off x="4757738" y="6632575"/>
            <a:ext cx="666750"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a:solidFill>
                  <a:srgbClr val="8E8E95"/>
                </a:solidFill>
                <a:ea typeface="Arial" charset="0"/>
              </a:rPr>
              <a:t>Cisco Public</a:t>
            </a:r>
          </a:p>
        </p:txBody>
      </p:sp>
      <p:sp>
        <p:nvSpPr>
          <p:cNvPr id="12"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ea typeface="+mn-ea"/>
                <a:cs typeface="+mn-cs"/>
              </a:rPr>
              <a:t>Presentation_ID</a:t>
            </a:r>
            <a:endParaRPr lang="en-US" sz="700" dirty="0">
              <a:solidFill>
                <a:srgbClr val="8E8E95"/>
              </a:solidFill>
              <a:latin typeface="+mn-lt"/>
              <a:ea typeface="+mn-ea"/>
              <a:cs typeface="+mn-cs"/>
            </a:endParaRPr>
          </a:p>
        </p:txBody>
      </p:sp>
      <p:sp>
        <p:nvSpPr>
          <p:cNvPr id="9"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fld id="{B9A964CD-1778-6A4C-B992-0F7BE7EAB56E}" type="slidenum">
              <a:rPr lang="en-US" sz="1000">
                <a:solidFill>
                  <a:srgbClr val="8E8E95"/>
                </a:solidFill>
              </a:rPr>
              <a:pPr algn="r" defTabSz="814388"/>
              <a:t>‹#›</a:t>
            </a:fld>
            <a:endParaRPr lang="en-US" sz="1000">
              <a:solidFill>
                <a:srgbClr val="8E8E95"/>
              </a:solidFill>
            </a:endParaRPr>
          </a:p>
        </p:txBody>
      </p:sp>
    </p:spTree>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4254" r:id="rId19"/>
    <p:sldLayoutId id="2147484255" r:id="rId20"/>
    <p:sldLayoutId id="2147484256" r:id="rId21"/>
    <p:sldLayoutId id="2147484257" r:id="rId22"/>
    <p:sldLayoutId id="2147484258" r:id="rId23"/>
    <p:sldLayoutId id="2147484259" r:id="rId24"/>
    <p:sldLayoutId id="2147484260" r:id="rId25"/>
    <p:sldLayoutId id="2147484261" r:id="rId26"/>
    <p:sldLayoutId id="2147484262" r:id="rId27"/>
    <p:sldLayoutId id="2147484263" r:id="rId28"/>
  </p:sldLayoutIdLst>
  <p:transition>
    <p:wipe dir="r"/>
  </p:transition>
  <p:txStyles>
    <p:titleStyle>
      <a:lvl1pPr algn="l" rtl="0" eaLnBrk="1" fontAlgn="base" hangingPunct="1">
        <a:lnSpc>
          <a:spcPct val="90000"/>
        </a:lnSpc>
        <a:spcBef>
          <a:spcPct val="0"/>
        </a:spcBef>
        <a:spcAft>
          <a:spcPct val="0"/>
        </a:spcAft>
        <a:defRPr sz="3000" b="1" kern="1200">
          <a:solidFill>
            <a:srgbClr val="404040"/>
          </a:solidFill>
          <a:latin typeface="+mj-lt"/>
          <a:ea typeface="ＭＳ Ｐゴシック" charset="-128"/>
          <a:cs typeface="ＭＳ Ｐゴシック" charset="-128"/>
        </a:defRPr>
      </a:lvl1pPr>
      <a:lvl2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2pPr>
      <a:lvl3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3pPr>
      <a:lvl4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4pPr>
      <a:lvl5pPr algn="l" rtl="0" eaLnBrk="1" fontAlgn="base" hangingPunct="1">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5pPr>
      <a:lvl6pPr marL="457200" algn="l" rtl="0" eaLnBrk="1" fontAlgn="base" hangingPunct="1">
        <a:lnSpc>
          <a:spcPct val="90000"/>
        </a:lnSpc>
        <a:spcBef>
          <a:spcPct val="0"/>
        </a:spcBef>
        <a:spcAft>
          <a:spcPct val="0"/>
        </a:spcAft>
        <a:defRPr sz="3000" b="1">
          <a:solidFill>
            <a:schemeClr val="accent1"/>
          </a:solidFill>
          <a:latin typeface="Arial" charset="0"/>
        </a:defRPr>
      </a:lvl6pPr>
      <a:lvl7pPr marL="914400" algn="l" rtl="0" eaLnBrk="1" fontAlgn="base" hangingPunct="1">
        <a:lnSpc>
          <a:spcPct val="90000"/>
        </a:lnSpc>
        <a:spcBef>
          <a:spcPct val="0"/>
        </a:spcBef>
        <a:spcAft>
          <a:spcPct val="0"/>
        </a:spcAft>
        <a:defRPr sz="3000" b="1">
          <a:solidFill>
            <a:schemeClr val="accent1"/>
          </a:solidFill>
          <a:latin typeface="Arial" charset="0"/>
        </a:defRPr>
      </a:lvl7pPr>
      <a:lvl8pPr marL="1371600" algn="l" rtl="0" eaLnBrk="1" fontAlgn="base" hangingPunct="1">
        <a:lnSpc>
          <a:spcPct val="90000"/>
        </a:lnSpc>
        <a:spcBef>
          <a:spcPct val="0"/>
        </a:spcBef>
        <a:spcAft>
          <a:spcPct val="0"/>
        </a:spcAft>
        <a:defRPr sz="3000" b="1">
          <a:solidFill>
            <a:schemeClr val="accent1"/>
          </a:solidFill>
          <a:latin typeface="Arial" charset="0"/>
        </a:defRPr>
      </a:lvl8pPr>
      <a:lvl9pPr marL="1828800" algn="l" rtl="0" eaLnBrk="1" fontAlgn="base" hangingPunct="1">
        <a:lnSpc>
          <a:spcPct val="90000"/>
        </a:lnSpc>
        <a:spcBef>
          <a:spcPct val="0"/>
        </a:spcBef>
        <a:spcAft>
          <a:spcPct val="0"/>
        </a:spcAft>
        <a:defRPr sz="3000" b="1">
          <a:solidFill>
            <a:schemeClr val="accent1"/>
          </a:solidFill>
          <a:latin typeface="Arial" charset="0"/>
        </a:defRPr>
      </a:lvl9pPr>
    </p:titleStyle>
    <p:bodyStyle>
      <a:lvl1pPr marL="236538" indent="-236538" algn="l" rtl="0" eaLnBrk="1" fontAlgn="base" hangingPunct="1">
        <a:lnSpc>
          <a:spcPct val="95000"/>
        </a:lnSpc>
        <a:spcBef>
          <a:spcPts val="1438"/>
        </a:spcBef>
        <a:spcAft>
          <a:spcPct val="0"/>
        </a:spcAft>
        <a:buClr>
          <a:schemeClr val="accent2"/>
        </a:buClr>
        <a:buFont typeface="Wingdings" charset="0"/>
        <a:buChar char="§"/>
        <a:defRPr sz="2400" kern="1200">
          <a:solidFill>
            <a:schemeClr val="tx1"/>
          </a:solidFill>
          <a:latin typeface="+mn-lt"/>
          <a:ea typeface="ＭＳ Ｐゴシック" charset="-128"/>
          <a:cs typeface="ＭＳ Ｐゴシック" charset="-128"/>
        </a:defRPr>
      </a:lvl1pPr>
      <a:lvl2pPr marL="574675" indent="-117475" algn="l" rtl="0" eaLnBrk="1" fontAlgn="base" hangingPunct="1">
        <a:lnSpc>
          <a:spcPct val="95000"/>
        </a:lnSpc>
        <a:spcBef>
          <a:spcPts val="838"/>
        </a:spcBef>
        <a:spcAft>
          <a:spcPct val="0"/>
        </a:spcAft>
        <a:buFont typeface="Arial" charset="0"/>
        <a:defRPr sz="2000" kern="1200">
          <a:solidFill>
            <a:schemeClr val="tx1"/>
          </a:solidFill>
          <a:latin typeface="+mn-lt"/>
          <a:ea typeface="ＭＳ Ｐゴシック" charset="-128"/>
          <a:cs typeface="+mn-cs"/>
        </a:defRPr>
      </a:lvl2pPr>
      <a:lvl3pPr marL="914400" algn="l" rtl="0" eaLnBrk="1" fontAlgn="base" hangingPunct="1">
        <a:lnSpc>
          <a:spcPct val="95000"/>
        </a:lnSpc>
        <a:spcBef>
          <a:spcPts val="838"/>
        </a:spcBef>
        <a:spcAft>
          <a:spcPct val="0"/>
        </a:spcAft>
        <a:buFont typeface="Arial" charset="0"/>
        <a:defRPr sz="1600" kern="1200">
          <a:solidFill>
            <a:schemeClr val="tx1"/>
          </a:solidFill>
          <a:latin typeface="+mn-lt"/>
          <a:ea typeface="ＭＳ Ｐゴシック" charset="-128"/>
          <a:cs typeface="+mn-cs"/>
        </a:defRPr>
      </a:lvl3pPr>
      <a:lvl4pPr marL="1252538" indent="119063" algn="l" rtl="0" eaLnBrk="1" fontAlgn="base" hangingPunct="1">
        <a:lnSpc>
          <a:spcPct val="95000"/>
        </a:lnSpc>
        <a:spcBef>
          <a:spcPts val="838"/>
        </a:spcBef>
        <a:spcAft>
          <a:spcPct val="0"/>
        </a:spcAft>
        <a:buFont typeface="Arial" charset="0"/>
        <a:defRPr sz="1200" kern="1200">
          <a:solidFill>
            <a:schemeClr val="tx1"/>
          </a:solidFill>
          <a:latin typeface="+mn-lt"/>
          <a:ea typeface="ＭＳ Ｐゴシック" charset="-128"/>
          <a:cs typeface="+mn-cs"/>
        </a:defRPr>
      </a:lvl4pPr>
      <a:lvl5pPr marL="1608138" indent="220663" algn="l" rtl="0" eaLnBrk="1" fontAlgn="base" hangingPunct="1">
        <a:lnSpc>
          <a:spcPct val="95000"/>
        </a:lnSpc>
        <a:spcBef>
          <a:spcPts val="838"/>
        </a:spcBef>
        <a:spcAft>
          <a:spcPct val="0"/>
        </a:spcAft>
        <a:buFont typeface="Arial" charset="0"/>
        <a:defRPr sz="12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85200" y="6556375"/>
            <a:ext cx="331788" cy="276225"/>
          </a:xfrm>
          <a:prstGeom prst="rect">
            <a:avLst/>
          </a:prstGeom>
        </p:spPr>
        <p:txBody>
          <a:bodyPr vert="horz" wrap="square" lIns="45720" tIns="45720" rIns="45720" bIns="45720" numCol="1" anchor="ctr" anchorCtr="0" compatLnSpc="1">
            <a:prstTxWarp prst="textNoShape">
              <a:avLst/>
            </a:prstTxWarp>
          </a:bodyPr>
          <a:lstStyle>
            <a:lvl1pPr algn="r">
              <a:defRPr sz="600">
                <a:solidFill>
                  <a:srgbClr val="9A9B9C"/>
                </a:solidFill>
              </a:defRPr>
            </a:lvl1pPr>
          </a:lstStyle>
          <a:p>
            <a:fld id="{3950CAA8-093B-054C-AB35-04E55FD4B22A}" type="slidenum">
              <a:rPr lang="en-US"/>
              <a:pPr/>
              <a:t>‹#›</a:t>
            </a:fld>
            <a:endParaRPr lang="en-US"/>
          </a:p>
        </p:txBody>
      </p:sp>
      <p:sp>
        <p:nvSpPr>
          <p:cNvPr id="24579" name="Title Placeholder 1"/>
          <p:cNvSpPr>
            <a:spLocks noGrp="1"/>
          </p:cNvSpPr>
          <p:nvPr>
            <p:ph type="title"/>
          </p:nvPr>
        </p:nvSpPr>
        <p:spPr bwMode="auto">
          <a:xfrm>
            <a:off x="457200" y="50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 tIns="45720" rIns="45720" bIns="45720" numCol="1" anchor="b" anchorCtr="0" compatLnSpc="1">
            <a:prstTxWarp prst="textNoShape">
              <a:avLst/>
            </a:prstTxWarp>
          </a:bodyPr>
          <a:lstStyle/>
          <a:p>
            <a:pPr lvl="0"/>
            <a:r>
              <a:rPr lang="en-US" smtClean="0"/>
              <a:t>Click to edit Master title style</a:t>
            </a:r>
            <a:endParaRPr lang="en-US"/>
          </a:p>
        </p:txBody>
      </p:sp>
      <p:sp>
        <p:nvSpPr>
          <p:cNvPr id="24580" name="Text Placeholder 2"/>
          <p:cNvSpPr>
            <a:spLocks noGrp="1"/>
          </p:cNvSpPr>
          <p:nvPr>
            <p:ph type="body" idx="1"/>
          </p:nvPr>
        </p:nvSpPr>
        <p:spPr bwMode="auto">
          <a:xfrm>
            <a:off x="457200" y="14636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ChangeArrowheads="1"/>
          </p:cNvSpPr>
          <p:nvPr/>
        </p:nvSpPr>
        <p:spPr bwMode="ltGray">
          <a:xfrm>
            <a:off x="2206625" y="6634163"/>
            <a:ext cx="2249488" cy="190500"/>
          </a:xfrm>
          <a:prstGeom prst="rect">
            <a:avLst/>
          </a:prstGeom>
          <a:noFill/>
          <a:ln w="9525">
            <a:noFill/>
            <a:miter lim="800000"/>
            <a:headEnd/>
            <a:tailEnd/>
          </a:ln>
          <a:effectLst/>
        </p:spPr>
        <p:txBody>
          <a:bodyPr wrap="none" lIns="82124" tIns="41061" rIns="82124" bIns="41061" anchor="b" anchorCtr="1">
            <a:spAutoFit/>
          </a:bodyPr>
          <a:lstStyle/>
          <a:p>
            <a:pPr defTabSz="814388">
              <a:defRPr/>
            </a:pPr>
            <a:r>
              <a:rPr lang="en-US" sz="700">
                <a:solidFill>
                  <a:srgbClr val="8E8E95"/>
                </a:solidFill>
                <a:latin typeface="Arial" pitchFamily="-109" charset="0"/>
                <a:ea typeface="Arial" pitchFamily="-109" charset="0"/>
                <a:cs typeface="Arial" pitchFamily="-109" charset="0"/>
              </a:rPr>
              <a:t>© 2011 Cisco and/or its affiliates. All rights reserved.</a:t>
            </a:r>
          </a:p>
        </p:txBody>
      </p:sp>
      <p:sp>
        <p:nvSpPr>
          <p:cNvPr id="8" name="Rectangle 5"/>
          <p:cNvSpPr>
            <a:spLocks noChangeArrowheads="1"/>
          </p:cNvSpPr>
          <p:nvPr/>
        </p:nvSpPr>
        <p:spPr bwMode="ltGray">
          <a:xfrm>
            <a:off x="4757738" y="6632575"/>
            <a:ext cx="666750"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a:solidFill>
                  <a:srgbClr val="8E8E95"/>
                </a:solidFill>
                <a:ea typeface="Arial" charset="0"/>
              </a:rPr>
              <a:t>Cisco Public</a:t>
            </a:r>
          </a:p>
        </p:txBody>
      </p:sp>
      <p:sp>
        <p:nvSpPr>
          <p:cNvPr id="9"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defTabSz="814388" fontAlgn="auto">
              <a:spcBef>
                <a:spcPts val="0"/>
              </a:spcBef>
              <a:spcAft>
                <a:spcPts val="0"/>
              </a:spcAft>
              <a:defRPr/>
            </a:pPr>
            <a:r>
              <a:rPr lang="en-US" sz="700" dirty="0" err="1">
                <a:solidFill>
                  <a:srgbClr val="8E8E95"/>
                </a:solidFill>
                <a:latin typeface="+mn-lt"/>
                <a:ea typeface="+mn-ea"/>
                <a:cs typeface="+mn-cs"/>
              </a:rPr>
              <a:t>Presentation_ID</a:t>
            </a:r>
            <a:endParaRPr lang="en-US" sz="700" dirty="0">
              <a:solidFill>
                <a:srgbClr val="8E8E95"/>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Lst>
  <p:transition>
    <p:fade/>
  </p:transition>
  <p:timing>
    <p:tnLst>
      <p:par>
        <p:cTn id="1" dur="indefinite" restart="never" nodeType="tmRoot"/>
      </p:par>
    </p:tnLst>
  </p:timing>
  <p:hf hdr="0" ftr="0"/>
  <p:txStyles>
    <p:titleStyle>
      <a:lvl1pPr algn="l" rtl="0" eaLnBrk="1" fontAlgn="base" hangingPunct="1">
        <a:spcBef>
          <a:spcPct val="0"/>
        </a:spcBef>
        <a:spcAft>
          <a:spcPct val="0"/>
        </a:spcAft>
        <a:defRPr sz="3000" b="1" kern="1200">
          <a:solidFill>
            <a:srgbClr val="111111"/>
          </a:solidFill>
          <a:latin typeface="+mj-lt"/>
          <a:ea typeface="ＭＳ Ｐゴシック" charset="-128"/>
          <a:cs typeface="ＭＳ Ｐゴシック" pitchFamily="-109" charset="-128"/>
        </a:defRPr>
      </a:lvl1pPr>
      <a:lvl2pPr algn="l" rtl="0" eaLnBrk="1" fontAlgn="base" hangingPunct="1">
        <a:spcBef>
          <a:spcPct val="0"/>
        </a:spcBef>
        <a:spcAft>
          <a:spcPct val="0"/>
        </a:spcAft>
        <a:defRPr sz="3000" b="1">
          <a:solidFill>
            <a:srgbClr val="111111"/>
          </a:solidFill>
          <a:latin typeface="Arial" charset="0"/>
          <a:ea typeface="ＭＳ Ｐゴシック" charset="-128"/>
          <a:cs typeface="ＭＳ Ｐゴシック" pitchFamily="-109" charset="-128"/>
        </a:defRPr>
      </a:lvl2pPr>
      <a:lvl3pPr algn="l" rtl="0" eaLnBrk="1" fontAlgn="base" hangingPunct="1">
        <a:spcBef>
          <a:spcPct val="0"/>
        </a:spcBef>
        <a:spcAft>
          <a:spcPct val="0"/>
        </a:spcAft>
        <a:defRPr sz="3000" b="1">
          <a:solidFill>
            <a:srgbClr val="111111"/>
          </a:solidFill>
          <a:latin typeface="Arial" charset="0"/>
          <a:ea typeface="ＭＳ Ｐゴシック" charset="-128"/>
          <a:cs typeface="ＭＳ Ｐゴシック" pitchFamily="-109" charset="-128"/>
        </a:defRPr>
      </a:lvl3pPr>
      <a:lvl4pPr algn="l" rtl="0" eaLnBrk="1" fontAlgn="base" hangingPunct="1">
        <a:spcBef>
          <a:spcPct val="0"/>
        </a:spcBef>
        <a:spcAft>
          <a:spcPct val="0"/>
        </a:spcAft>
        <a:defRPr sz="3000" b="1">
          <a:solidFill>
            <a:srgbClr val="111111"/>
          </a:solidFill>
          <a:latin typeface="Arial" charset="0"/>
          <a:ea typeface="ＭＳ Ｐゴシック" charset="-128"/>
          <a:cs typeface="ＭＳ Ｐゴシック" pitchFamily="-109" charset="-128"/>
        </a:defRPr>
      </a:lvl4pPr>
      <a:lvl5pPr algn="l" rtl="0" eaLnBrk="1" fontAlgn="base" hangingPunct="1">
        <a:spcBef>
          <a:spcPct val="0"/>
        </a:spcBef>
        <a:spcAft>
          <a:spcPct val="0"/>
        </a:spcAft>
        <a:defRPr sz="3000" b="1">
          <a:solidFill>
            <a:srgbClr val="111111"/>
          </a:solidFill>
          <a:latin typeface="Arial" charset="0"/>
          <a:ea typeface="ＭＳ Ｐゴシック" charset="-128"/>
          <a:cs typeface="ＭＳ Ｐゴシック" pitchFamily="-109" charset="-128"/>
        </a:defRPr>
      </a:lvl5pPr>
      <a:lvl6pPr marL="457200" algn="l" rtl="0" eaLnBrk="1" fontAlgn="base" hangingPunct="1">
        <a:spcBef>
          <a:spcPct val="0"/>
        </a:spcBef>
        <a:spcAft>
          <a:spcPct val="0"/>
        </a:spcAft>
        <a:defRPr sz="3000" b="1">
          <a:solidFill>
            <a:srgbClr val="111111"/>
          </a:solidFill>
          <a:latin typeface="Arial" charset="0"/>
          <a:ea typeface="ＭＳ Ｐゴシック" charset="-128"/>
        </a:defRPr>
      </a:lvl6pPr>
      <a:lvl7pPr marL="914400" algn="l" rtl="0" eaLnBrk="1" fontAlgn="base" hangingPunct="1">
        <a:spcBef>
          <a:spcPct val="0"/>
        </a:spcBef>
        <a:spcAft>
          <a:spcPct val="0"/>
        </a:spcAft>
        <a:defRPr sz="3000" b="1">
          <a:solidFill>
            <a:srgbClr val="111111"/>
          </a:solidFill>
          <a:latin typeface="Arial" charset="0"/>
          <a:ea typeface="ＭＳ Ｐゴシック" charset="-128"/>
        </a:defRPr>
      </a:lvl7pPr>
      <a:lvl8pPr marL="1371600" algn="l" rtl="0" eaLnBrk="1" fontAlgn="base" hangingPunct="1">
        <a:spcBef>
          <a:spcPct val="0"/>
        </a:spcBef>
        <a:spcAft>
          <a:spcPct val="0"/>
        </a:spcAft>
        <a:defRPr sz="3000" b="1">
          <a:solidFill>
            <a:srgbClr val="111111"/>
          </a:solidFill>
          <a:latin typeface="Arial" charset="0"/>
          <a:ea typeface="ＭＳ Ｐゴシック" charset="-128"/>
        </a:defRPr>
      </a:lvl8pPr>
      <a:lvl9pPr marL="1828800" algn="l" rtl="0" eaLnBrk="1" fontAlgn="base" hangingPunct="1">
        <a:spcBef>
          <a:spcPct val="0"/>
        </a:spcBef>
        <a:spcAft>
          <a:spcPct val="0"/>
        </a:spcAft>
        <a:defRPr sz="3000" b="1">
          <a:solidFill>
            <a:srgbClr val="111111"/>
          </a:solidFill>
          <a:latin typeface="Arial" charset="0"/>
          <a:ea typeface="ＭＳ Ｐゴシック" charset="-128"/>
        </a:defRPr>
      </a:lvl9pPr>
    </p:titleStyle>
    <p:bodyStyle>
      <a:lvl1pPr marL="169863" indent="-169863" algn="l" rtl="0" eaLnBrk="1" fontAlgn="base" hangingPunct="1">
        <a:lnSpc>
          <a:spcPct val="90000"/>
        </a:lnSpc>
        <a:spcBef>
          <a:spcPts val="1200"/>
        </a:spcBef>
        <a:spcAft>
          <a:spcPct val="0"/>
        </a:spcAft>
        <a:buClr>
          <a:srgbClr val="737475"/>
        </a:buClr>
        <a:buFont typeface="Arial" charset="0"/>
        <a:buChar char="•"/>
        <a:defRPr sz="2000" kern="1200">
          <a:solidFill>
            <a:srgbClr val="111111"/>
          </a:solidFill>
          <a:latin typeface="+mn-lt"/>
          <a:ea typeface="ＭＳ Ｐゴシック" charset="-128"/>
          <a:cs typeface="ＭＳ Ｐゴシック" pitchFamily="-109" charset="-128"/>
        </a:defRPr>
      </a:lvl1pPr>
      <a:lvl2pPr marL="341313" indent="115888" algn="l" rtl="0" eaLnBrk="1" fontAlgn="base" hangingPunct="1">
        <a:lnSpc>
          <a:spcPct val="90000"/>
        </a:lnSpc>
        <a:spcBef>
          <a:spcPts val="1200"/>
        </a:spcBef>
        <a:spcAft>
          <a:spcPct val="0"/>
        </a:spcAft>
        <a:defRPr sz="1600" kern="1200">
          <a:solidFill>
            <a:srgbClr val="111111"/>
          </a:solidFill>
          <a:latin typeface="+mn-lt"/>
          <a:ea typeface="ＭＳ Ｐゴシック" charset="-128"/>
          <a:cs typeface="+mn-cs"/>
        </a:defRPr>
      </a:lvl2pPr>
      <a:lvl3pPr marL="573088" indent="341313" algn="l" rtl="0" eaLnBrk="1" fontAlgn="base" hangingPunct="1">
        <a:lnSpc>
          <a:spcPct val="90000"/>
        </a:lnSpc>
        <a:spcBef>
          <a:spcPts val="1200"/>
        </a:spcBef>
        <a:spcAft>
          <a:spcPct val="0"/>
        </a:spcAft>
        <a:defRPr sz="1400" kern="1200">
          <a:solidFill>
            <a:srgbClr val="111111"/>
          </a:solidFill>
          <a:latin typeface="+mn-lt"/>
          <a:ea typeface="ＭＳ Ｐゴシック" charset="-128"/>
          <a:cs typeface="+mn-cs"/>
        </a:defRPr>
      </a:lvl3pPr>
      <a:lvl4pPr marL="798513" indent="573088" algn="l" rtl="0" eaLnBrk="1" fontAlgn="base" hangingPunct="1">
        <a:lnSpc>
          <a:spcPct val="90000"/>
        </a:lnSpc>
        <a:spcBef>
          <a:spcPts val="1200"/>
        </a:spcBef>
        <a:spcAft>
          <a:spcPct val="0"/>
        </a:spcAft>
        <a:defRPr sz="1200" kern="1200">
          <a:solidFill>
            <a:srgbClr val="111111"/>
          </a:solidFill>
          <a:latin typeface="+mn-lt"/>
          <a:ea typeface="ＭＳ Ｐゴシック" charset="-128"/>
          <a:cs typeface="+mn-cs"/>
        </a:defRPr>
      </a:lvl4pPr>
      <a:lvl5pPr marL="1030288" indent="798513" algn="l" rtl="0" eaLnBrk="1" fontAlgn="base" hangingPunct="1">
        <a:lnSpc>
          <a:spcPct val="90000"/>
        </a:lnSpc>
        <a:spcBef>
          <a:spcPts val="1200"/>
        </a:spcBef>
        <a:spcAft>
          <a:spcPct val="0"/>
        </a:spcAft>
        <a:defRPr sz="1000" kern="1200">
          <a:solidFill>
            <a:srgbClr val="11111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61688"/>
            <a:ext cx="8617807" cy="2432807"/>
          </a:xfrm>
        </p:spPr>
        <p:txBody>
          <a:bodyPr/>
          <a:lstStyle/>
          <a:p>
            <a:r>
              <a:rPr lang="en-US" altLang="zh-TW" sz="5400" dirty="0"/>
              <a:t>Optical Transmission Fundamental</a:t>
            </a:r>
            <a:r>
              <a:rPr lang="en-US" sz="4800" dirty="0" smtClean="0"/>
              <a:t/>
            </a:r>
            <a:br>
              <a:rPr lang="en-US" sz="4800" dirty="0" smtClean="0"/>
            </a:br>
            <a:r>
              <a:rPr lang="en-US" sz="3200" spc="-150" dirty="0" smtClean="0"/>
              <a:t/>
            </a:r>
            <a:br>
              <a:rPr lang="en-US" sz="3200" spc="-150" dirty="0" smtClean="0"/>
            </a:br>
            <a:endParaRPr lang="en-US" sz="1800" dirty="0"/>
          </a:p>
        </p:txBody>
      </p:sp>
      <p:sp>
        <p:nvSpPr>
          <p:cNvPr id="5" name="TextBox 4"/>
          <p:cNvSpPr txBox="1"/>
          <p:nvPr/>
        </p:nvSpPr>
        <p:spPr>
          <a:xfrm>
            <a:off x="228600" y="6324600"/>
            <a:ext cx="731290" cy="246221"/>
          </a:xfrm>
          <a:prstGeom prst="rect">
            <a:avLst/>
          </a:prstGeom>
          <a:noFill/>
        </p:spPr>
        <p:txBody>
          <a:bodyPr wrap="none" rtlCol="0">
            <a:spAutoFit/>
          </a:bodyPr>
          <a:lstStyle/>
          <a:p>
            <a:r>
              <a:rPr lang="en-US" sz="1000" dirty="0" err="1" smtClean="0">
                <a:solidFill>
                  <a:srgbClr val="0096D6"/>
                </a:solidFill>
              </a:rPr>
              <a:t>v1</a:t>
            </a:r>
            <a:r>
              <a:rPr lang="en-US" sz="1000" dirty="0" smtClean="0">
                <a:solidFill>
                  <a:srgbClr val="0096D6"/>
                </a:solidFill>
              </a:rPr>
              <a:t>, 1-Dec</a:t>
            </a:r>
            <a:endParaRPr lang="en-GB" sz="1000" dirty="0">
              <a:solidFill>
                <a:srgbClr val="0096D6"/>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sz="3600" dirty="0" smtClean="0">
                <a:solidFill>
                  <a:srgbClr val="009999"/>
                </a:solidFill>
                <a:ea typeface="ＭＳ Ｐゴシック" pitchFamily="50" charset="-128"/>
              </a:rPr>
              <a:t>Section 2: Optical Transmission Fundamentals </a:t>
            </a:r>
            <a:endParaRPr sz="3600" dirty="0" smtClean="0"/>
          </a:p>
        </p:txBody>
      </p:sp>
      <p:sp>
        <p:nvSpPr>
          <p:cNvPr id="5" name="Text Placeholder 4"/>
          <p:cNvSpPr>
            <a:spLocks noGrp="1"/>
          </p:cNvSpPr>
          <p:nvPr>
            <p:ph type="body" sz="quarter" idx="11"/>
          </p:nvPr>
        </p:nvSpPr>
        <p:spPr/>
        <p:txBody>
          <a:bodyPr/>
          <a:lstStyle/>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What is </a:t>
            </a: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a:t>
            </a:r>
          </a:p>
          <a:p>
            <a:pPr marL="342900" indent="-342900" fontAlgn="auto">
              <a:spcBef>
                <a:spcPts val="1440"/>
              </a:spcBef>
              <a:spcAft>
                <a:spcPts val="0"/>
              </a:spcAft>
              <a:buClr>
                <a:srgbClr val="009999"/>
              </a:buClr>
              <a:buFont typeface="Arial"/>
              <a:buChar char="•"/>
              <a:defRPr/>
            </a:pPr>
            <a:r>
              <a:rPr lang="en-US" b="1" dirty="0" smtClean="0">
                <a:solidFill>
                  <a:srgbClr val="00B0F0"/>
                </a:solidFill>
                <a:ea typeface="ＭＳ Ｐゴシック" pitchFamily="50" charset="-128"/>
              </a:rPr>
              <a:t>Optical Basics</a:t>
            </a:r>
          </a:p>
          <a:p>
            <a:pPr marL="342900" indent="-342900" fontAlgn="auto">
              <a:spcBef>
                <a:spcPts val="1440"/>
              </a:spcBef>
              <a:spcAft>
                <a:spcPts val="0"/>
              </a:spcAft>
              <a:buClr>
                <a:srgbClr val="009999"/>
              </a:buClr>
              <a:buFont typeface="Arial"/>
              <a:buChar char="•"/>
              <a:defRPr/>
            </a:pPr>
            <a:r>
              <a:rPr lang="en-US" dirty="0" smtClean="0">
                <a:solidFill>
                  <a:srgbClr val="00B0F0"/>
                </a:solidFill>
                <a:ea typeface="ＭＳ Ｐゴシック" pitchFamily="50" charset="-128"/>
              </a:rPr>
              <a:t>Optical Fiber &amp; Impairments</a:t>
            </a:r>
          </a:p>
          <a:p>
            <a:pPr marL="342900" indent="-342900" fontAlgn="auto">
              <a:spcBef>
                <a:spcPts val="1440"/>
              </a:spcBef>
              <a:spcAft>
                <a:spcPts val="0"/>
              </a:spcAft>
              <a:buClr>
                <a:srgbClr val="009999"/>
              </a:buClr>
              <a:buFont typeface="Arial"/>
              <a:buChar char="•"/>
              <a:defRPr/>
            </a:pPr>
            <a:r>
              <a:rPr lang="en-US" dirty="0" smtClean="0">
                <a:solidFill>
                  <a:srgbClr val="00B0F0"/>
                </a:solidFill>
                <a:ea typeface="ＭＳ Ｐゴシック" pitchFamily="50" charset="-128"/>
              </a:rPr>
              <a:t>Non Linear Effects</a:t>
            </a:r>
          </a:p>
          <a:p>
            <a:pPr marL="342900" indent="-342900" fontAlgn="auto">
              <a:spcBef>
                <a:spcPts val="1440"/>
              </a:spcBef>
              <a:spcAft>
                <a:spcPts val="0"/>
              </a:spcAft>
              <a:buClr>
                <a:srgbClr val="009999"/>
              </a:buClr>
              <a:buFont typeface="Arial"/>
              <a:buChar char="•"/>
              <a:defRPr/>
            </a:pPr>
            <a:r>
              <a:rPr lang="en-US" dirty="0" smtClean="0">
                <a:solidFill>
                  <a:srgbClr val="00B0F0"/>
                </a:solidFill>
                <a:ea typeface="ＭＳ Ｐゴシック" pitchFamily="50" charset="-128"/>
              </a:rPr>
              <a:t>Optical Transmission</a:t>
            </a:r>
          </a:p>
          <a:p>
            <a:pPr marL="342900" indent="-342900" fontAlgn="auto">
              <a:spcBef>
                <a:spcPts val="1440"/>
              </a:spcBef>
              <a:spcAft>
                <a:spcPts val="0"/>
              </a:spcAft>
              <a:buClr>
                <a:srgbClr val="009999"/>
              </a:buClr>
              <a:buFont typeface="Arial"/>
              <a:buChar char="•"/>
              <a:defRPr/>
            </a:pPr>
            <a:r>
              <a:rPr lang="en-US" dirty="0" smtClean="0">
                <a:solidFill>
                  <a:srgbClr val="00B0F0"/>
                </a:solidFill>
                <a:ea typeface="ＭＳ Ｐゴシック" pitchFamily="50" charset="-128"/>
              </a:rPr>
              <a:t>Erbium Doped Fiber Amplifiers</a:t>
            </a:r>
          </a:p>
          <a:p>
            <a:pPr marL="342900" indent="-342900" fontAlgn="auto">
              <a:spcBef>
                <a:spcPts val="1440"/>
              </a:spcBef>
              <a:spcAft>
                <a:spcPts val="0"/>
              </a:spcAft>
              <a:buClr>
                <a:srgbClr val="009999"/>
              </a:buClr>
              <a:buFont typeface="Arial"/>
              <a:buChar char="•"/>
              <a:defRPr/>
            </a:pPr>
            <a:r>
              <a:rPr lang="en-US" dirty="0" err="1" smtClean="0">
                <a:solidFill>
                  <a:srgbClr val="00B0F0"/>
                </a:solidFill>
                <a:ea typeface="ＭＳ Ｐゴシック" pitchFamily="50" charset="-128"/>
              </a:rPr>
              <a:t>OTN</a:t>
            </a:r>
            <a:r>
              <a:rPr lang="en-US" dirty="0" smtClean="0">
                <a:solidFill>
                  <a:srgbClr val="00B0F0"/>
                </a:solidFill>
                <a:ea typeface="ＭＳ Ｐゴシック" pitchFamily="50" charset="-128"/>
              </a:rPr>
              <a:t> Basics</a:t>
            </a:r>
          </a:p>
          <a:p>
            <a:pPr marL="342900" indent="-342900" fontAlgn="auto">
              <a:spcBef>
                <a:spcPts val="1440"/>
              </a:spcBef>
              <a:spcAft>
                <a:spcPts val="0"/>
              </a:spcAft>
              <a:buClr>
                <a:srgbClr val="009999"/>
              </a:buClr>
              <a:buFont typeface="Arial"/>
              <a:buChar char="•"/>
              <a:defRPr/>
            </a:pP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 Technology</a:t>
            </a:r>
          </a:p>
          <a:p>
            <a:pPr marL="342900" indent="-342900" fontAlgn="auto">
              <a:spcBef>
                <a:spcPts val="1440"/>
              </a:spcBef>
              <a:spcAft>
                <a:spcPts val="0"/>
              </a:spcAft>
              <a:buClr>
                <a:srgbClr val="009999"/>
              </a:buClr>
              <a:buFont typeface="Arial"/>
              <a:buChar char="•"/>
              <a:defRPr/>
            </a:pP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 Network Topologies</a:t>
            </a:r>
          </a:p>
          <a:p>
            <a:pPr marL="342900" indent="-342900" fontAlgn="auto">
              <a:spcBef>
                <a:spcPts val="1440"/>
              </a:spcBef>
              <a:spcAft>
                <a:spcPts val="0"/>
              </a:spcAft>
              <a:buClr>
                <a:srgbClr val="009999"/>
              </a:buClr>
              <a:buFont typeface="Arial"/>
              <a:buChar char="•"/>
              <a:defRPr/>
            </a:pPr>
            <a:r>
              <a:rPr lang="en-US" dirty="0" smtClean="0">
                <a:solidFill>
                  <a:srgbClr val="00B0F0"/>
                </a:solidFill>
                <a:ea typeface="ＭＳ Ｐゴシック" pitchFamily="50" charset="-128"/>
              </a:rPr>
              <a:t>Optical Transmission Systems Network Design</a:t>
            </a:r>
          </a:p>
          <a:p>
            <a:pPr marL="342900" indent="-342900" fontAlgn="auto">
              <a:spcBef>
                <a:spcPts val="1440"/>
              </a:spcBef>
              <a:spcAft>
                <a:spcPts val="0"/>
              </a:spcAft>
              <a:buClr>
                <a:srgbClr val="009999"/>
              </a:buClr>
              <a:buFont typeface="Arial"/>
              <a:buChar char="•"/>
              <a:defRPr/>
            </a:pP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 Software</a:t>
            </a:r>
          </a:p>
          <a:p>
            <a:endParaRPr lang="en-US" dirty="0">
              <a:solidFill>
                <a:srgbClr val="00B0F0"/>
              </a:solidFill>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1581150" y="3635375"/>
            <a:ext cx="6624638" cy="2324100"/>
          </a:xfrm>
          <a:prstGeom prst="rect">
            <a:avLst/>
          </a:prstGeom>
          <a:noFill/>
          <a:ln w="9525">
            <a:noFill/>
            <a:miter lim="800000"/>
            <a:headEnd/>
            <a:tailEnd/>
          </a:ln>
        </p:spPr>
        <p:txBody>
          <a:bodyPr lIns="92075" tIns="46038" rIns="92075" bIns="46038">
            <a:spAutoFit/>
          </a:bodyPr>
          <a:lstStyle/>
          <a:p>
            <a:pPr eaLnBrk="0" hangingPunct="0">
              <a:lnSpc>
                <a:spcPts val="2400"/>
              </a:lnSpc>
              <a:spcAft>
                <a:spcPts val="600"/>
              </a:spcAft>
            </a:pPr>
            <a:r>
              <a:rPr lang="en-US">
                <a:solidFill>
                  <a:srgbClr val="546568"/>
                </a:solidFill>
              </a:rPr>
              <a:t>Optical communication wavelength bands in the InfraRed:</a:t>
            </a:r>
            <a:endParaRPr lang="en-US" sz="2000">
              <a:solidFill>
                <a:srgbClr val="546568"/>
              </a:solidFill>
            </a:endParaRPr>
          </a:p>
          <a:p>
            <a:pPr lvl="1" eaLnBrk="0" hangingPunct="0">
              <a:lnSpc>
                <a:spcPts val="2400"/>
              </a:lnSpc>
              <a:spcAft>
                <a:spcPts val="600"/>
              </a:spcAft>
              <a:buClr>
                <a:srgbClr val="009999"/>
              </a:buClr>
              <a:buFont typeface="Arial" pitchFamily="34" charset="0"/>
              <a:buChar char="•"/>
            </a:pPr>
            <a:r>
              <a:rPr lang="en-US" sz="2000">
                <a:solidFill>
                  <a:srgbClr val="546568"/>
                </a:solidFill>
              </a:rPr>
              <a:t> 850 nm over Multimode fiber</a:t>
            </a:r>
          </a:p>
          <a:p>
            <a:pPr lvl="1" eaLnBrk="0" hangingPunct="0">
              <a:lnSpc>
                <a:spcPts val="2400"/>
              </a:lnSpc>
              <a:spcAft>
                <a:spcPts val="600"/>
              </a:spcAft>
              <a:buClr>
                <a:srgbClr val="009999"/>
              </a:buClr>
              <a:buFont typeface="Arial" pitchFamily="34" charset="0"/>
              <a:buChar char="•"/>
            </a:pPr>
            <a:r>
              <a:rPr lang="en-US" sz="2000">
                <a:solidFill>
                  <a:srgbClr val="546568"/>
                </a:solidFill>
              </a:rPr>
              <a:t> 1310 nm over Singlemode fiber</a:t>
            </a:r>
          </a:p>
          <a:p>
            <a:pPr lvl="1" eaLnBrk="0" hangingPunct="0">
              <a:lnSpc>
                <a:spcPts val="2400"/>
              </a:lnSpc>
              <a:spcAft>
                <a:spcPts val="600"/>
              </a:spcAft>
              <a:buClr>
                <a:srgbClr val="009999"/>
              </a:buClr>
              <a:buFont typeface="Arial" pitchFamily="34" charset="0"/>
              <a:buChar char="•"/>
            </a:pPr>
            <a:r>
              <a:rPr lang="en-US" sz="2000">
                <a:solidFill>
                  <a:srgbClr val="546568"/>
                </a:solidFill>
              </a:rPr>
              <a:t> C-band:1550 nm over Singlemode fiber</a:t>
            </a:r>
          </a:p>
          <a:p>
            <a:pPr lvl="1" eaLnBrk="0" hangingPunct="0">
              <a:lnSpc>
                <a:spcPts val="2400"/>
              </a:lnSpc>
              <a:spcAft>
                <a:spcPts val="600"/>
              </a:spcAft>
              <a:buClr>
                <a:srgbClr val="009999"/>
              </a:buClr>
              <a:buFont typeface="Arial" pitchFamily="34" charset="0"/>
              <a:buChar char="•"/>
            </a:pPr>
            <a:r>
              <a:rPr lang="en-US" sz="2000">
                <a:solidFill>
                  <a:srgbClr val="546568"/>
                </a:solidFill>
              </a:rPr>
              <a:t> L-band: 1625 nm over Singlemode fiber</a:t>
            </a:r>
          </a:p>
          <a:p>
            <a:pPr lvl="1" eaLnBrk="0" hangingPunct="0">
              <a:lnSpc>
                <a:spcPts val="2400"/>
              </a:lnSpc>
              <a:spcAft>
                <a:spcPts val="600"/>
              </a:spcAft>
              <a:buClr>
                <a:schemeClr val="folHlink"/>
              </a:buClr>
              <a:buFont typeface="Arial" pitchFamily="34" charset="0"/>
              <a:buChar char="•"/>
            </a:pPr>
            <a:endParaRPr lang="en-US" sz="2000"/>
          </a:p>
        </p:txBody>
      </p:sp>
      <p:sp>
        <p:nvSpPr>
          <p:cNvPr id="32771" name="Rectangle 7"/>
          <p:cNvSpPr>
            <a:spLocks noChangeArrowheads="1"/>
          </p:cNvSpPr>
          <p:nvPr/>
        </p:nvSpPr>
        <p:spPr bwMode="auto">
          <a:xfrm>
            <a:off x="279400" y="1346200"/>
            <a:ext cx="1417638" cy="495300"/>
          </a:xfrm>
          <a:prstGeom prst="rect">
            <a:avLst/>
          </a:prstGeom>
          <a:solidFill>
            <a:schemeClr val="folHlink"/>
          </a:solidFill>
          <a:ln w="12700">
            <a:noFill/>
            <a:miter lim="800000"/>
            <a:headEnd/>
            <a:tailEnd/>
          </a:ln>
        </p:spPr>
        <p:txBody>
          <a:bodyPr wrap="none" anchor="ctr"/>
          <a:lstStyle/>
          <a:p>
            <a:endParaRPr lang="en-GB">
              <a:solidFill>
                <a:schemeClr val="bg1"/>
              </a:solidFill>
            </a:endParaRPr>
          </a:p>
        </p:txBody>
      </p:sp>
      <p:sp>
        <p:nvSpPr>
          <p:cNvPr id="32772" name="Rectangle 8"/>
          <p:cNvSpPr>
            <a:spLocks noChangeArrowheads="1"/>
          </p:cNvSpPr>
          <p:nvPr/>
        </p:nvSpPr>
        <p:spPr bwMode="auto">
          <a:xfrm>
            <a:off x="2822575" y="1346200"/>
            <a:ext cx="5576888" cy="496888"/>
          </a:xfrm>
          <a:prstGeom prst="rect">
            <a:avLst/>
          </a:prstGeom>
          <a:solidFill>
            <a:srgbClr val="FF6699"/>
          </a:solidFill>
          <a:ln w="12700">
            <a:noFill/>
            <a:miter lim="800000"/>
            <a:headEnd/>
            <a:tailEnd/>
          </a:ln>
        </p:spPr>
        <p:txBody>
          <a:bodyPr wrap="none" anchor="ctr"/>
          <a:lstStyle/>
          <a:p>
            <a:endParaRPr lang="en-GB"/>
          </a:p>
        </p:txBody>
      </p:sp>
      <p:sp>
        <p:nvSpPr>
          <p:cNvPr id="32773" name="Rectangle 9"/>
          <p:cNvSpPr>
            <a:spLocks noChangeArrowheads="1"/>
          </p:cNvSpPr>
          <p:nvPr/>
        </p:nvSpPr>
        <p:spPr bwMode="auto">
          <a:xfrm>
            <a:off x="327025" y="1443038"/>
            <a:ext cx="1296988" cy="3365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600" b="1">
                <a:solidFill>
                  <a:schemeClr val="bg1"/>
                </a:solidFill>
              </a:rPr>
              <a:t>UltraViolet</a:t>
            </a:r>
          </a:p>
        </p:txBody>
      </p:sp>
      <p:sp>
        <p:nvSpPr>
          <p:cNvPr id="32774" name="Rectangle 10"/>
          <p:cNvSpPr>
            <a:spLocks noChangeArrowheads="1"/>
          </p:cNvSpPr>
          <p:nvPr/>
        </p:nvSpPr>
        <p:spPr bwMode="auto">
          <a:xfrm>
            <a:off x="4376738" y="1430338"/>
            <a:ext cx="1397000" cy="3365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600" b="1" dirty="0" err="1">
                <a:solidFill>
                  <a:schemeClr val="bg1"/>
                </a:solidFill>
              </a:rPr>
              <a:t>InfraRed</a:t>
            </a:r>
            <a:endParaRPr lang="en-US" sz="1600" b="1" dirty="0">
              <a:solidFill>
                <a:schemeClr val="bg1"/>
              </a:solidFill>
            </a:endParaRPr>
          </a:p>
        </p:txBody>
      </p:sp>
      <p:sp>
        <p:nvSpPr>
          <p:cNvPr id="32775" name="Line 11"/>
          <p:cNvSpPr>
            <a:spLocks noChangeShapeType="1"/>
          </p:cNvSpPr>
          <p:nvPr/>
        </p:nvSpPr>
        <p:spPr bwMode="auto">
          <a:xfrm>
            <a:off x="3219450" y="1917700"/>
            <a:ext cx="0" cy="681038"/>
          </a:xfrm>
          <a:prstGeom prst="line">
            <a:avLst/>
          </a:prstGeom>
          <a:noFill/>
          <a:ln w="12700">
            <a:solidFill>
              <a:schemeClr val="tx1"/>
            </a:solidFill>
            <a:round/>
            <a:headEnd type="stealth" w="med" len="lg"/>
            <a:tailEnd type="none" w="sm" len="sm"/>
          </a:ln>
        </p:spPr>
        <p:txBody>
          <a:bodyPr wrap="none" anchor="ctr"/>
          <a:lstStyle/>
          <a:p>
            <a:endParaRPr lang="en-US"/>
          </a:p>
        </p:txBody>
      </p:sp>
      <p:sp>
        <p:nvSpPr>
          <p:cNvPr id="32776" name="Rectangle 12"/>
          <p:cNvSpPr>
            <a:spLocks noChangeArrowheads="1"/>
          </p:cNvSpPr>
          <p:nvPr/>
        </p:nvSpPr>
        <p:spPr bwMode="auto">
          <a:xfrm>
            <a:off x="2789238" y="2693988"/>
            <a:ext cx="906462" cy="231775"/>
          </a:xfrm>
          <a:prstGeom prst="rect">
            <a:avLst/>
          </a:prstGeom>
          <a:noFill/>
          <a:ln w="9525">
            <a:noFill/>
            <a:miter lim="800000"/>
            <a:headEnd/>
            <a:tailEnd/>
          </a:ln>
        </p:spPr>
        <p:txBody>
          <a:bodyPr lIns="92075" tIns="46038" rIns="92075" bIns="46038">
            <a:spAutoFit/>
          </a:bodyPr>
          <a:lstStyle/>
          <a:p>
            <a:pPr eaLnBrk="0" hangingPunct="0">
              <a:lnSpc>
                <a:spcPts val="1100"/>
              </a:lnSpc>
              <a:spcBef>
                <a:spcPct val="5000"/>
              </a:spcBef>
            </a:pPr>
            <a:r>
              <a:rPr lang="en-US" sz="1600" b="1"/>
              <a:t>850 nm</a:t>
            </a:r>
          </a:p>
        </p:txBody>
      </p:sp>
      <p:sp>
        <p:nvSpPr>
          <p:cNvPr id="32777" name="Rectangle 13"/>
          <p:cNvSpPr>
            <a:spLocks noChangeArrowheads="1"/>
          </p:cNvSpPr>
          <p:nvPr/>
        </p:nvSpPr>
        <p:spPr bwMode="auto">
          <a:xfrm>
            <a:off x="4032250" y="2714625"/>
            <a:ext cx="1079500" cy="231775"/>
          </a:xfrm>
          <a:prstGeom prst="rect">
            <a:avLst/>
          </a:prstGeom>
          <a:noFill/>
          <a:ln w="9525">
            <a:noFill/>
            <a:miter lim="800000"/>
            <a:headEnd/>
            <a:tailEnd/>
          </a:ln>
        </p:spPr>
        <p:txBody>
          <a:bodyPr lIns="92075" tIns="46038" rIns="92075" bIns="46038">
            <a:spAutoFit/>
          </a:bodyPr>
          <a:lstStyle/>
          <a:p>
            <a:pPr eaLnBrk="0" hangingPunct="0">
              <a:lnSpc>
                <a:spcPts val="1100"/>
              </a:lnSpc>
              <a:spcBef>
                <a:spcPct val="5000"/>
              </a:spcBef>
            </a:pPr>
            <a:r>
              <a:rPr lang="en-US" sz="1600" b="1"/>
              <a:t>1310 nm</a:t>
            </a:r>
          </a:p>
        </p:txBody>
      </p:sp>
      <p:sp>
        <p:nvSpPr>
          <p:cNvPr id="32778" name="Rectangle 14"/>
          <p:cNvSpPr>
            <a:spLocks noChangeArrowheads="1"/>
          </p:cNvSpPr>
          <p:nvPr/>
        </p:nvSpPr>
        <p:spPr bwMode="auto">
          <a:xfrm>
            <a:off x="5118100" y="2727325"/>
            <a:ext cx="1079500" cy="231775"/>
          </a:xfrm>
          <a:prstGeom prst="rect">
            <a:avLst/>
          </a:prstGeom>
          <a:noFill/>
          <a:ln w="9525">
            <a:noFill/>
            <a:miter lim="800000"/>
            <a:headEnd/>
            <a:tailEnd/>
          </a:ln>
        </p:spPr>
        <p:txBody>
          <a:bodyPr lIns="92075" tIns="46038" rIns="92075" bIns="46038">
            <a:spAutoFit/>
          </a:bodyPr>
          <a:lstStyle/>
          <a:p>
            <a:pPr eaLnBrk="0" hangingPunct="0">
              <a:lnSpc>
                <a:spcPts val="1100"/>
              </a:lnSpc>
              <a:spcBef>
                <a:spcPct val="5000"/>
              </a:spcBef>
            </a:pPr>
            <a:r>
              <a:rPr lang="en-US" sz="1600" b="1"/>
              <a:t>1550 nm</a:t>
            </a:r>
          </a:p>
        </p:txBody>
      </p:sp>
      <p:sp>
        <p:nvSpPr>
          <p:cNvPr id="32779" name="Rectangle 15"/>
          <p:cNvSpPr>
            <a:spLocks noChangeArrowheads="1"/>
          </p:cNvSpPr>
          <p:nvPr/>
        </p:nvSpPr>
        <p:spPr bwMode="auto">
          <a:xfrm>
            <a:off x="6248400" y="2714625"/>
            <a:ext cx="1079500" cy="231775"/>
          </a:xfrm>
          <a:prstGeom prst="rect">
            <a:avLst/>
          </a:prstGeom>
          <a:noFill/>
          <a:ln w="9525">
            <a:noFill/>
            <a:miter lim="800000"/>
            <a:headEnd/>
            <a:tailEnd/>
          </a:ln>
        </p:spPr>
        <p:txBody>
          <a:bodyPr lIns="92075" tIns="46038" rIns="92075" bIns="46038">
            <a:spAutoFit/>
          </a:bodyPr>
          <a:lstStyle/>
          <a:p>
            <a:pPr eaLnBrk="0" hangingPunct="0">
              <a:lnSpc>
                <a:spcPts val="1100"/>
              </a:lnSpc>
              <a:spcBef>
                <a:spcPct val="5000"/>
              </a:spcBef>
            </a:pPr>
            <a:r>
              <a:rPr lang="en-US" sz="1600" b="1"/>
              <a:t>1625 nm</a:t>
            </a:r>
          </a:p>
        </p:txBody>
      </p:sp>
      <p:sp>
        <p:nvSpPr>
          <p:cNvPr id="32780" name="Line 16"/>
          <p:cNvSpPr>
            <a:spLocks noChangeShapeType="1"/>
          </p:cNvSpPr>
          <p:nvPr/>
        </p:nvSpPr>
        <p:spPr bwMode="auto">
          <a:xfrm>
            <a:off x="2835275" y="1362075"/>
            <a:ext cx="0" cy="474663"/>
          </a:xfrm>
          <a:prstGeom prst="line">
            <a:avLst/>
          </a:prstGeom>
          <a:noFill/>
          <a:ln w="12700">
            <a:solidFill>
              <a:schemeClr val="bg1"/>
            </a:solidFill>
            <a:round/>
            <a:headEnd type="none" w="sm" len="sm"/>
            <a:tailEnd type="none" w="sm" len="sm"/>
          </a:ln>
        </p:spPr>
        <p:txBody>
          <a:bodyPr wrap="none" anchor="ctr"/>
          <a:lstStyle/>
          <a:p>
            <a:endParaRPr lang="en-US"/>
          </a:p>
        </p:txBody>
      </p:sp>
      <p:sp>
        <p:nvSpPr>
          <p:cNvPr id="32781" name="Line 17"/>
          <p:cNvSpPr>
            <a:spLocks noChangeShapeType="1"/>
          </p:cNvSpPr>
          <p:nvPr/>
        </p:nvSpPr>
        <p:spPr bwMode="auto">
          <a:xfrm>
            <a:off x="1701800" y="1362075"/>
            <a:ext cx="0" cy="474663"/>
          </a:xfrm>
          <a:prstGeom prst="line">
            <a:avLst/>
          </a:prstGeom>
          <a:noFill/>
          <a:ln w="12700">
            <a:solidFill>
              <a:schemeClr val="bg1"/>
            </a:solidFill>
            <a:round/>
            <a:headEnd type="none" w="sm" len="sm"/>
            <a:tailEnd type="none" w="sm" len="sm"/>
          </a:ln>
        </p:spPr>
        <p:txBody>
          <a:bodyPr wrap="none" anchor="ctr"/>
          <a:lstStyle/>
          <a:p>
            <a:endParaRPr lang="en-US"/>
          </a:p>
        </p:txBody>
      </p:sp>
      <p:sp>
        <p:nvSpPr>
          <p:cNvPr id="32782" name="Rectangle 18"/>
          <p:cNvSpPr>
            <a:spLocks noChangeArrowheads="1"/>
          </p:cNvSpPr>
          <p:nvPr/>
        </p:nvSpPr>
        <p:spPr bwMode="auto">
          <a:xfrm>
            <a:off x="1666875" y="1346200"/>
            <a:ext cx="1422400" cy="498475"/>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p:spPr>
        <p:txBody>
          <a:bodyPr wrap="none" anchor="ctr"/>
          <a:lstStyle/>
          <a:p>
            <a:endParaRPr lang="en-GB">
              <a:solidFill>
                <a:schemeClr val="bg1"/>
              </a:solidFill>
            </a:endParaRPr>
          </a:p>
        </p:txBody>
      </p:sp>
      <p:sp>
        <p:nvSpPr>
          <p:cNvPr id="32783" name="Text Box 19"/>
          <p:cNvSpPr txBox="1">
            <a:spLocks noChangeArrowheads="1"/>
          </p:cNvSpPr>
          <p:nvPr/>
        </p:nvSpPr>
        <p:spPr bwMode="auto">
          <a:xfrm>
            <a:off x="8399463" y="1646238"/>
            <a:ext cx="312737" cy="438150"/>
          </a:xfrm>
          <a:prstGeom prst="rect">
            <a:avLst/>
          </a:prstGeom>
          <a:noFill/>
          <a:ln w="9525">
            <a:noFill/>
            <a:miter lim="800000"/>
            <a:headEnd/>
            <a:tailEnd/>
          </a:ln>
        </p:spPr>
        <p:txBody>
          <a:bodyPr wrap="none" lIns="73025" tIns="36512" rIns="73025" bIns="36512">
            <a:spAutoFit/>
          </a:bodyPr>
          <a:lstStyle/>
          <a:p>
            <a:pPr eaLnBrk="0" hangingPunct="0"/>
            <a:r>
              <a:rPr lang="en-US" b="1">
                <a:latin typeface="Symbol" pitchFamily="18" charset="2"/>
              </a:rPr>
              <a:t>l</a:t>
            </a:r>
            <a:endParaRPr lang="en-US">
              <a:latin typeface="Times New Roman" pitchFamily="18" charset="0"/>
            </a:endParaRPr>
          </a:p>
        </p:txBody>
      </p:sp>
      <p:sp>
        <p:nvSpPr>
          <p:cNvPr id="32784" name="Rectangle 25"/>
          <p:cNvSpPr>
            <a:spLocks noChangeArrowheads="1"/>
          </p:cNvSpPr>
          <p:nvPr/>
        </p:nvSpPr>
        <p:spPr bwMode="auto">
          <a:xfrm>
            <a:off x="152400" y="152400"/>
            <a:ext cx="7623175" cy="831850"/>
          </a:xfrm>
          <a:prstGeom prst="rect">
            <a:avLst/>
          </a:prstGeom>
          <a:noFill/>
          <a:ln w="9525">
            <a:noFill/>
            <a:miter lim="800000"/>
            <a:headEnd/>
            <a:tailEnd/>
          </a:ln>
        </p:spPr>
        <p:txBody>
          <a:bodyPr lIns="82124" tIns="41061" rIns="82124" bIns="41061" anchor="ctr"/>
          <a:lstStyle/>
          <a:p>
            <a:pPr defTabSz="814388" eaLnBrk="0" hangingPunct="0">
              <a:lnSpc>
                <a:spcPct val="90000"/>
              </a:lnSpc>
            </a:pPr>
            <a:r>
              <a:rPr lang="en-US" sz="3600">
                <a:solidFill>
                  <a:srgbClr val="009999"/>
                </a:solidFill>
              </a:rPr>
              <a:t>Optical Spectrum</a:t>
            </a:r>
          </a:p>
        </p:txBody>
      </p:sp>
      <p:sp>
        <p:nvSpPr>
          <p:cNvPr id="32785" name="Rectangle 26"/>
          <p:cNvSpPr>
            <a:spLocks noChangeArrowheads="1"/>
          </p:cNvSpPr>
          <p:nvPr/>
        </p:nvSpPr>
        <p:spPr bwMode="auto">
          <a:xfrm>
            <a:off x="1908175" y="1489075"/>
            <a:ext cx="1039813" cy="234950"/>
          </a:xfrm>
          <a:prstGeom prst="rect">
            <a:avLst/>
          </a:prstGeom>
          <a:noFill/>
          <a:ln w="9525">
            <a:noFill/>
            <a:miter lim="800000"/>
            <a:headEnd/>
            <a:tailEnd/>
          </a:ln>
        </p:spPr>
        <p:txBody>
          <a:bodyPr lIns="92075" tIns="46038" rIns="92075" bIns="46038">
            <a:spAutoFit/>
          </a:bodyPr>
          <a:lstStyle/>
          <a:p>
            <a:pPr eaLnBrk="0" hangingPunct="0">
              <a:lnSpc>
                <a:spcPts val="1100"/>
              </a:lnSpc>
              <a:spcBef>
                <a:spcPct val="5000"/>
              </a:spcBef>
            </a:pPr>
            <a:r>
              <a:rPr lang="en-US" sz="1600" b="1">
                <a:solidFill>
                  <a:schemeClr val="bg1"/>
                </a:solidFill>
              </a:rPr>
              <a:t>Visible</a:t>
            </a:r>
          </a:p>
        </p:txBody>
      </p:sp>
      <p:sp>
        <p:nvSpPr>
          <p:cNvPr id="32786" name="Line 27"/>
          <p:cNvSpPr>
            <a:spLocks noChangeShapeType="1"/>
          </p:cNvSpPr>
          <p:nvPr/>
        </p:nvSpPr>
        <p:spPr bwMode="auto">
          <a:xfrm>
            <a:off x="4406900" y="1905000"/>
            <a:ext cx="0" cy="681038"/>
          </a:xfrm>
          <a:prstGeom prst="line">
            <a:avLst/>
          </a:prstGeom>
          <a:noFill/>
          <a:ln w="12700">
            <a:solidFill>
              <a:schemeClr val="tx1"/>
            </a:solidFill>
            <a:round/>
            <a:headEnd type="stealth" w="med" len="lg"/>
            <a:tailEnd type="none" w="sm" len="sm"/>
          </a:ln>
        </p:spPr>
        <p:txBody>
          <a:bodyPr wrap="none" anchor="ctr"/>
          <a:lstStyle/>
          <a:p>
            <a:endParaRPr lang="en-US"/>
          </a:p>
        </p:txBody>
      </p:sp>
      <p:sp>
        <p:nvSpPr>
          <p:cNvPr id="32787" name="Line 28"/>
          <p:cNvSpPr>
            <a:spLocks noChangeShapeType="1"/>
          </p:cNvSpPr>
          <p:nvPr/>
        </p:nvSpPr>
        <p:spPr bwMode="auto">
          <a:xfrm>
            <a:off x="5610225" y="1917700"/>
            <a:ext cx="0" cy="681038"/>
          </a:xfrm>
          <a:prstGeom prst="line">
            <a:avLst/>
          </a:prstGeom>
          <a:noFill/>
          <a:ln w="12700">
            <a:solidFill>
              <a:schemeClr val="tx1"/>
            </a:solidFill>
            <a:round/>
            <a:headEnd type="stealth" w="med" len="lg"/>
            <a:tailEnd type="none" w="sm" len="sm"/>
          </a:ln>
        </p:spPr>
        <p:txBody>
          <a:bodyPr wrap="none" anchor="ctr"/>
          <a:lstStyle/>
          <a:p>
            <a:endParaRPr lang="en-US"/>
          </a:p>
        </p:txBody>
      </p:sp>
      <p:sp>
        <p:nvSpPr>
          <p:cNvPr id="32788" name="Line 29"/>
          <p:cNvSpPr>
            <a:spLocks noChangeShapeType="1"/>
          </p:cNvSpPr>
          <p:nvPr/>
        </p:nvSpPr>
        <p:spPr bwMode="auto">
          <a:xfrm>
            <a:off x="6680200" y="1905000"/>
            <a:ext cx="0" cy="681038"/>
          </a:xfrm>
          <a:prstGeom prst="line">
            <a:avLst/>
          </a:prstGeom>
          <a:noFill/>
          <a:ln w="12700">
            <a:solidFill>
              <a:schemeClr val="tx1"/>
            </a:solidFill>
            <a:round/>
            <a:headEnd type="stealth" w="med" len="lg"/>
            <a:tailEnd type="none" w="sm" len="sm"/>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p:cNvSpPr>
            <a:spLocks noGrp="1" noChangeArrowheads="1"/>
          </p:cNvSpPr>
          <p:nvPr>
            <p:ph type="title"/>
          </p:nvPr>
        </p:nvSpPr>
        <p:spPr bwMode="auto">
          <a:xfrm>
            <a:off x="304800" y="228600"/>
            <a:ext cx="8145463" cy="609600"/>
          </a:xfrm>
        </p:spPr>
        <p:txBody>
          <a:bodyPr wrap="square" numCol="1" compatLnSpc="1">
            <a:prstTxWarp prst="textNoShape">
              <a:avLst/>
            </a:prstTxWarp>
          </a:bodyPr>
          <a:lstStyle/>
          <a:p>
            <a:pPr eaLnBrk="1" hangingPunct="1"/>
            <a:r>
              <a:rPr smtClean="0">
                <a:solidFill>
                  <a:srgbClr val="009999"/>
                </a:solidFill>
                <a:ea typeface="ＭＳ Ｐゴシック" pitchFamily="34" charset="-128"/>
              </a:rPr>
              <a:t>Wavelength and Frequency</a:t>
            </a:r>
          </a:p>
        </p:txBody>
      </p:sp>
      <p:sp>
        <p:nvSpPr>
          <p:cNvPr id="4" name="Rectangle 9"/>
          <p:cNvSpPr txBox="1">
            <a:spLocks noChangeArrowheads="1"/>
          </p:cNvSpPr>
          <p:nvPr>
            <p:custDataLst>
              <p:tags r:id="rId1"/>
            </p:custDataLst>
          </p:nvPr>
        </p:nvSpPr>
        <p:spPr>
          <a:xfrm>
            <a:off x="381000" y="1209675"/>
            <a:ext cx="8389938" cy="3571875"/>
          </a:xfrm>
          <a:prstGeom prst="rect">
            <a:avLst/>
          </a:prstGeom>
          <a:noFill/>
        </p:spPr>
        <p:txBody>
          <a:bodyPr/>
          <a:lstStyle/>
          <a:p>
            <a:pPr marL="228600" indent="-228600" fontAlgn="auto">
              <a:lnSpc>
                <a:spcPct val="95000"/>
              </a:lnSpc>
              <a:spcBef>
                <a:spcPts val="1440"/>
              </a:spcBef>
              <a:spcAft>
                <a:spcPts val="0"/>
              </a:spcAft>
              <a:buClr>
                <a:srgbClr val="009999"/>
              </a:buClr>
              <a:buSzPct val="90000"/>
              <a:buFont typeface="Arial" pitchFamily="34" charset="0"/>
              <a:buChar char="•"/>
              <a:defRPr/>
            </a:pPr>
            <a:r>
              <a:rPr lang="en-US" sz="2000" dirty="0">
                <a:solidFill>
                  <a:srgbClr val="546568"/>
                </a:solidFill>
                <a:latin typeface="+mj-lt"/>
                <a:ea typeface="ＭＳ Ｐゴシック" pitchFamily="50" charset="-128"/>
                <a:cs typeface="+mn-cs"/>
              </a:rPr>
              <a:t>Wavelength (</a:t>
            </a:r>
            <a:r>
              <a:rPr lang="en-US" sz="2000" dirty="0">
                <a:solidFill>
                  <a:srgbClr val="546568"/>
                </a:solidFill>
                <a:latin typeface="+mj-lt"/>
                <a:ea typeface="ＭＳ Ｐゴシック" pitchFamily="50" charset="-128"/>
                <a:cs typeface="+mn-cs"/>
                <a:sym typeface="Symbol" pitchFamily="18" charset="2"/>
              </a:rPr>
              <a:t>Lambda ) of light</a:t>
            </a:r>
            <a:r>
              <a:rPr lang="en-US" sz="2000" dirty="0">
                <a:solidFill>
                  <a:srgbClr val="546568"/>
                </a:solidFill>
                <a:latin typeface="+mj-lt"/>
                <a:ea typeface="ＭＳ Ｐゴシック" pitchFamily="50" charset="-128"/>
                <a:cs typeface="+mn-cs"/>
              </a:rPr>
              <a:t>: in optical communications normally measured in nanometers, 10</a:t>
            </a:r>
            <a:r>
              <a:rPr lang="en-US" sz="2000" baseline="30000" dirty="0">
                <a:solidFill>
                  <a:srgbClr val="546568"/>
                </a:solidFill>
                <a:latin typeface="+mj-lt"/>
                <a:ea typeface="ＭＳ Ｐゴシック" pitchFamily="50" charset="-128"/>
                <a:cs typeface="+mn-cs"/>
              </a:rPr>
              <a:t>–</a:t>
            </a:r>
            <a:r>
              <a:rPr lang="en-US" sz="2000" baseline="30000" dirty="0" err="1">
                <a:solidFill>
                  <a:srgbClr val="546568"/>
                </a:solidFill>
                <a:latin typeface="+mj-lt"/>
                <a:ea typeface="ＭＳ Ｐゴシック" pitchFamily="50" charset="-128"/>
                <a:cs typeface="+mn-cs"/>
              </a:rPr>
              <a:t>9</a:t>
            </a:r>
            <a:r>
              <a:rPr lang="en-US" sz="2000" dirty="0" err="1">
                <a:solidFill>
                  <a:srgbClr val="546568"/>
                </a:solidFill>
                <a:latin typeface="+mj-lt"/>
                <a:ea typeface="ＭＳ Ｐゴシック" pitchFamily="50" charset="-128"/>
                <a:cs typeface="+mn-cs"/>
              </a:rPr>
              <a:t>m</a:t>
            </a:r>
            <a:r>
              <a:rPr lang="en-US" sz="2000" dirty="0">
                <a:solidFill>
                  <a:srgbClr val="546568"/>
                </a:solidFill>
                <a:latin typeface="+mj-lt"/>
                <a:ea typeface="ＭＳ Ｐゴシック" pitchFamily="50" charset="-128"/>
                <a:cs typeface="+mn-cs"/>
              </a:rPr>
              <a:t> (nm)</a:t>
            </a:r>
          </a:p>
          <a:p>
            <a:pPr marL="228600" indent="-228600" fontAlgn="auto">
              <a:lnSpc>
                <a:spcPct val="95000"/>
              </a:lnSpc>
              <a:spcBef>
                <a:spcPts val="1440"/>
              </a:spcBef>
              <a:spcAft>
                <a:spcPts val="0"/>
              </a:spcAft>
              <a:buClr>
                <a:srgbClr val="009999"/>
              </a:buClr>
              <a:buSzPct val="90000"/>
              <a:buFont typeface="Arial" pitchFamily="34" charset="0"/>
              <a:buChar char="•"/>
              <a:defRPr/>
            </a:pPr>
            <a:r>
              <a:rPr lang="en-US" sz="2000" dirty="0">
                <a:solidFill>
                  <a:srgbClr val="546568"/>
                </a:solidFill>
                <a:latin typeface="+mj-lt"/>
                <a:ea typeface="ＭＳ Ｐゴシック" pitchFamily="50" charset="-128"/>
                <a:cs typeface="+mn-cs"/>
              </a:rPr>
              <a:t>Frequency (</a:t>
            </a:r>
            <a:r>
              <a:rPr lang="en-US" sz="2000" dirty="0">
                <a:solidFill>
                  <a:srgbClr val="546568"/>
                </a:solidFill>
                <a:latin typeface="+mj-lt"/>
                <a:ea typeface="ＭＳ Ｐゴシック" pitchFamily="50" charset="-128"/>
                <a:cs typeface="+mn-cs"/>
                <a:sym typeface="Symbol" pitchFamily="18" charset="2"/>
              </a:rPr>
              <a:t></a:t>
            </a:r>
            <a:r>
              <a:rPr lang="en-US" sz="2000" dirty="0">
                <a:solidFill>
                  <a:srgbClr val="546568"/>
                </a:solidFill>
                <a:latin typeface="+mj-lt"/>
                <a:ea typeface="ＭＳ Ｐゴシック" pitchFamily="50" charset="-128"/>
                <a:cs typeface="+mn-cs"/>
              </a:rPr>
              <a:t>) in Hertz (Hz): n</a:t>
            </a:r>
            <a:r>
              <a:rPr lang="en-GB" sz="2000" dirty="0" err="1">
                <a:solidFill>
                  <a:srgbClr val="546568"/>
                </a:solidFill>
                <a:latin typeface="+mj-lt"/>
                <a:ea typeface="ＭＳ Ｐゴシック" pitchFamily="50" charset="-128"/>
                <a:cs typeface="+mn-cs"/>
              </a:rPr>
              <a:t>ormally</a:t>
            </a:r>
            <a:r>
              <a:rPr lang="en-GB" sz="2000" dirty="0">
                <a:solidFill>
                  <a:srgbClr val="546568"/>
                </a:solidFill>
                <a:latin typeface="+mj-lt"/>
                <a:ea typeface="ＭＳ Ｐゴシック" pitchFamily="50" charset="-128"/>
                <a:cs typeface="+mn-cs"/>
              </a:rPr>
              <a:t> expressed in </a:t>
            </a:r>
            <a:r>
              <a:rPr lang="en-GB" sz="2000" dirty="0" err="1">
                <a:solidFill>
                  <a:srgbClr val="546568"/>
                </a:solidFill>
                <a:latin typeface="+mj-lt"/>
                <a:ea typeface="ＭＳ Ｐゴシック" pitchFamily="50" charset="-128"/>
                <a:cs typeface="+mn-cs"/>
              </a:rPr>
              <a:t>TeraHertz</a:t>
            </a:r>
            <a:r>
              <a:rPr lang="en-GB" sz="2000" dirty="0">
                <a:solidFill>
                  <a:srgbClr val="546568"/>
                </a:solidFill>
                <a:latin typeface="+mj-lt"/>
                <a:ea typeface="ＭＳ Ｐゴシック" pitchFamily="50" charset="-128"/>
                <a:cs typeface="+mn-cs"/>
              </a:rPr>
              <a:t> (THz), 10</a:t>
            </a:r>
            <a:r>
              <a:rPr lang="en-GB" sz="2000" baseline="30000" dirty="0">
                <a:solidFill>
                  <a:srgbClr val="546568"/>
                </a:solidFill>
                <a:latin typeface="+mj-lt"/>
                <a:ea typeface="ＭＳ Ｐゴシック" pitchFamily="50" charset="-128"/>
                <a:cs typeface="+mn-cs"/>
              </a:rPr>
              <a:t>12</a:t>
            </a:r>
            <a:r>
              <a:rPr lang="en-GB" sz="2000" dirty="0">
                <a:solidFill>
                  <a:srgbClr val="546568"/>
                </a:solidFill>
                <a:latin typeface="+mj-lt"/>
                <a:ea typeface="ＭＳ Ｐゴシック" pitchFamily="50" charset="-128"/>
                <a:cs typeface="+mn-cs"/>
              </a:rPr>
              <a:t> Hz</a:t>
            </a:r>
          </a:p>
          <a:p>
            <a:pPr marL="228600" indent="-228600" fontAlgn="auto">
              <a:lnSpc>
                <a:spcPct val="95000"/>
              </a:lnSpc>
              <a:spcBef>
                <a:spcPts val="1440"/>
              </a:spcBef>
              <a:spcAft>
                <a:spcPts val="0"/>
              </a:spcAft>
              <a:buClr>
                <a:srgbClr val="009999"/>
              </a:buClr>
              <a:buSzPct val="90000"/>
              <a:buFont typeface="Arial" pitchFamily="34" charset="0"/>
              <a:buChar char="•"/>
              <a:defRPr/>
            </a:pPr>
            <a:r>
              <a:rPr lang="en-GB" sz="2000" dirty="0">
                <a:solidFill>
                  <a:srgbClr val="546568"/>
                </a:solidFill>
                <a:latin typeface="+mj-lt"/>
                <a:ea typeface="ＭＳ Ｐゴシック" pitchFamily="50" charset="-128"/>
                <a:cs typeface="+mn-cs"/>
              </a:rPr>
              <a:t>Converting between wavelength and frequency:</a:t>
            </a:r>
          </a:p>
        </p:txBody>
      </p:sp>
      <p:grpSp>
        <p:nvGrpSpPr>
          <p:cNvPr id="33796" name="Group 6"/>
          <p:cNvGrpSpPr>
            <a:grpSpLocks/>
          </p:cNvGrpSpPr>
          <p:nvPr/>
        </p:nvGrpSpPr>
        <p:grpSpPr bwMode="auto">
          <a:xfrm>
            <a:off x="609600" y="3389313"/>
            <a:ext cx="8001000" cy="1981200"/>
            <a:chOff x="609600" y="4267200"/>
            <a:chExt cx="8001000" cy="1981200"/>
          </a:xfrm>
        </p:grpSpPr>
        <p:sp>
          <p:nvSpPr>
            <p:cNvPr id="33798" name="Rectangle 14"/>
            <p:cNvSpPr>
              <a:spLocks noChangeArrowheads="1"/>
            </p:cNvSpPr>
            <p:nvPr/>
          </p:nvSpPr>
          <p:spPr bwMode="auto">
            <a:xfrm>
              <a:off x="609600" y="4267200"/>
              <a:ext cx="8001000" cy="1981200"/>
            </a:xfrm>
            <a:prstGeom prst="rect">
              <a:avLst/>
            </a:prstGeom>
            <a:solidFill>
              <a:srgbClr val="009999"/>
            </a:solidFill>
            <a:ln w="9525">
              <a:solidFill>
                <a:schemeClr val="tx1"/>
              </a:solidFill>
              <a:miter lim="800000"/>
              <a:headEnd/>
              <a:tailEnd/>
            </a:ln>
          </p:spPr>
          <p:txBody>
            <a:bodyPr wrap="none" anchor="ctr"/>
            <a:lstStyle/>
            <a:p>
              <a:endParaRPr lang="en-GB"/>
            </a:p>
          </p:txBody>
        </p:sp>
        <p:sp>
          <p:nvSpPr>
            <p:cNvPr id="33799" name="Rectangle 10"/>
            <p:cNvSpPr>
              <a:spLocks noChangeArrowheads="1"/>
            </p:cNvSpPr>
            <p:nvPr/>
          </p:nvSpPr>
          <p:spPr bwMode="auto">
            <a:xfrm>
              <a:off x="914400" y="4572000"/>
              <a:ext cx="7170738" cy="411163"/>
            </a:xfrm>
            <a:prstGeom prst="rect">
              <a:avLst/>
            </a:prstGeom>
            <a:noFill/>
            <a:ln w="28575" algn="ctr">
              <a:noFill/>
              <a:miter lim="800000"/>
              <a:headEnd/>
              <a:tailEnd/>
            </a:ln>
          </p:spPr>
          <p:txBody>
            <a:bodyPr wrap="none" lIns="82124" tIns="41061" rIns="82124" bIns="41061">
              <a:spAutoFit/>
            </a:bodyPr>
            <a:lstStyle/>
            <a:p>
              <a:pPr defTabSz="814388" eaLnBrk="0" hangingPunct="0">
                <a:lnSpc>
                  <a:spcPct val="90000"/>
                </a:lnSpc>
                <a:spcBef>
                  <a:spcPct val="40000"/>
                </a:spcBef>
                <a:buClr>
                  <a:schemeClr val="accent1"/>
                </a:buClr>
                <a:buSzPct val="100000"/>
                <a:buFont typeface="Arial" pitchFamily="34" charset="0"/>
                <a:buNone/>
              </a:pPr>
              <a:r>
                <a:rPr lang="en-US">
                  <a:solidFill>
                    <a:schemeClr val="bg1"/>
                  </a:solidFill>
                  <a:sym typeface="Symbol" pitchFamily="18" charset="2"/>
                </a:rPr>
                <a:t>Wavelength x frequency </a:t>
              </a:r>
              <a:r>
                <a:rPr lang="en-US">
                  <a:solidFill>
                    <a:schemeClr val="bg1"/>
                  </a:solidFill>
                </a:rPr>
                <a:t>=</a:t>
              </a:r>
              <a:r>
                <a:rPr lang="en-US">
                  <a:solidFill>
                    <a:schemeClr val="bg1"/>
                  </a:solidFill>
                  <a:sym typeface="Symbol" pitchFamily="18" charset="2"/>
                </a:rPr>
                <a:t> </a:t>
              </a:r>
              <a:r>
                <a:rPr lang="en-US">
                  <a:solidFill>
                    <a:schemeClr val="bg1"/>
                  </a:solidFill>
                </a:rPr>
                <a:t>speed of light </a:t>
              </a:r>
              <a:r>
                <a:rPr lang="en-US">
                  <a:solidFill>
                    <a:schemeClr val="bg1"/>
                  </a:solidFill>
                  <a:sym typeface="Symbol" pitchFamily="18" charset="2"/>
                </a:rPr>
                <a:t>  </a:t>
              </a:r>
              <a:r>
                <a:rPr lang="en-US" sz="1400">
                  <a:solidFill>
                    <a:schemeClr val="bg1"/>
                  </a:solidFill>
                  <a:sym typeface="Symbol" pitchFamily="18" charset="2"/>
                </a:rPr>
                <a:t>x</a:t>
              </a:r>
              <a:r>
                <a:rPr lang="en-US">
                  <a:solidFill>
                    <a:schemeClr val="bg1"/>
                  </a:solidFill>
                  <a:sym typeface="Symbol" pitchFamily="18" charset="2"/>
                </a:rPr>
                <a:t>  </a:t>
              </a:r>
              <a:r>
                <a:rPr lang="en-US">
                  <a:solidFill>
                    <a:schemeClr val="bg1"/>
                  </a:solidFill>
                </a:rPr>
                <a:t>= C</a:t>
              </a:r>
            </a:p>
          </p:txBody>
        </p:sp>
        <p:sp>
          <p:nvSpPr>
            <p:cNvPr id="33800" name="Rectangle 11"/>
            <p:cNvSpPr>
              <a:spLocks noChangeArrowheads="1"/>
            </p:cNvSpPr>
            <p:nvPr/>
          </p:nvSpPr>
          <p:spPr bwMode="auto">
            <a:xfrm>
              <a:off x="3429000" y="5410200"/>
              <a:ext cx="2406650" cy="466725"/>
            </a:xfrm>
            <a:prstGeom prst="rect">
              <a:avLst/>
            </a:prstGeom>
            <a:noFill/>
            <a:ln w="28575" algn="ctr">
              <a:noFill/>
              <a:miter lim="800000"/>
              <a:headEnd/>
              <a:tailEnd/>
            </a:ln>
          </p:spPr>
          <p:txBody>
            <a:bodyPr wrap="none" lIns="82124" tIns="41061" rIns="82124" bIns="41061">
              <a:spAutoFit/>
            </a:bodyPr>
            <a:lstStyle/>
            <a:p>
              <a:pPr defTabSz="814388" eaLnBrk="0" hangingPunct="0">
                <a:lnSpc>
                  <a:spcPct val="90000"/>
                </a:lnSpc>
                <a:spcBef>
                  <a:spcPct val="40000"/>
                </a:spcBef>
                <a:buClr>
                  <a:schemeClr val="accent1"/>
                </a:buClr>
                <a:buSzPct val="100000"/>
                <a:buFont typeface="Arial" pitchFamily="34" charset="0"/>
                <a:buNone/>
              </a:pPr>
              <a:r>
                <a:rPr lang="en-US" sz="2800">
                  <a:solidFill>
                    <a:schemeClr val="bg1"/>
                  </a:solidFill>
                </a:rPr>
                <a:t>C = 3x10</a:t>
              </a:r>
              <a:r>
                <a:rPr lang="en-US" sz="2800" baseline="30000">
                  <a:solidFill>
                    <a:schemeClr val="bg1"/>
                  </a:solidFill>
                </a:rPr>
                <a:t>8</a:t>
              </a:r>
              <a:r>
                <a:rPr lang="en-US" sz="2800">
                  <a:solidFill>
                    <a:schemeClr val="bg1"/>
                  </a:solidFill>
                </a:rPr>
                <a:t> m/s</a:t>
              </a:r>
            </a:p>
          </p:txBody>
        </p:sp>
      </p:grpSp>
      <p:sp>
        <p:nvSpPr>
          <p:cNvPr id="33797" name="TextBox 7"/>
          <p:cNvSpPr txBox="1">
            <a:spLocks noChangeArrowheads="1"/>
          </p:cNvSpPr>
          <p:nvPr/>
        </p:nvSpPr>
        <p:spPr bwMode="auto">
          <a:xfrm>
            <a:off x="901700" y="5718175"/>
            <a:ext cx="7207250" cy="400050"/>
          </a:xfrm>
          <a:prstGeom prst="rect">
            <a:avLst/>
          </a:prstGeom>
          <a:noFill/>
          <a:ln w="9525">
            <a:noFill/>
            <a:miter lim="800000"/>
            <a:headEnd/>
            <a:tailEnd/>
          </a:ln>
        </p:spPr>
        <p:txBody>
          <a:bodyPr wrap="none">
            <a:spAutoFit/>
          </a:bodyPr>
          <a:lstStyle/>
          <a:p>
            <a:r>
              <a:rPr lang="en-GB" sz="2000">
                <a:solidFill>
                  <a:srgbClr val="546568"/>
                </a:solidFill>
              </a:rPr>
              <a:t>For example: 1550 nanometers (nm) = 193.41 terahertz (THz)</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52400" y="304800"/>
            <a:ext cx="8145463" cy="609600"/>
          </a:xfrm>
        </p:spPr>
        <p:txBody>
          <a:bodyPr wrap="square" numCol="1" compatLnSpc="1">
            <a:prstTxWarp prst="textNoShape">
              <a:avLst/>
            </a:prstTxWarp>
          </a:bodyPr>
          <a:lstStyle/>
          <a:p>
            <a:pPr eaLnBrk="1" hangingPunct="1"/>
            <a:r>
              <a:rPr smtClean="0">
                <a:solidFill>
                  <a:srgbClr val="009999"/>
                </a:solidFill>
                <a:ea typeface="ＭＳ Ｐゴシック" pitchFamily="34" charset="-128"/>
              </a:rPr>
              <a:t>Optical Power and dBm</a:t>
            </a:r>
          </a:p>
        </p:txBody>
      </p:sp>
      <p:sp>
        <p:nvSpPr>
          <p:cNvPr id="3" name="Rectangle 3"/>
          <p:cNvSpPr txBox="1">
            <a:spLocks noChangeArrowheads="1"/>
          </p:cNvSpPr>
          <p:nvPr>
            <p:custDataLst>
              <p:tags r:id="rId1"/>
            </p:custDataLst>
          </p:nvPr>
        </p:nvSpPr>
        <p:spPr>
          <a:xfrm>
            <a:off x="655638" y="1219200"/>
            <a:ext cx="7954962" cy="1724025"/>
          </a:xfrm>
          <a:prstGeom prst="rect">
            <a:avLst/>
          </a:prstGeom>
          <a:noFill/>
        </p:spPr>
        <p:txBody>
          <a:bodyPr/>
          <a:lstStyle/>
          <a:p>
            <a:pPr marL="228600" indent="-228600" fontAlgn="auto">
              <a:lnSpc>
                <a:spcPct val="95000"/>
              </a:lnSpc>
              <a:spcBef>
                <a:spcPts val="1440"/>
              </a:spcBef>
              <a:spcAft>
                <a:spcPts val="0"/>
              </a:spcAft>
              <a:buClr>
                <a:srgbClr val="009999"/>
              </a:buClr>
              <a:buSzPct val="90000"/>
              <a:buFont typeface="Arial" pitchFamily="34" charset="0"/>
              <a:buChar char="•"/>
              <a:defRPr/>
            </a:pPr>
            <a:r>
              <a:rPr lang="en-US" dirty="0">
                <a:solidFill>
                  <a:srgbClr val="546568"/>
                </a:solidFill>
                <a:latin typeface="+mj-lt"/>
                <a:ea typeface="ＭＳ Ｐゴシック" pitchFamily="50" charset="-128"/>
                <a:cs typeface="+mn-cs"/>
              </a:rPr>
              <a:t>The optical power of a signal can be measured in milliwatts (</a:t>
            </a:r>
            <a:r>
              <a:rPr lang="en-US" dirty="0" err="1">
                <a:solidFill>
                  <a:srgbClr val="546568"/>
                </a:solidFill>
                <a:latin typeface="+mj-lt"/>
                <a:ea typeface="ＭＳ Ｐゴシック" pitchFamily="50" charset="-128"/>
                <a:cs typeface="+mn-cs"/>
              </a:rPr>
              <a:t>mW</a:t>
            </a:r>
            <a:r>
              <a:rPr lang="en-US" dirty="0">
                <a:solidFill>
                  <a:srgbClr val="546568"/>
                </a:solidFill>
                <a:latin typeface="+mj-lt"/>
                <a:ea typeface="ＭＳ Ｐゴシック" pitchFamily="50" charset="-128"/>
                <a:cs typeface="+mn-cs"/>
              </a:rPr>
              <a:t>)</a:t>
            </a:r>
          </a:p>
          <a:p>
            <a:pPr marL="228600" indent="-228600" fontAlgn="auto">
              <a:lnSpc>
                <a:spcPct val="95000"/>
              </a:lnSpc>
              <a:spcBef>
                <a:spcPts val="1440"/>
              </a:spcBef>
              <a:spcAft>
                <a:spcPts val="0"/>
              </a:spcAft>
              <a:buClr>
                <a:srgbClr val="009999"/>
              </a:buClr>
              <a:buSzPct val="90000"/>
              <a:buFont typeface="Arial" pitchFamily="34" charset="0"/>
              <a:buChar char="•"/>
              <a:defRPr/>
            </a:pPr>
            <a:r>
              <a:rPr lang="en-US" dirty="0">
                <a:solidFill>
                  <a:srgbClr val="546568"/>
                </a:solidFill>
                <a:latin typeface="+mj-lt"/>
                <a:ea typeface="ＭＳ Ｐゴシック" pitchFamily="50" charset="-128"/>
                <a:cs typeface="+mn-cs"/>
              </a:rPr>
              <a:t>dBm is the optical power expressed in decibels relative to one</a:t>
            </a:r>
            <a:r>
              <a:rPr lang="en-GB" dirty="0">
                <a:solidFill>
                  <a:srgbClr val="546568"/>
                </a:solidFill>
                <a:latin typeface="+mj-lt"/>
                <a:ea typeface="ＭＳ Ｐゴシック" pitchFamily="50" charset="-128"/>
                <a:cs typeface="+mn-cs"/>
              </a:rPr>
              <a:t> milliwatt </a:t>
            </a:r>
          </a:p>
          <a:p>
            <a:pPr marL="228600" indent="-228600" fontAlgn="auto">
              <a:lnSpc>
                <a:spcPct val="95000"/>
              </a:lnSpc>
              <a:spcBef>
                <a:spcPts val="1440"/>
              </a:spcBef>
              <a:spcAft>
                <a:spcPts val="0"/>
              </a:spcAft>
              <a:buClr>
                <a:srgbClr val="009999"/>
              </a:buClr>
              <a:buSzPct val="90000"/>
              <a:buFont typeface="Arial" pitchFamily="34" charset="0"/>
              <a:buChar char="•"/>
              <a:defRPr/>
            </a:pPr>
            <a:r>
              <a:rPr lang="en-GB" dirty="0">
                <a:solidFill>
                  <a:srgbClr val="546568"/>
                </a:solidFill>
                <a:latin typeface="+mj-lt"/>
                <a:ea typeface="ＭＳ Ｐゴシック" pitchFamily="50" charset="-128"/>
                <a:cs typeface="+mn-cs"/>
              </a:rPr>
              <a:t>Power in </a:t>
            </a:r>
            <a:r>
              <a:rPr lang="en-GB" dirty="0" err="1">
                <a:solidFill>
                  <a:srgbClr val="546568"/>
                </a:solidFill>
                <a:latin typeface="+mj-lt"/>
                <a:ea typeface="ＭＳ Ｐゴシック" pitchFamily="50" charset="-128"/>
                <a:cs typeface="+mn-cs"/>
              </a:rPr>
              <a:t>dBm</a:t>
            </a:r>
            <a:r>
              <a:rPr lang="en-GB" dirty="0">
                <a:solidFill>
                  <a:srgbClr val="546568"/>
                </a:solidFill>
                <a:latin typeface="+mj-lt"/>
                <a:ea typeface="ＭＳ Ｐゴシック" pitchFamily="50" charset="-128"/>
                <a:cs typeface="+mn-cs"/>
              </a:rPr>
              <a:t> = 10 </a:t>
            </a:r>
            <a:r>
              <a:rPr lang="en-GB" dirty="0" err="1">
                <a:solidFill>
                  <a:srgbClr val="546568"/>
                </a:solidFill>
                <a:latin typeface="+mj-lt"/>
                <a:ea typeface="ＭＳ Ｐゴシック" pitchFamily="50" charset="-128"/>
                <a:cs typeface="+mn-cs"/>
              </a:rPr>
              <a:t>log</a:t>
            </a:r>
            <a:r>
              <a:rPr lang="en-GB" b="1" baseline="-10000" dirty="0" err="1">
                <a:solidFill>
                  <a:srgbClr val="546568"/>
                </a:solidFill>
                <a:latin typeface="+mj-lt"/>
                <a:ea typeface="ＭＳ Ｐゴシック" pitchFamily="50" charset="-128"/>
                <a:cs typeface="+mn-cs"/>
              </a:rPr>
              <a:t>10</a:t>
            </a:r>
            <a:r>
              <a:rPr lang="en-GB" dirty="0">
                <a:solidFill>
                  <a:srgbClr val="546568"/>
                </a:solidFill>
                <a:latin typeface="+mj-lt"/>
                <a:ea typeface="ＭＳ Ｐゴシック" pitchFamily="50" charset="-128"/>
                <a:cs typeface="+mn-cs"/>
              </a:rPr>
              <a:t> [Optical power (</a:t>
            </a:r>
            <a:r>
              <a:rPr lang="en-GB" dirty="0" err="1">
                <a:solidFill>
                  <a:srgbClr val="546568"/>
                </a:solidFill>
                <a:latin typeface="+mj-lt"/>
                <a:ea typeface="ＭＳ Ｐゴシック" pitchFamily="50" charset="-128"/>
                <a:cs typeface="+mn-cs"/>
              </a:rPr>
              <a:t>mW</a:t>
            </a:r>
            <a:r>
              <a:rPr lang="en-GB" dirty="0">
                <a:solidFill>
                  <a:srgbClr val="546568"/>
                </a:solidFill>
                <a:latin typeface="+mj-lt"/>
                <a:ea typeface="ＭＳ Ｐゴシック" pitchFamily="50" charset="-128"/>
                <a:cs typeface="+mn-cs"/>
              </a:rPr>
              <a:t>)/</a:t>
            </a:r>
            <a:r>
              <a:rPr lang="en-GB" dirty="0" err="1">
                <a:solidFill>
                  <a:srgbClr val="546568"/>
                </a:solidFill>
                <a:latin typeface="+mj-lt"/>
                <a:ea typeface="ＭＳ Ｐゴシック" pitchFamily="50" charset="-128"/>
                <a:cs typeface="+mn-cs"/>
              </a:rPr>
              <a:t>1mW</a:t>
            </a:r>
            <a:r>
              <a:rPr lang="en-GB" dirty="0">
                <a:solidFill>
                  <a:srgbClr val="546568"/>
                </a:solidFill>
                <a:latin typeface="+mj-lt"/>
                <a:ea typeface="ＭＳ Ｐゴシック" pitchFamily="50" charset="-128"/>
                <a:cs typeface="+mn-cs"/>
              </a:rPr>
              <a:t>]</a:t>
            </a:r>
          </a:p>
          <a:p>
            <a:pPr marL="228600" indent="-228600" fontAlgn="auto">
              <a:lnSpc>
                <a:spcPct val="95000"/>
              </a:lnSpc>
              <a:spcBef>
                <a:spcPts val="1440"/>
              </a:spcBef>
              <a:spcAft>
                <a:spcPts val="0"/>
              </a:spcAft>
              <a:buClr>
                <a:srgbClr val="009999"/>
              </a:buClr>
              <a:buSzPct val="90000"/>
              <a:buFont typeface="Arial" pitchFamily="34" charset="0"/>
              <a:buChar char="•"/>
              <a:defRPr/>
            </a:pPr>
            <a:r>
              <a:rPr lang="en-GB" dirty="0">
                <a:solidFill>
                  <a:srgbClr val="546568"/>
                </a:solidFill>
                <a:latin typeface="+mj-lt"/>
                <a:ea typeface="ＭＳ Ｐゴシック" pitchFamily="50" charset="-128"/>
                <a:cs typeface="+mn-cs"/>
              </a:rPr>
              <a:t>Examples</a:t>
            </a:r>
            <a:r>
              <a:rPr lang="en-GB" dirty="0" smtClean="0">
                <a:solidFill>
                  <a:srgbClr val="546568"/>
                </a:solidFill>
                <a:latin typeface="+mj-lt"/>
                <a:ea typeface="ＭＳ Ｐゴシック" pitchFamily="50" charset="-128"/>
                <a:cs typeface="+mn-cs"/>
              </a:rPr>
              <a:t>: </a:t>
            </a:r>
            <a:r>
              <a:rPr lang="en-GB" dirty="0">
                <a:solidFill>
                  <a:srgbClr val="546568"/>
                </a:solidFill>
                <a:latin typeface="+mj-lt"/>
                <a:ea typeface="ＭＳ Ｐゴシック" pitchFamily="50" charset="-128"/>
                <a:cs typeface="+mn-cs"/>
              </a:rPr>
              <a:t>	</a:t>
            </a:r>
          </a:p>
        </p:txBody>
      </p:sp>
      <p:graphicFrame>
        <p:nvGraphicFramePr>
          <p:cNvPr id="4" name="Group 31"/>
          <p:cNvGraphicFramePr>
            <a:graphicFrameLocks/>
          </p:cNvGraphicFramePr>
          <p:nvPr/>
        </p:nvGraphicFramePr>
        <p:xfrm>
          <a:off x="2506663" y="3006725"/>
          <a:ext cx="3894137" cy="2632077"/>
        </p:xfrm>
        <a:graphic>
          <a:graphicData uri="http://schemas.openxmlformats.org/drawingml/2006/table">
            <a:tbl>
              <a:tblPr/>
              <a:tblGrid>
                <a:gridCol w="1946275"/>
                <a:gridCol w="1947862"/>
              </a:tblGrid>
              <a:tr h="452438">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smtClean="0">
                          <a:ln>
                            <a:noFill/>
                          </a:ln>
                          <a:solidFill>
                            <a:srgbClr val="FFFFFF"/>
                          </a:solidFill>
                          <a:effectLst/>
                          <a:latin typeface="Arial" charset="0"/>
                          <a:ea typeface="ＭＳ Ｐゴシック" pitchFamily="50" charset="-128"/>
                        </a:rPr>
                        <a:t>Optical Power mW</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dirty="0" smtClean="0">
                          <a:ln>
                            <a:noFill/>
                          </a:ln>
                          <a:solidFill>
                            <a:srgbClr val="FFFFFF"/>
                          </a:solidFill>
                          <a:effectLst/>
                          <a:latin typeface="Arial" charset="0"/>
                          <a:ea typeface="ＭＳ Ｐゴシック" pitchFamily="50" charset="-128"/>
                        </a:rPr>
                        <a:t>Optical Power dBm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434975">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pitchFamily="50" charset="-128"/>
                        </a:rPr>
                        <a:t>0.1 mW</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pitchFamily="50" charset="-128"/>
                        </a:rPr>
                        <a:t>-10 dBm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r>
              <a:tr h="433388">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pitchFamily="50" charset="-128"/>
                        </a:rPr>
                        <a:t>1.0 mW</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pitchFamily="50" charset="-128"/>
                        </a:rPr>
                        <a:t>0 dBm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r>
              <a:tr h="438150">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pitchFamily="50" charset="-128"/>
                        </a:rPr>
                        <a:t>2.0 mW</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pitchFamily="50" charset="-128"/>
                        </a:rPr>
                        <a:t>+3 dBm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r>
              <a:tr h="436563">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pitchFamily="50" charset="-128"/>
                        </a:rPr>
                        <a:t>10 mW</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pitchFamily="50" charset="-128"/>
                        </a:rPr>
                        <a:t>+10 dBm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r>
              <a:tr h="436563">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pitchFamily="50" charset="-128"/>
                        </a:rPr>
                        <a:t>100 mW</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ea typeface="ＭＳ Ｐゴシック" pitchFamily="50" charset="-128"/>
                        </a:rPr>
                        <a:t>+20 dBm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r>
            </a:tbl>
          </a:graphicData>
        </a:graphic>
      </p:graphicFrame>
      <p:sp>
        <p:nvSpPr>
          <p:cNvPr id="2" name="文字方塊 1"/>
          <p:cNvSpPr txBox="1"/>
          <p:nvPr/>
        </p:nvSpPr>
        <p:spPr>
          <a:xfrm>
            <a:off x="4769160" y="5640312"/>
            <a:ext cx="1531188" cy="646331"/>
          </a:xfrm>
          <a:prstGeom prst="rect">
            <a:avLst/>
          </a:prstGeom>
          <a:noFill/>
        </p:spPr>
        <p:txBody>
          <a:bodyPr wrap="none" rtlCol="0">
            <a:spAutoFit/>
          </a:bodyPr>
          <a:lstStyle/>
          <a:p>
            <a:r>
              <a:rPr lang="en-US" altLang="zh-TW" dirty="0" smtClean="0"/>
              <a:t>10</a:t>
            </a:r>
            <a:r>
              <a:rPr lang="zh-TW" altLang="en-US" dirty="0" smtClean="0"/>
              <a:t>倍</a:t>
            </a:r>
            <a:r>
              <a:rPr lang="en-US" altLang="zh-TW" dirty="0" smtClean="0"/>
              <a:t>:</a:t>
            </a:r>
            <a:r>
              <a:rPr lang="zh-TW" altLang="en-US" dirty="0" smtClean="0"/>
              <a:t> </a:t>
            </a:r>
            <a:r>
              <a:rPr lang="en-US" altLang="zh-TW" dirty="0" smtClean="0"/>
              <a:t>10dBm</a:t>
            </a:r>
          </a:p>
          <a:p>
            <a:r>
              <a:rPr lang="en-US" altLang="zh-TW" dirty="0" smtClean="0"/>
              <a:t>  2</a:t>
            </a:r>
            <a:r>
              <a:rPr lang="zh-TW" altLang="en-US" dirty="0" smtClean="0"/>
              <a:t>倍</a:t>
            </a:r>
            <a:r>
              <a:rPr lang="en-US" altLang="zh-TW" dirty="0" smtClean="0"/>
              <a:t>:  </a:t>
            </a:r>
            <a:r>
              <a:rPr lang="zh-TW" altLang="en-US" dirty="0" smtClean="0"/>
              <a:t> </a:t>
            </a:r>
            <a:r>
              <a:rPr lang="en-US" altLang="zh-TW" dirty="0" smtClean="0"/>
              <a:t>3dBm</a:t>
            </a:r>
            <a:endParaRPr lang="zh-TW" alt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sz="3600" dirty="0" smtClean="0">
                <a:solidFill>
                  <a:srgbClr val="009999"/>
                </a:solidFill>
                <a:ea typeface="ＭＳ Ｐゴシック" pitchFamily="50" charset="-128"/>
              </a:rPr>
              <a:t>Optical Transmission Fundamentals </a:t>
            </a:r>
            <a:endParaRPr sz="3600" dirty="0" smtClean="0"/>
          </a:p>
        </p:txBody>
      </p:sp>
      <p:sp>
        <p:nvSpPr>
          <p:cNvPr id="5" name="Text Placeholder 4"/>
          <p:cNvSpPr>
            <a:spLocks noGrp="1"/>
          </p:cNvSpPr>
          <p:nvPr>
            <p:ph type="body" sz="quarter" idx="11"/>
          </p:nvPr>
        </p:nvSpPr>
        <p:spPr/>
        <p:txBody>
          <a:bodyPr/>
          <a:lstStyle/>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What is </a:t>
            </a: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a:t>
            </a:r>
          </a:p>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Optical Basics</a:t>
            </a:r>
          </a:p>
          <a:p>
            <a:pPr marL="342900" indent="-342900" fontAlgn="auto">
              <a:spcBef>
                <a:spcPts val="1440"/>
              </a:spcBef>
              <a:spcAft>
                <a:spcPts val="0"/>
              </a:spcAft>
              <a:buClr>
                <a:srgbClr val="009999"/>
              </a:buClr>
              <a:buFont typeface="Arial"/>
              <a:buChar char="•"/>
              <a:defRPr/>
            </a:pPr>
            <a:r>
              <a:rPr lang="en-US" b="1" dirty="0" smtClean="0">
                <a:solidFill>
                  <a:srgbClr val="00B0F0"/>
                </a:solidFill>
                <a:ea typeface="ＭＳ Ｐゴシック" pitchFamily="50" charset="-128"/>
              </a:rPr>
              <a:t>Optical Fiber</a:t>
            </a:r>
          </a:p>
          <a:p>
            <a:pPr marL="342900" indent="-342900" fontAlgn="auto">
              <a:spcBef>
                <a:spcPts val="1440"/>
              </a:spcBef>
              <a:spcAft>
                <a:spcPts val="0"/>
              </a:spcAft>
              <a:buClr>
                <a:srgbClr val="009999"/>
              </a:buClr>
              <a:buFont typeface="Arial"/>
              <a:buChar char="•"/>
              <a:defRPr/>
            </a:pPr>
            <a:r>
              <a:rPr lang="en-US" dirty="0" smtClean="0">
                <a:solidFill>
                  <a:srgbClr val="00B0F0"/>
                </a:solidFill>
                <a:ea typeface="ＭＳ Ｐゴシック" pitchFamily="50" charset="-128"/>
              </a:rPr>
              <a:t>Non Linear Effects</a:t>
            </a:r>
          </a:p>
          <a:p>
            <a:pPr marL="342900" indent="-342900" fontAlgn="auto">
              <a:spcBef>
                <a:spcPts val="1440"/>
              </a:spcBef>
              <a:spcAft>
                <a:spcPts val="0"/>
              </a:spcAft>
              <a:buClr>
                <a:srgbClr val="009999"/>
              </a:buClr>
              <a:buFont typeface="Arial"/>
              <a:buChar char="•"/>
              <a:defRPr/>
            </a:pPr>
            <a:r>
              <a:rPr lang="en-US" dirty="0" smtClean="0">
                <a:solidFill>
                  <a:srgbClr val="00B0F0"/>
                </a:solidFill>
                <a:ea typeface="ＭＳ Ｐゴシック" pitchFamily="50" charset="-128"/>
              </a:rPr>
              <a:t>Optical Transmission</a:t>
            </a:r>
          </a:p>
          <a:p>
            <a:pPr marL="342900" indent="-342900" fontAlgn="auto">
              <a:spcBef>
                <a:spcPts val="1440"/>
              </a:spcBef>
              <a:spcAft>
                <a:spcPts val="0"/>
              </a:spcAft>
              <a:buClr>
                <a:srgbClr val="009999"/>
              </a:buClr>
              <a:buFont typeface="Arial"/>
              <a:buChar char="•"/>
              <a:defRPr/>
            </a:pPr>
            <a:r>
              <a:rPr lang="en-US" dirty="0" smtClean="0">
                <a:solidFill>
                  <a:srgbClr val="00B0F0"/>
                </a:solidFill>
                <a:ea typeface="ＭＳ Ｐゴシック" pitchFamily="50" charset="-128"/>
              </a:rPr>
              <a:t>Erbium Doped Fiber Amplifiers</a:t>
            </a:r>
          </a:p>
          <a:p>
            <a:pPr marL="342900" indent="-342900" fontAlgn="auto">
              <a:spcBef>
                <a:spcPts val="1440"/>
              </a:spcBef>
              <a:spcAft>
                <a:spcPts val="0"/>
              </a:spcAft>
              <a:buClr>
                <a:srgbClr val="009999"/>
              </a:buClr>
              <a:buFont typeface="Arial"/>
              <a:buChar char="•"/>
              <a:defRPr/>
            </a:pPr>
            <a:r>
              <a:rPr lang="en-US" dirty="0" err="1" smtClean="0">
                <a:solidFill>
                  <a:srgbClr val="00B0F0"/>
                </a:solidFill>
                <a:ea typeface="ＭＳ Ｐゴシック" pitchFamily="50" charset="-128"/>
              </a:rPr>
              <a:t>OTN</a:t>
            </a:r>
            <a:r>
              <a:rPr lang="en-US" dirty="0" smtClean="0">
                <a:solidFill>
                  <a:srgbClr val="00B0F0"/>
                </a:solidFill>
                <a:ea typeface="ＭＳ Ｐゴシック" pitchFamily="50" charset="-128"/>
              </a:rPr>
              <a:t> Basics</a:t>
            </a:r>
          </a:p>
          <a:p>
            <a:pPr marL="342900" indent="-342900" fontAlgn="auto">
              <a:spcBef>
                <a:spcPts val="1440"/>
              </a:spcBef>
              <a:spcAft>
                <a:spcPts val="0"/>
              </a:spcAft>
              <a:buClr>
                <a:srgbClr val="009999"/>
              </a:buClr>
              <a:buFont typeface="Arial"/>
              <a:buChar char="•"/>
              <a:defRPr/>
            </a:pP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 Technology</a:t>
            </a:r>
          </a:p>
          <a:p>
            <a:pPr marL="342900" indent="-342900" fontAlgn="auto">
              <a:spcBef>
                <a:spcPts val="1440"/>
              </a:spcBef>
              <a:spcAft>
                <a:spcPts val="0"/>
              </a:spcAft>
              <a:buClr>
                <a:srgbClr val="009999"/>
              </a:buClr>
              <a:buFont typeface="Arial"/>
              <a:buChar char="•"/>
              <a:defRPr/>
            </a:pP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 Network Topologies</a:t>
            </a:r>
          </a:p>
          <a:p>
            <a:pPr marL="342900" indent="-342900" fontAlgn="auto">
              <a:spcBef>
                <a:spcPts val="1440"/>
              </a:spcBef>
              <a:spcAft>
                <a:spcPts val="0"/>
              </a:spcAft>
              <a:buClr>
                <a:srgbClr val="009999"/>
              </a:buClr>
              <a:buFont typeface="Arial"/>
              <a:buChar char="•"/>
              <a:defRPr/>
            </a:pPr>
            <a:r>
              <a:rPr lang="en-US" dirty="0" smtClean="0">
                <a:solidFill>
                  <a:srgbClr val="00B0F0"/>
                </a:solidFill>
                <a:ea typeface="ＭＳ Ｐゴシック" pitchFamily="50" charset="-128"/>
              </a:rPr>
              <a:t>Optical Transmission Systems Network Design</a:t>
            </a:r>
          </a:p>
          <a:p>
            <a:pPr marL="342900" indent="-342900" fontAlgn="auto">
              <a:spcBef>
                <a:spcPts val="1440"/>
              </a:spcBef>
              <a:spcAft>
                <a:spcPts val="0"/>
              </a:spcAft>
              <a:buClr>
                <a:srgbClr val="009999"/>
              </a:buClr>
              <a:buFont typeface="Arial"/>
              <a:buChar char="•"/>
              <a:defRPr/>
            </a:pP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 Software</a:t>
            </a:r>
          </a:p>
          <a:p>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228600" y="228600"/>
            <a:ext cx="5929313" cy="646113"/>
          </a:xfrm>
          <a:prstGeom prst="rect">
            <a:avLst/>
          </a:prstGeom>
          <a:noFill/>
          <a:ln w="9525">
            <a:noFill/>
            <a:miter lim="800000"/>
            <a:headEnd/>
            <a:tailEnd/>
          </a:ln>
        </p:spPr>
        <p:txBody>
          <a:bodyPr wrap="none">
            <a:spAutoFit/>
          </a:bodyPr>
          <a:lstStyle/>
          <a:p>
            <a:pPr>
              <a:buClr>
                <a:srgbClr val="006666"/>
              </a:buClr>
            </a:pPr>
            <a:r>
              <a:rPr lang="en-US" sz="3600">
                <a:solidFill>
                  <a:srgbClr val="009999"/>
                </a:solidFill>
              </a:rPr>
              <a:t>Fiber Development Timeline</a:t>
            </a:r>
          </a:p>
        </p:txBody>
      </p:sp>
      <p:sp>
        <p:nvSpPr>
          <p:cNvPr id="3" name="Rectangle 5"/>
          <p:cNvSpPr>
            <a:spLocks noChangeArrowheads="1"/>
          </p:cNvSpPr>
          <p:nvPr/>
        </p:nvSpPr>
        <p:spPr bwMode="auto">
          <a:xfrm>
            <a:off x="323850" y="3351213"/>
            <a:ext cx="8640763" cy="287337"/>
          </a:xfrm>
          <a:prstGeom prst="rect">
            <a:avLst/>
          </a:prstGeom>
          <a:gradFill rotWithShape="1">
            <a:gsLst>
              <a:gs pos="0">
                <a:schemeClr val="accent1"/>
              </a:gs>
              <a:gs pos="50000">
                <a:schemeClr val="accent1">
                  <a:gamma/>
                  <a:shade val="46275"/>
                  <a:invGamma/>
                </a:schemeClr>
              </a:gs>
              <a:gs pos="100000">
                <a:schemeClr val="accent1"/>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endParaRPr lang="en-US" dirty="0">
              <a:solidFill>
                <a:srgbClr val="009999"/>
              </a:solidFill>
              <a:latin typeface="+mn-lt"/>
              <a:cs typeface="+mn-cs"/>
            </a:endParaRPr>
          </a:p>
        </p:txBody>
      </p:sp>
      <p:sp>
        <p:nvSpPr>
          <p:cNvPr id="36868" name="Line 6"/>
          <p:cNvSpPr>
            <a:spLocks noChangeShapeType="1"/>
          </p:cNvSpPr>
          <p:nvPr/>
        </p:nvSpPr>
        <p:spPr bwMode="auto">
          <a:xfrm>
            <a:off x="611188" y="3638550"/>
            <a:ext cx="0" cy="1009650"/>
          </a:xfrm>
          <a:prstGeom prst="line">
            <a:avLst/>
          </a:prstGeom>
          <a:noFill/>
          <a:ln w="19050">
            <a:solidFill>
              <a:schemeClr val="tx1"/>
            </a:solidFill>
            <a:prstDash val="dash"/>
            <a:round/>
            <a:headEnd/>
            <a:tailEnd/>
          </a:ln>
        </p:spPr>
        <p:txBody>
          <a:bodyPr/>
          <a:lstStyle/>
          <a:p>
            <a:endParaRPr lang="en-US"/>
          </a:p>
        </p:txBody>
      </p:sp>
      <p:sp>
        <p:nvSpPr>
          <p:cNvPr id="36869" name="Text Box 7"/>
          <p:cNvSpPr txBox="1">
            <a:spLocks noChangeArrowheads="1"/>
          </p:cNvSpPr>
          <p:nvPr/>
        </p:nvSpPr>
        <p:spPr bwMode="auto">
          <a:xfrm>
            <a:off x="663575" y="4359275"/>
            <a:ext cx="1100138" cy="701675"/>
          </a:xfrm>
          <a:prstGeom prst="rect">
            <a:avLst/>
          </a:prstGeom>
          <a:noFill/>
          <a:ln w="9525">
            <a:noFill/>
            <a:miter lim="800000"/>
            <a:headEnd/>
            <a:tailEnd/>
          </a:ln>
        </p:spPr>
        <p:txBody>
          <a:bodyPr>
            <a:spAutoFit/>
          </a:bodyPr>
          <a:lstStyle/>
          <a:p>
            <a:r>
              <a:rPr lang="en-US" sz="1000" b="1"/>
              <a:t>Invention of first</a:t>
            </a:r>
          </a:p>
          <a:p>
            <a:r>
              <a:rPr lang="en-US" sz="1000" b="1"/>
              <a:t>low-loss optical fiber</a:t>
            </a:r>
          </a:p>
        </p:txBody>
      </p:sp>
      <p:sp>
        <p:nvSpPr>
          <p:cNvPr id="36870" name="Text Box 8"/>
          <p:cNvSpPr txBox="1">
            <a:spLocks noChangeArrowheads="1"/>
          </p:cNvSpPr>
          <p:nvPr/>
        </p:nvSpPr>
        <p:spPr bwMode="auto">
          <a:xfrm>
            <a:off x="611188" y="5080000"/>
            <a:ext cx="577850" cy="304800"/>
          </a:xfrm>
          <a:prstGeom prst="rect">
            <a:avLst/>
          </a:prstGeom>
          <a:noFill/>
          <a:ln w="9525">
            <a:noFill/>
            <a:miter lim="800000"/>
            <a:headEnd/>
            <a:tailEnd/>
          </a:ln>
        </p:spPr>
        <p:txBody>
          <a:bodyPr wrap="none">
            <a:spAutoFit/>
          </a:bodyPr>
          <a:lstStyle/>
          <a:p>
            <a:r>
              <a:rPr lang="en-US" sz="1400" b="1">
                <a:solidFill>
                  <a:srgbClr val="0183B7"/>
                </a:solidFill>
              </a:rPr>
              <a:t>1970</a:t>
            </a:r>
          </a:p>
        </p:txBody>
      </p:sp>
      <p:sp>
        <p:nvSpPr>
          <p:cNvPr id="36871" name="Line 9"/>
          <p:cNvSpPr>
            <a:spLocks noChangeShapeType="1"/>
          </p:cNvSpPr>
          <p:nvPr/>
        </p:nvSpPr>
        <p:spPr bwMode="auto">
          <a:xfrm>
            <a:off x="1114425" y="2343150"/>
            <a:ext cx="0" cy="1009650"/>
          </a:xfrm>
          <a:prstGeom prst="line">
            <a:avLst/>
          </a:prstGeom>
          <a:noFill/>
          <a:ln w="19050">
            <a:solidFill>
              <a:schemeClr val="tx1"/>
            </a:solidFill>
            <a:prstDash val="dash"/>
            <a:round/>
            <a:headEnd/>
            <a:tailEnd/>
          </a:ln>
        </p:spPr>
        <p:txBody>
          <a:bodyPr/>
          <a:lstStyle/>
          <a:p>
            <a:endParaRPr lang="en-US"/>
          </a:p>
        </p:txBody>
      </p:sp>
      <p:sp>
        <p:nvSpPr>
          <p:cNvPr id="36872" name="Line 10"/>
          <p:cNvSpPr>
            <a:spLocks noChangeShapeType="1"/>
          </p:cNvSpPr>
          <p:nvPr/>
        </p:nvSpPr>
        <p:spPr bwMode="auto">
          <a:xfrm>
            <a:off x="1979613" y="3638550"/>
            <a:ext cx="0" cy="1009650"/>
          </a:xfrm>
          <a:prstGeom prst="line">
            <a:avLst/>
          </a:prstGeom>
          <a:noFill/>
          <a:ln w="19050">
            <a:solidFill>
              <a:schemeClr val="tx1"/>
            </a:solidFill>
            <a:prstDash val="dash"/>
            <a:round/>
            <a:headEnd/>
            <a:tailEnd/>
          </a:ln>
        </p:spPr>
        <p:txBody>
          <a:bodyPr/>
          <a:lstStyle/>
          <a:p>
            <a:endParaRPr lang="en-US"/>
          </a:p>
        </p:txBody>
      </p:sp>
      <p:sp>
        <p:nvSpPr>
          <p:cNvPr id="36873" name="Text Box 11"/>
          <p:cNvSpPr txBox="1">
            <a:spLocks noChangeArrowheads="1"/>
          </p:cNvSpPr>
          <p:nvPr/>
        </p:nvSpPr>
        <p:spPr bwMode="auto">
          <a:xfrm>
            <a:off x="1166813" y="1911350"/>
            <a:ext cx="1028700" cy="854075"/>
          </a:xfrm>
          <a:prstGeom prst="rect">
            <a:avLst/>
          </a:prstGeom>
          <a:noFill/>
          <a:ln w="9525">
            <a:noFill/>
            <a:miter lim="800000"/>
            <a:headEnd/>
            <a:tailEnd/>
          </a:ln>
        </p:spPr>
        <p:txBody>
          <a:bodyPr>
            <a:spAutoFit/>
          </a:bodyPr>
          <a:lstStyle/>
          <a:p>
            <a:r>
              <a:rPr lang="en-US" sz="1000" b="1"/>
              <a:t>Introduction of Corning 62.5/125 um multimode fiber</a:t>
            </a:r>
          </a:p>
        </p:txBody>
      </p:sp>
      <p:sp>
        <p:nvSpPr>
          <p:cNvPr id="36874" name="Text Box 12"/>
          <p:cNvSpPr txBox="1">
            <a:spLocks noChangeArrowheads="1"/>
          </p:cNvSpPr>
          <p:nvPr/>
        </p:nvSpPr>
        <p:spPr bwMode="auto">
          <a:xfrm>
            <a:off x="1185863" y="2759075"/>
            <a:ext cx="577850" cy="304800"/>
          </a:xfrm>
          <a:prstGeom prst="rect">
            <a:avLst/>
          </a:prstGeom>
          <a:noFill/>
          <a:ln w="9525">
            <a:noFill/>
            <a:miter lim="800000"/>
            <a:headEnd/>
            <a:tailEnd/>
          </a:ln>
        </p:spPr>
        <p:txBody>
          <a:bodyPr wrap="none">
            <a:spAutoFit/>
          </a:bodyPr>
          <a:lstStyle/>
          <a:p>
            <a:r>
              <a:rPr lang="en-US" sz="1400" b="1">
                <a:solidFill>
                  <a:srgbClr val="0183B7"/>
                </a:solidFill>
              </a:rPr>
              <a:t>1976</a:t>
            </a:r>
          </a:p>
        </p:txBody>
      </p:sp>
      <p:sp>
        <p:nvSpPr>
          <p:cNvPr id="36875" name="Text Box 13"/>
          <p:cNvSpPr txBox="1">
            <a:spLocks noChangeArrowheads="1"/>
          </p:cNvSpPr>
          <p:nvPr/>
        </p:nvSpPr>
        <p:spPr bwMode="auto">
          <a:xfrm>
            <a:off x="1979613" y="4918075"/>
            <a:ext cx="577850" cy="304800"/>
          </a:xfrm>
          <a:prstGeom prst="rect">
            <a:avLst/>
          </a:prstGeom>
          <a:noFill/>
          <a:ln w="9525">
            <a:noFill/>
            <a:miter lim="800000"/>
            <a:headEnd/>
            <a:tailEnd/>
          </a:ln>
        </p:spPr>
        <p:txBody>
          <a:bodyPr wrap="none">
            <a:spAutoFit/>
          </a:bodyPr>
          <a:lstStyle/>
          <a:p>
            <a:r>
              <a:rPr lang="en-US" sz="1400" b="1">
                <a:solidFill>
                  <a:srgbClr val="0183B7"/>
                </a:solidFill>
              </a:rPr>
              <a:t>1983</a:t>
            </a:r>
          </a:p>
        </p:txBody>
      </p:sp>
      <p:sp>
        <p:nvSpPr>
          <p:cNvPr id="36876" name="Text Box 14"/>
          <p:cNvSpPr txBox="1">
            <a:spLocks noChangeArrowheads="1"/>
          </p:cNvSpPr>
          <p:nvPr/>
        </p:nvSpPr>
        <p:spPr bwMode="auto">
          <a:xfrm>
            <a:off x="2481263" y="2901950"/>
            <a:ext cx="577850" cy="304800"/>
          </a:xfrm>
          <a:prstGeom prst="rect">
            <a:avLst/>
          </a:prstGeom>
          <a:noFill/>
          <a:ln w="9525">
            <a:noFill/>
            <a:miter lim="800000"/>
            <a:headEnd/>
            <a:tailEnd/>
          </a:ln>
        </p:spPr>
        <p:txBody>
          <a:bodyPr wrap="none">
            <a:spAutoFit/>
          </a:bodyPr>
          <a:lstStyle/>
          <a:p>
            <a:r>
              <a:rPr lang="en-US" sz="1400" b="1">
                <a:solidFill>
                  <a:srgbClr val="0183B7"/>
                </a:solidFill>
              </a:rPr>
              <a:t>1985</a:t>
            </a:r>
          </a:p>
        </p:txBody>
      </p:sp>
      <p:sp>
        <p:nvSpPr>
          <p:cNvPr id="36877" name="Text Box 15"/>
          <p:cNvSpPr txBox="1">
            <a:spLocks noChangeArrowheads="1"/>
          </p:cNvSpPr>
          <p:nvPr/>
        </p:nvSpPr>
        <p:spPr bwMode="auto">
          <a:xfrm>
            <a:off x="3778250" y="4918075"/>
            <a:ext cx="577850" cy="304800"/>
          </a:xfrm>
          <a:prstGeom prst="rect">
            <a:avLst/>
          </a:prstGeom>
          <a:noFill/>
          <a:ln w="9525">
            <a:noFill/>
            <a:miter lim="800000"/>
            <a:headEnd/>
            <a:tailEnd/>
          </a:ln>
        </p:spPr>
        <p:txBody>
          <a:bodyPr wrap="none">
            <a:spAutoFit/>
          </a:bodyPr>
          <a:lstStyle/>
          <a:p>
            <a:r>
              <a:rPr lang="en-US" sz="1400" b="1">
                <a:solidFill>
                  <a:srgbClr val="0183B7"/>
                </a:solidFill>
              </a:rPr>
              <a:t>1986</a:t>
            </a:r>
          </a:p>
        </p:txBody>
      </p:sp>
      <p:sp>
        <p:nvSpPr>
          <p:cNvPr id="36878" name="Text Box 16"/>
          <p:cNvSpPr txBox="1">
            <a:spLocks noChangeArrowheads="1"/>
          </p:cNvSpPr>
          <p:nvPr/>
        </p:nvSpPr>
        <p:spPr bwMode="auto">
          <a:xfrm>
            <a:off x="2032000" y="4287838"/>
            <a:ext cx="1027113" cy="549275"/>
          </a:xfrm>
          <a:prstGeom prst="rect">
            <a:avLst/>
          </a:prstGeom>
          <a:noFill/>
          <a:ln w="9525">
            <a:noFill/>
            <a:miter lim="800000"/>
            <a:headEnd/>
            <a:tailEnd/>
          </a:ln>
        </p:spPr>
        <p:txBody>
          <a:bodyPr>
            <a:spAutoFit/>
          </a:bodyPr>
          <a:lstStyle/>
          <a:p>
            <a:r>
              <a:rPr lang="en-US" sz="1000" b="1"/>
              <a:t>Introduction of Corning SMF-21 fiber</a:t>
            </a:r>
          </a:p>
        </p:txBody>
      </p:sp>
      <p:sp>
        <p:nvSpPr>
          <p:cNvPr id="36879" name="Line 17"/>
          <p:cNvSpPr>
            <a:spLocks noChangeShapeType="1"/>
          </p:cNvSpPr>
          <p:nvPr/>
        </p:nvSpPr>
        <p:spPr bwMode="auto">
          <a:xfrm>
            <a:off x="2413000" y="2343150"/>
            <a:ext cx="0" cy="1009650"/>
          </a:xfrm>
          <a:prstGeom prst="line">
            <a:avLst/>
          </a:prstGeom>
          <a:noFill/>
          <a:ln w="19050">
            <a:solidFill>
              <a:schemeClr val="tx1"/>
            </a:solidFill>
            <a:prstDash val="dash"/>
            <a:round/>
            <a:headEnd/>
            <a:tailEnd/>
          </a:ln>
        </p:spPr>
        <p:txBody>
          <a:bodyPr/>
          <a:lstStyle/>
          <a:p>
            <a:endParaRPr lang="en-US"/>
          </a:p>
        </p:txBody>
      </p:sp>
      <p:sp>
        <p:nvSpPr>
          <p:cNvPr id="36880" name="Line 18"/>
          <p:cNvSpPr>
            <a:spLocks noChangeShapeType="1"/>
          </p:cNvSpPr>
          <p:nvPr/>
        </p:nvSpPr>
        <p:spPr bwMode="auto">
          <a:xfrm>
            <a:off x="3706813" y="3638550"/>
            <a:ext cx="0" cy="1009650"/>
          </a:xfrm>
          <a:prstGeom prst="line">
            <a:avLst/>
          </a:prstGeom>
          <a:noFill/>
          <a:ln w="19050">
            <a:solidFill>
              <a:schemeClr val="tx1"/>
            </a:solidFill>
            <a:prstDash val="dash"/>
            <a:round/>
            <a:headEnd/>
            <a:tailEnd/>
          </a:ln>
        </p:spPr>
        <p:txBody>
          <a:bodyPr/>
          <a:lstStyle/>
          <a:p>
            <a:endParaRPr lang="en-US"/>
          </a:p>
        </p:txBody>
      </p:sp>
      <p:sp>
        <p:nvSpPr>
          <p:cNvPr id="36881" name="Text Box 19"/>
          <p:cNvSpPr txBox="1">
            <a:spLocks noChangeArrowheads="1"/>
          </p:cNvSpPr>
          <p:nvPr/>
        </p:nvSpPr>
        <p:spPr bwMode="auto">
          <a:xfrm>
            <a:off x="2463800" y="2065338"/>
            <a:ext cx="1028700" cy="854075"/>
          </a:xfrm>
          <a:prstGeom prst="rect">
            <a:avLst/>
          </a:prstGeom>
          <a:noFill/>
          <a:ln w="9525">
            <a:noFill/>
            <a:miter lim="800000"/>
            <a:headEnd/>
            <a:tailEnd/>
          </a:ln>
        </p:spPr>
        <p:txBody>
          <a:bodyPr>
            <a:spAutoFit/>
          </a:bodyPr>
          <a:lstStyle/>
          <a:p>
            <a:r>
              <a:rPr lang="en-US" sz="1000" b="1"/>
              <a:t>Introduction of Corning SMF/DS dispersion shifted fiber</a:t>
            </a:r>
          </a:p>
        </p:txBody>
      </p:sp>
      <p:sp>
        <p:nvSpPr>
          <p:cNvPr id="36882" name="Text Box 20"/>
          <p:cNvSpPr txBox="1">
            <a:spLocks noChangeArrowheads="1"/>
          </p:cNvSpPr>
          <p:nvPr/>
        </p:nvSpPr>
        <p:spPr bwMode="auto">
          <a:xfrm>
            <a:off x="3759200" y="4359275"/>
            <a:ext cx="1100138" cy="549275"/>
          </a:xfrm>
          <a:prstGeom prst="rect">
            <a:avLst/>
          </a:prstGeom>
          <a:noFill/>
          <a:ln w="9525">
            <a:noFill/>
            <a:miter lim="800000"/>
            <a:headEnd/>
            <a:tailEnd/>
          </a:ln>
        </p:spPr>
        <p:txBody>
          <a:bodyPr>
            <a:spAutoFit/>
          </a:bodyPr>
          <a:lstStyle/>
          <a:p>
            <a:r>
              <a:rPr lang="en-US" sz="1000" b="1"/>
              <a:t>Introduction of Corning SMF-28 fiber</a:t>
            </a:r>
          </a:p>
        </p:txBody>
      </p:sp>
      <p:sp>
        <p:nvSpPr>
          <p:cNvPr id="36883" name="Text Box 21"/>
          <p:cNvSpPr txBox="1">
            <a:spLocks noChangeArrowheads="1"/>
          </p:cNvSpPr>
          <p:nvPr/>
        </p:nvSpPr>
        <p:spPr bwMode="auto">
          <a:xfrm>
            <a:off x="3778250" y="2478088"/>
            <a:ext cx="577850" cy="304800"/>
          </a:xfrm>
          <a:prstGeom prst="rect">
            <a:avLst/>
          </a:prstGeom>
          <a:noFill/>
          <a:ln w="9525">
            <a:noFill/>
            <a:miter lim="800000"/>
            <a:headEnd/>
            <a:tailEnd/>
          </a:ln>
        </p:spPr>
        <p:txBody>
          <a:bodyPr wrap="none">
            <a:spAutoFit/>
          </a:bodyPr>
          <a:lstStyle/>
          <a:p>
            <a:r>
              <a:rPr lang="en-US" sz="1400" b="1">
                <a:solidFill>
                  <a:srgbClr val="0183B7"/>
                </a:solidFill>
              </a:rPr>
              <a:t>1986</a:t>
            </a:r>
          </a:p>
        </p:txBody>
      </p:sp>
      <p:sp>
        <p:nvSpPr>
          <p:cNvPr id="36884" name="Line 22"/>
          <p:cNvSpPr>
            <a:spLocks noChangeShapeType="1"/>
          </p:cNvSpPr>
          <p:nvPr/>
        </p:nvSpPr>
        <p:spPr bwMode="auto">
          <a:xfrm>
            <a:off x="3706813" y="2325688"/>
            <a:ext cx="0" cy="1009650"/>
          </a:xfrm>
          <a:prstGeom prst="line">
            <a:avLst/>
          </a:prstGeom>
          <a:noFill/>
          <a:ln w="19050">
            <a:solidFill>
              <a:schemeClr val="tx1"/>
            </a:solidFill>
            <a:prstDash val="dash"/>
            <a:round/>
            <a:headEnd/>
            <a:tailEnd/>
          </a:ln>
        </p:spPr>
        <p:txBody>
          <a:bodyPr/>
          <a:lstStyle/>
          <a:p>
            <a:endParaRPr lang="en-US"/>
          </a:p>
        </p:txBody>
      </p:sp>
      <p:sp>
        <p:nvSpPr>
          <p:cNvPr id="36885" name="Text Box 23"/>
          <p:cNvSpPr txBox="1">
            <a:spLocks noChangeArrowheads="1"/>
          </p:cNvSpPr>
          <p:nvPr/>
        </p:nvSpPr>
        <p:spPr bwMode="auto">
          <a:xfrm>
            <a:off x="3759200" y="1766888"/>
            <a:ext cx="957263" cy="701675"/>
          </a:xfrm>
          <a:prstGeom prst="rect">
            <a:avLst/>
          </a:prstGeom>
          <a:noFill/>
          <a:ln w="9525">
            <a:noFill/>
            <a:miter lim="800000"/>
            <a:headEnd/>
            <a:tailEnd/>
          </a:ln>
        </p:spPr>
        <p:txBody>
          <a:bodyPr>
            <a:spAutoFit/>
          </a:bodyPr>
          <a:lstStyle/>
          <a:p>
            <a:r>
              <a:rPr lang="en-US" sz="1000" b="1"/>
              <a:t>Introduction of Corning 50/125 um fiber</a:t>
            </a:r>
          </a:p>
        </p:txBody>
      </p:sp>
      <p:sp>
        <p:nvSpPr>
          <p:cNvPr id="36886" name="Text Box 24"/>
          <p:cNvSpPr txBox="1">
            <a:spLocks noChangeArrowheads="1"/>
          </p:cNvSpPr>
          <p:nvPr/>
        </p:nvSpPr>
        <p:spPr bwMode="auto">
          <a:xfrm>
            <a:off x="5580063" y="5133975"/>
            <a:ext cx="577850" cy="304800"/>
          </a:xfrm>
          <a:prstGeom prst="rect">
            <a:avLst/>
          </a:prstGeom>
          <a:noFill/>
          <a:ln w="9525">
            <a:noFill/>
            <a:miter lim="800000"/>
            <a:headEnd/>
            <a:tailEnd/>
          </a:ln>
        </p:spPr>
        <p:txBody>
          <a:bodyPr wrap="none">
            <a:spAutoFit/>
          </a:bodyPr>
          <a:lstStyle/>
          <a:p>
            <a:r>
              <a:rPr lang="en-US" sz="1400" b="1">
                <a:solidFill>
                  <a:srgbClr val="0183B7"/>
                </a:solidFill>
              </a:rPr>
              <a:t>1994</a:t>
            </a:r>
          </a:p>
        </p:txBody>
      </p:sp>
      <p:sp>
        <p:nvSpPr>
          <p:cNvPr id="36887" name="Line 25"/>
          <p:cNvSpPr>
            <a:spLocks noChangeShapeType="1"/>
          </p:cNvSpPr>
          <p:nvPr/>
        </p:nvSpPr>
        <p:spPr bwMode="auto">
          <a:xfrm>
            <a:off x="5508625" y="3638550"/>
            <a:ext cx="0" cy="1009650"/>
          </a:xfrm>
          <a:prstGeom prst="line">
            <a:avLst/>
          </a:prstGeom>
          <a:noFill/>
          <a:ln w="19050">
            <a:solidFill>
              <a:schemeClr val="tx1"/>
            </a:solidFill>
            <a:prstDash val="dash"/>
            <a:round/>
            <a:headEnd/>
            <a:tailEnd/>
          </a:ln>
        </p:spPr>
        <p:txBody>
          <a:bodyPr/>
          <a:lstStyle/>
          <a:p>
            <a:endParaRPr lang="en-US"/>
          </a:p>
        </p:txBody>
      </p:sp>
      <p:sp>
        <p:nvSpPr>
          <p:cNvPr id="36888" name="Text Box 26"/>
          <p:cNvSpPr txBox="1">
            <a:spLocks noChangeArrowheads="1"/>
          </p:cNvSpPr>
          <p:nvPr/>
        </p:nvSpPr>
        <p:spPr bwMode="auto">
          <a:xfrm>
            <a:off x="5561013" y="4214813"/>
            <a:ext cx="1098550" cy="854075"/>
          </a:xfrm>
          <a:prstGeom prst="rect">
            <a:avLst/>
          </a:prstGeom>
          <a:noFill/>
          <a:ln w="9525">
            <a:noFill/>
            <a:miter lim="800000"/>
            <a:headEnd/>
            <a:tailEnd/>
          </a:ln>
        </p:spPr>
        <p:txBody>
          <a:bodyPr>
            <a:spAutoFit/>
          </a:bodyPr>
          <a:lstStyle/>
          <a:p>
            <a:r>
              <a:rPr lang="en-US" sz="1000" b="1"/>
              <a:t>Introduction of Corning SMF-LS non-zero dispersion shifted fiber</a:t>
            </a:r>
          </a:p>
        </p:txBody>
      </p:sp>
      <p:sp>
        <p:nvSpPr>
          <p:cNvPr id="36889" name="Text Box 27"/>
          <p:cNvSpPr txBox="1">
            <a:spLocks noChangeArrowheads="1"/>
          </p:cNvSpPr>
          <p:nvPr/>
        </p:nvSpPr>
        <p:spPr bwMode="auto">
          <a:xfrm>
            <a:off x="7235825" y="5638800"/>
            <a:ext cx="577850" cy="304800"/>
          </a:xfrm>
          <a:prstGeom prst="rect">
            <a:avLst/>
          </a:prstGeom>
          <a:noFill/>
          <a:ln w="9525">
            <a:noFill/>
            <a:miter lim="800000"/>
            <a:headEnd/>
            <a:tailEnd/>
          </a:ln>
        </p:spPr>
        <p:txBody>
          <a:bodyPr wrap="none">
            <a:spAutoFit/>
          </a:bodyPr>
          <a:lstStyle/>
          <a:p>
            <a:r>
              <a:rPr lang="en-US" sz="1400" b="1">
                <a:solidFill>
                  <a:srgbClr val="0183B7"/>
                </a:solidFill>
              </a:rPr>
              <a:t>1998</a:t>
            </a:r>
          </a:p>
        </p:txBody>
      </p:sp>
      <p:sp>
        <p:nvSpPr>
          <p:cNvPr id="36890" name="Line 28"/>
          <p:cNvSpPr>
            <a:spLocks noChangeShapeType="1"/>
          </p:cNvSpPr>
          <p:nvPr/>
        </p:nvSpPr>
        <p:spPr bwMode="auto">
          <a:xfrm>
            <a:off x="7164388" y="3638550"/>
            <a:ext cx="0" cy="1009650"/>
          </a:xfrm>
          <a:prstGeom prst="line">
            <a:avLst/>
          </a:prstGeom>
          <a:noFill/>
          <a:ln w="19050">
            <a:solidFill>
              <a:schemeClr val="tx1"/>
            </a:solidFill>
            <a:prstDash val="dash"/>
            <a:round/>
            <a:headEnd/>
            <a:tailEnd/>
          </a:ln>
        </p:spPr>
        <p:txBody>
          <a:bodyPr/>
          <a:lstStyle/>
          <a:p>
            <a:endParaRPr lang="en-US"/>
          </a:p>
        </p:txBody>
      </p:sp>
      <p:sp>
        <p:nvSpPr>
          <p:cNvPr id="36891" name="Text Box 29"/>
          <p:cNvSpPr txBox="1">
            <a:spLocks noChangeArrowheads="1"/>
          </p:cNvSpPr>
          <p:nvPr/>
        </p:nvSpPr>
        <p:spPr bwMode="auto">
          <a:xfrm>
            <a:off x="7216775" y="4398963"/>
            <a:ext cx="1100138" cy="1158875"/>
          </a:xfrm>
          <a:prstGeom prst="rect">
            <a:avLst/>
          </a:prstGeom>
          <a:noFill/>
          <a:ln w="9525">
            <a:noFill/>
            <a:miter lim="800000"/>
            <a:headEnd/>
            <a:tailEnd/>
          </a:ln>
        </p:spPr>
        <p:txBody>
          <a:bodyPr>
            <a:spAutoFit/>
          </a:bodyPr>
          <a:lstStyle/>
          <a:p>
            <a:r>
              <a:rPr lang="en-US" sz="1000" b="1"/>
              <a:t>Introduction of Corning LEAF non-zero dispersion shifted fiber with large effective area</a:t>
            </a:r>
          </a:p>
        </p:txBody>
      </p:sp>
      <p:sp>
        <p:nvSpPr>
          <p:cNvPr id="36892" name="Line 30"/>
          <p:cNvSpPr>
            <a:spLocks noChangeShapeType="1"/>
          </p:cNvSpPr>
          <p:nvPr/>
        </p:nvSpPr>
        <p:spPr bwMode="auto">
          <a:xfrm>
            <a:off x="5221288" y="2343150"/>
            <a:ext cx="0" cy="1009650"/>
          </a:xfrm>
          <a:prstGeom prst="line">
            <a:avLst/>
          </a:prstGeom>
          <a:noFill/>
          <a:ln w="19050">
            <a:solidFill>
              <a:schemeClr val="tx1"/>
            </a:solidFill>
            <a:prstDash val="dash"/>
            <a:round/>
            <a:headEnd/>
            <a:tailEnd/>
          </a:ln>
        </p:spPr>
        <p:txBody>
          <a:bodyPr/>
          <a:lstStyle/>
          <a:p>
            <a:endParaRPr lang="en-US"/>
          </a:p>
        </p:txBody>
      </p:sp>
      <p:sp>
        <p:nvSpPr>
          <p:cNvPr id="36893" name="Text Box 31"/>
          <p:cNvSpPr txBox="1">
            <a:spLocks noChangeArrowheads="1"/>
          </p:cNvSpPr>
          <p:nvPr/>
        </p:nvSpPr>
        <p:spPr bwMode="auto">
          <a:xfrm>
            <a:off x="5272088" y="1622425"/>
            <a:ext cx="1028700" cy="1006475"/>
          </a:xfrm>
          <a:prstGeom prst="rect">
            <a:avLst/>
          </a:prstGeom>
          <a:noFill/>
          <a:ln w="9525">
            <a:noFill/>
            <a:miter lim="800000"/>
            <a:headEnd/>
            <a:tailEnd/>
          </a:ln>
        </p:spPr>
        <p:txBody>
          <a:bodyPr>
            <a:spAutoFit/>
          </a:bodyPr>
          <a:lstStyle/>
          <a:p>
            <a:r>
              <a:rPr lang="en-US" sz="1000" b="1"/>
              <a:t>Introduction of Lucent TrueWave non-zero dispersion shifted fiber</a:t>
            </a:r>
          </a:p>
        </p:txBody>
      </p:sp>
      <p:sp>
        <p:nvSpPr>
          <p:cNvPr id="36894" name="Text Box 32"/>
          <p:cNvSpPr txBox="1">
            <a:spLocks noChangeArrowheads="1"/>
          </p:cNvSpPr>
          <p:nvPr/>
        </p:nvSpPr>
        <p:spPr bwMode="auto">
          <a:xfrm>
            <a:off x="5292725" y="2630488"/>
            <a:ext cx="577850" cy="304800"/>
          </a:xfrm>
          <a:prstGeom prst="rect">
            <a:avLst/>
          </a:prstGeom>
          <a:noFill/>
          <a:ln w="9525">
            <a:noFill/>
            <a:miter lim="800000"/>
            <a:headEnd/>
            <a:tailEnd/>
          </a:ln>
        </p:spPr>
        <p:txBody>
          <a:bodyPr wrap="none">
            <a:spAutoFit/>
          </a:bodyPr>
          <a:lstStyle/>
          <a:p>
            <a:r>
              <a:rPr lang="en-US" sz="1400" b="1">
                <a:solidFill>
                  <a:srgbClr val="0183B7"/>
                </a:solidFill>
              </a:rPr>
              <a:t>1993</a:t>
            </a:r>
          </a:p>
        </p:txBody>
      </p:sp>
      <p:sp>
        <p:nvSpPr>
          <p:cNvPr id="36895" name="Line 33"/>
          <p:cNvSpPr>
            <a:spLocks noChangeShapeType="1"/>
          </p:cNvSpPr>
          <p:nvPr/>
        </p:nvSpPr>
        <p:spPr bwMode="auto">
          <a:xfrm>
            <a:off x="7164388" y="2343150"/>
            <a:ext cx="0" cy="1009650"/>
          </a:xfrm>
          <a:prstGeom prst="line">
            <a:avLst/>
          </a:prstGeom>
          <a:noFill/>
          <a:ln w="19050">
            <a:solidFill>
              <a:schemeClr val="tx1"/>
            </a:solidFill>
            <a:prstDash val="dash"/>
            <a:round/>
            <a:headEnd/>
            <a:tailEnd/>
          </a:ln>
        </p:spPr>
        <p:txBody>
          <a:bodyPr/>
          <a:lstStyle/>
          <a:p>
            <a:endParaRPr lang="en-US"/>
          </a:p>
        </p:txBody>
      </p:sp>
      <p:sp>
        <p:nvSpPr>
          <p:cNvPr id="36896" name="Text Box 34"/>
          <p:cNvSpPr txBox="1">
            <a:spLocks noChangeArrowheads="1"/>
          </p:cNvSpPr>
          <p:nvPr/>
        </p:nvSpPr>
        <p:spPr bwMode="auto">
          <a:xfrm>
            <a:off x="7216775" y="1911350"/>
            <a:ext cx="1243013" cy="1006475"/>
          </a:xfrm>
          <a:prstGeom prst="rect">
            <a:avLst/>
          </a:prstGeom>
          <a:noFill/>
          <a:ln w="9525">
            <a:noFill/>
            <a:miter lim="800000"/>
            <a:headEnd/>
            <a:tailEnd/>
          </a:ln>
        </p:spPr>
        <p:txBody>
          <a:bodyPr>
            <a:spAutoFit/>
          </a:bodyPr>
          <a:lstStyle/>
          <a:p>
            <a:r>
              <a:rPr lang="en-US" sz="1000" b="1"/>
              <a:t>Introduction of Lucent TrueWave RS reduced slope non-zero dispersion shifted fiber</a:t>
            </a:r>
          </a:p>
        </p:txBody>
      </p:sp>
      <p:sp>
        <p:nvSpPr>
          <p:cNvPr id="36897" name="Text Box 35"/>
          <p:cNvSpPr txBox="1">
            <a:spLocks noChangeArrowheads="1"/>
          </p:cNvSpPr>
          <p:nvPr/>
        </p:nvSpPr>
        <p:spPr bwMode="auto">
          <a:xfrm>
            <a:off x="7235825" y="2974975"/>
            <a:ext cx="577850" cy="304800"/>
          </a:xfrm>
          <a:prstGeom prst="rect">
            <a:avLst/>
          </a:prstGeom>
          <a:noFill/>
          <a:ln w="9525">
            <a:noFill/>
            <a:miter lim="800000"/>
            <a:headEnd/>
            <a:tailEnd/>
          </a:ln>
        </p:spPr>
        <p:txBody>
          <a:bodyPr wrap="none">
            <a:spAutoFit/>
          </a:bodyPr>
          <a:lstStyle/>
          <a:p>
            <a:r>
              <a:rPr lang="en-US" sz="1400" b="1">
                <a:solidFill>
                  <a:srgbClr val="0183B7"/>
                </a:solidFill>
              </a:rPr>
              <a:t>1998</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bwMode="auto">
          <a:xfrm>
            <a:off x="250825" y="139700"/>
            <a:ext cx="8145463" cy="622300"/>
          </a:xfrm>
        </p:spPr>
        <p:txBody>
          <a:bodyPr wrap="square" numCol="1" compatLnSpc="1">
            <a:prstTxWarp prst="textNoShape">
              <a:avLst/>
            </a:prstTxWarp>
          </a:bodyPr>
          <a:lstStyle/>
          <a:p>
            <a:pPr eaLnBrk="1" hangingPunct="1"/>
            <a:r>
              <a:rPr altLang="en-US" smtClean="0">
                <a:solidFill>
                  <a:srgbClr val="009999"/>
                </a:solidFill>
                <a:ea typeface="ＭＳ Ｐゴシック" pitchFamily="34" charset="-128"/>
              </a:rPr>
              <a:t>Fiber Geometry and Dimensions</a:t>
            </a:r>
          </a:p>
        </p:txBody>
      </p:sp>
      <p:sp>
        <p:nvSpPr>
          <p:cNvPr id="3" name="Rectangle 5"/>
          <p:cNvSpPr txBox="1">
            <a:spLocks noChangeArrowheads="1"/>
          </p:cNvSpPr>
          <p:nvPr/>
        </p:nvSpPr>
        <p:spPr>
          <a:xfrm>
            <a:off x="611188" y="1527175"/>
            <a:ext cx="4708525" cy="2117725"/>
          </a:xfrm>
          <a:prstGeom prst="rect">
            <a:avLst/>
          </a:prstGeom>
          <a:noFill/>
        </p:spPr>
        <p:txBody>
          <a:bodyPr/>
          <a:lstStyle/>
          <a:p>
            <a:pPr marL="228600" indent="-228600" fontAlgn="auto">
              <a:lnSpc>
                <a:spcPct val="95000"/>
              </a:lnSpc>
              <a:spcBef>
                <a:spcPts val="1440"/>
              </a:spcBef>
              <a:spcAft>
                <a:spcPts val="0"/>
              </a:spcAft>
              <a:buClr>
                <a:srgbClr val="009999"/>
              </a:buClr>
              <a:buSzPct val="90000"/>
              <a:buFont typeface="Arial" pitchFamily="34" charset="0"/>
              <a:buChar char="•"/>
              <a:defRPr/>
            </a:pPr>
            <a:r>
              <a:rPr lang="en-US" sz="2000" dirty="0">
                <a:solidFill>
                  <a:srgbClr val="546568"/>
                </a:solidFill>
                <a:latin typeface="+mj-lt"/>
                <a:ea typeface="ＭＳ Ｐゴシック" pitchFamily="50" charset="-128"/>
                <a:cs typeface="+mn-cs"/>
              </a:rPr>
              <a:t>The </a:t>
            </a:r>
            <a:r>
              <a:rPr lang="en-US" sz="2000" b="1" dirty="0">
                <a:solidFill>
                  <a:srgbClr val="546568"/>
                </a:solidFill>
                <a:latin typeface="+mj-lt"/>
                <a:ea typeface="ＭＳ Ｐゴシック" pitchFamily="50" charset="-128"/>
                <a:cs typeface="+mn-cs"/>
              </a:rPr>
              <a:t>core</a:t>
            </a:r>
            <a:r>
              <a:rPr lang="en-US" sz="2000" dirty="0">
                <a:solidFill>
                  <a:srgbClr val="546568"/>
                </a:solidFill>
                <a:latin typeface="+mj-lt"/>
                <a:ea typeface="ＭＳ Ｐゴシック" pitchFamily="50" charset="-128"/>
                <a:cs typeface="+mn-cs"/>
              </a:rPr>
              <a:t> carries the light signals</a:t>
            </a:r>
          </a:p>
          <a:p>
            <a:pPr marL="228600" indent="-228600" fontAlgn="auto">
              <a:lnSpc>
                <a:spcPct val="95000"/>
              </a:lnSpc>
              <a:spcBef>
                <a:spcPts val="1440"/>
              </a:spcBef>
              <a:spcAft>
                <a:spcPts val="0"/>
              </a:spcAft>
              <a:buClr>
                <a:srgbClr val="009999"/>
              </a:buClr>
              <a:buSzPct val="90000"/>
              <a:buFont typeface="Arial" pitchFamily="34" charset="0"/>
              <a:buChar char="•"/>
              <a:defRPr/>
            </a:pPr>
            <a:r>
              <a:rPr lang="en-US" sz="2000" dirty="0">
                <a:solidFill>
                  <a:srgbClr val="546568"/>
                </a:solidFill>
                <a:latin typeface="+mj-lt"/>
                <a:ea typeface="ＭＳ Ｐゴシック" pitchFamily="50" charset="-128"/>
                <a:cs typeface="+mn-cs"/>
              </a:rPr>
              <a:t>The refractive index difference between core &amp; </a:t>
            </a:r>
            <a:r>
              <a:rPr lang="en-US" sz="2000" b="1" dirty="0">
                <a:solidFill>
                  <a:srgbClr val="546568"/>
                </a:solidFill>
                <a:latin typeface="+mj-lt"/>
                <a:ea typeface="ＭＳ Ｐゴシック" pitchFamily="50" charset="-128"/>
                <a:cs typeface="+mn-cs"/>
              </a:rPr>
              <a:t>cladding</a:t>
            </a:r>
            <a:r>
              <a:rPr lang="en-US" sz="2000" dirty="0">
                <a:solidFill>
                  <a:srgbClr val="546568"/>
                </a:solidFill>
                <a:latin typeface="+mj-lt"/>
                <a:ea typeface="ＭＳ Ｐゴシック" pitchFamily="50" charset="-128"/>
                <a:cs typeface="+mn-cs"/>
              </a:rPr>
              <a:t> confines the light to the core</a:t>
            </a:r>
          </a:p>
          <a:p>
            <a:pPr marL="228600" indent="-228600" fontAlgn="auto">
              <a:lnSpc>
                <a:spcPct val="95000"/>
              </a:lnSpc>
              <a:spcBef>
                <a:spcPts val="1440"/>
              </a:spcBef>
              <a:spcAft>
                <a:spcPts val="0"/>
              </a:spcAft>
              <a:buClr>
                <a:srgbClr val="009999"/>
              </a:buClr>
              <a:buSzPct val="90000"/>
              <a:buFont typeface="Arial" pitchFamily="34" charset="0"/>
              <a:buChar char="•"/>
              <a:defRPr/>
            </a:pPr>
            <a:r>
              <a:rPr lang="en-US" sz="2000" dirty="0">
                <a:solidFill>
                  <a:srgbClr val="546568"/>
                </a:solidFill>
                <a:latin typeface="+mj-lt"/>
                <a:ea typeface="ＭＳ Ｐゴシック" pitchFamily="50" charset="-128"/>
                <a:cs typeface="+mn-cs"/>
              </a:rPr>
              <a:t>The </a:t>
            </a:r>
            <a:r>
              <a:rPr lang="en-US" sz="2000" b="1" dirty="0">
                <a:solidFill>
                  <a:srgbClr val="546568"/>
                </a:solidFill>
                <a:latin typeface="+mj-lt"/>
                <a:ea typeface="ＭＳ Ｐゴシック" pitchFamily="50" charset="-128"/>
                <a:cs typeface="+mn-cs"/>
              </a:rPr>
              <a:t>coating</a:t>
            </a:r>
            <a:r>
              <a:rPr lang="en-US" sz="2000" dirty="0">
                <a:solidFill>
                  <a:srgbClr val="546568"/>
                </a:solidFill>
                <a:latin typeface="+mj-lt"/>
                <a:ea typeface="ＭＳ Ｐゴシック" pitchFamily="50" charset="-128"/>
                <a:cs typeface="+mn-cs"/>
              </a:rPr>
              <a:t> protects the glass</a:t>
            </a:r>
          </a:p>
        </p:txBody>
      </p:sp>
      <p:sp>
        <p:nvSpPr>
          <p:cNvPr id="37892" name="Oval 6"/>
          <p:cNvSpPr>
            <a:spLocks noChangeArrowheads="1"/>
          </p:cNvSpPr>
          <p:nvPr/>
        </p:nvSpPr>
        <p:spPr bwMode="auto">
          <a:xfrm>
            <a:off x="5991225" y="3243263"/>
            <a:ext cx="1933575" cy="1865312"/>
          </a:xfrm>
          <a:prstGeom prst="ellipse">
            <a:avLst/>
          </a:prstGeom>
          <a:solidFill>
            <a:srgbClr val="4B87C3"/>
          </a:solidFill>
          <a:ln w="9525" algn="ctr">
            <a:noFill/>
            <a:round/>
            <a:headEnd/>
            <a:tailEnd/>
          </a:ln>
        </p:spPr>
        <p:txBody>
          <a:bodyPr wrap="none" lIns="73025" tIns="36512" rIns="73025" bIns="36512" anchor="ctr"/>
          <a:lstStyle/>
          <a:p>
            <a:endParaRPr lang="en-GB"/>
          </a:p>
        </p:txBody>
      </p:sp>
      <p:sp>
        <p:nvSpPr>
          <p:cNvPr id="37893" name="Oval 7"/>
          <p:cNvSpPr>
            <a:spLocks noChangeArrowheads="1"/>
          </p:cNvSpPr>
          <p:nvPr/>
        </p:nvSpPr>
        <p:spPr bwMode="auto">
          <a:xfrm>
            <a:off x="6469063" y="3706813"/>
            <a:ext cx="979487" cy="939800"/>
          </a:xfrm>
          <a:prstGeom prst="ellipse">
            <a:avLst/>
          </a:prstGeom>
          <a:solidFill>
            <a:srgbClr val="FFFFFF"/>
          </a:solidFill>
          <a:ln w="12700">
            <a:noFill/>
            <a:round/>
            <a:headEnd/>
            <a:tailEnd/>
          </a:ln>
        </p:spPr>
        <p:txBody>
          <a:bodyPr wrap="none" anchor="ctr"/>
          <a:lstStyle/>
          <a:p>
            <a:endParaRPr lang="en-GB"/>
          </a:p>
        </p:txBody>
      </p:sp>
      <p:sp>
        <p:nvSpPr>
          <p:cNvPr id="37894" name="Oval 8"/>
          <p:cNvSpPr>
            <a:spLocks noChangeArrowheads="1"/>
          </p:cNvSpPr>
          <p:nvPr/>
        </p:nvSpPr>
        <p:spPr bwMode="auto">
          <a:xfrm>
            <a:off x="6734175" y="3965575"/>
            <a:ext cx="447675" cy="420688"/>
          </a:xfrm>
          <a:prstGeom prst="ellipse">
            <a:avLst/>
          </a:prstGeom>
          <a:solidFill>
            <a:srgbClr val="B92B38"/>
          </a:solidFill>
          <a:ln w="9525" algn="ctr">
            <a:noFill/>
            <a:round/>
            <a:headEnd/>
            <a:tailEnd/>
          </a:ln>
        </p:spPr>
        <p:txBody>
          <a:bodyPr wrap="none" lIns="73025" tIns="36512" rIns="73025" bIns="36512" anchor="ctr"/>
          <a:lstStyle/>
          <a:p>
            <a:endParaRPr lang="en-GB"/>
          </a:p>
        </p:txBody>
      </p:sp>
      <p:sp>
        <p:nvSpPr>
          <p:cNvPr id="37895" name="Line 9"/>
          <p:cNvSpPr>
            <a:spLocks noChangeShapeType="1"/>
          </p:cNvSpPr>
          <p:nvPr/>
        </p:nvSpPr>
        <p:spPr bwMode="auto">
          <a:xfrm>
            <a:off x="6038850" y="2973388"/>
            <a:ext cx="923925" cy="1192212"/>
          </a:xfrm>
          <a:prstGeom prst="line">
            <a:avLst/>
          </a:prstGeom>
          <a:noFill/>
          <a:ln w="50800">
            <a:solidFill>
              <a:srgbClr val="999999"/>
            </a:solidFill>
            <a:round/>
            <a:headEnd/>
            <a:tailEnd type="triangle" w="med" len="med"/>
          </a:ln>
        </p:spPr>
        <p:txBody>
          <a:bodyPr wrap="none" anchor="ctr"/>
          <a:lstStyle/>
          <a:p>
            <a:endParaRPr lang="en-US"/>
          </a:p>
        </p:txBody>
      </p:sp>
      <p:sp>
        <p:nvSpPr>
          <p:cNvPr id="37896" name="Line 10"/>
          <p:cNvSpPr>
            <a:spLocks noChangeShapeType="1"/>
          </p:cNvSpPr>
          <p:nvPr/>
        </p:nvSpPr>
        <p:spPr bwMode="auto">
          <a:xfrm flipH="1">
            <a:off x="7105650" y="2973388"/>
            <a:ext cx="758825" cy="938212"/>
          </a:xfrm>
          <a:prstGeom prst="line">
            <a:avLst/>
          </a:prstGeom>
          <a:noFill/>
          <a:ln w="50800">
            <a:solidFill>
              <a:srgbClr val="999999"/>
            </a:solidFill>
            <a:round/>
            <a:headEnd/>
            <a:tailEnd type="triangle" w="med" len="med"/>
          </a:ln>
        </p:spPr>
        <p:txBody>
          <a:bodyPr wrap="none" anchor="ctr"/>
          <a:lstStyle/>
          <a:p>
            <a:endParaRPr lang="en-US"/>
          </a:p>
        </p:txBody>
      </p:sp>
      <p:sp>
        <p:nvSpPr>
          <p:cNvPr id="37897" name="Line 11"/>
          <p:cNvSpPr>
            <a:spLocks noChangeShapeType="1"/>
          </p:cNvSpPr>
          <p:nvPr/>
        </p:nvSpPr>
        <p:spPr bwMode="auto">
          <a:xfrm flipV="1">
            <a:off x="6934200" y="4775200"/>
            <a:ext cx="0" cy="858838"/>
          </a:xfrm>
          <a:prstGeom prst="line">
            <a:avLst/>
          </a:prstGeom>
          <a:noFill/>
          <a:ln w="50800">
            <a:solidFill>
              <a:srgbClr val="999999"/>
            </a:solidFill>
            <a:round/>
            <a:headEnd/>
            <a:tailEnd type="triangle" w="med" len="med"/>
          </a:ln>
        </p:spPr>
        <p:txBody>
          <a:bodyPr wrap="none" anchor="ctr"/>
          <a:lstStyle/>
          <a:p>
            <a:endParaRPr lang="en-US"/>
          </a:p>
        </p:txBody>
      </p:sp>
      <p:sp>
        <p:nvSpPr>
          <p:cNvPr id="37898" name="Rectangle 12"/>
          <p:cNvSpPr>
            <a:spLocks noChangeArrowheads="1"/>
          </p:cNvSpPr>
          <p:nvPr/>
        </p:nvSpPr>
        <p:spPr bwMode="auto">
          <a:xfrm>
            <a:off x="6273800" y="5638800"/>
            <a:ext cx="1425575" cy="638175"/>
          </a:xfrm>
          <a:prstGeom prst="rect">
            <a:avLst/>
          </a:prstGeom>
          <a:noFill/>
          <a:ln w="12700">
            <a:noFill/>
            <a:miter lim="800000"/>
            <a:headEnd/>
            <a:tailEnd/>
          </a:ln>
        </p:spPr>
        <p:txBody>
          <a:bodyPr wrap="none" lIns="90488" tIns="44450" rIns="90488" bIns="44450">
            <a:spAutoFit/>
          </a:bodyPr>
          <a:lstStyle/>
          <a:p>
            <a:pPr eaLnBrk="0" hangingPunct="0"/>
            <a:r>
              <a:rPr lang="en-US" altLang="en-US" b="1"/>
              <a:t>Coating</a:t>
            </a:r>
          </a:p>
          <a:p>
            <a:pPr eaLnBrk="0" hangingPunct="0"/>
            <a:r>
              <a:rPr lang="en-US" altLang="en-US"/>
              <a:t>250 microns</a:t>
            </a:r>
          </a:p>
        </p:txBody>
      </p:sp>
      <p:pic>
        <p:nvPicPr>
          <p:cNvPr id="37899" name="Picture 13"/>
          <p:cNvPicPr>
            <a:picLocks noChangeAspect="1" noChangeArrowheads="1"/>
          </p:cNvPicPr>
          <p:nvPr/>
        </p:nvPicPr>
        <p:blipFill>
          <a:blip r:embed="rId3" cstate="print"/>
          <a:srcRect/>
          <a:stretch>
            <a:fillRect/>
          </a:stretch>
        </p:blipFill>
        <p:spPr bwMode="auto">
          <a:xfrm>
            <a:off x="992188" y="4327525"/>
            <a:ext cx="3673475" cy="1689100"/>
          </a:xfrm>
          <a:prstGeom prst="rect">
            <a:avLst/>
          </a:prstGeom>
          <a:noFill/>
          <a:ln w="9525" algn="ctr">
            <a:noFill/>
            <a:miter lim="800000"/>
            <a:headEnd/>
            <a:tailEnd/>
          </a:ln>
        </p:spPr>
      </p:pic>
      <p:sp>
        <p:nvSpPr>
          <p:cNvPr id="37900" name="Rectangle 14"/>
          <p:cNvSpPr>
            <a:spLocks noChangeArrowheads="1"/>
          </p:cNvSpPr>
          <p:nvPr/>
        </p:nvSpPr>
        <p:spPr bwMode="auto">
          <a:xfrm>
            <a:off x="611188" y="1090613"/>
            <a:ext cx="795020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dirty="0">
                <a:solidFill>
                  <a:srgbClr val="546568"/>
                </a:solidFill>
              </a:rPr>
              <a:t>An optical fiber </a:t>
            </a:r>
            <a:r>
              <a:rPr lang="en-US" dirty="0" smtClean="0">
                <a:solidFill>
                  <a:srgbClr val="546568"/>
                </a:solidFill>
              </a:rPr>
              <a:t>is comprised </a:t>
            </a:r>
            <a:r>
              <a:rPr lang="en-US" dirty="0">
                <a:solidFill>
                  <a:srgbClr val="546568"/>
                </a:solidFill>
              </a:rPr>
              <a:t>of three sections:</a:t>
            </a:r>
          </a:p>
        </p:txBody>
      </p:sp>
      <p:sp>
        <p:nvSpPr>
          <p:cNvPr id="37901" name="Rectangle 15"/>
          <p:cNvSpPr>
            <a:spLocks noChangeArrowheads="1"/>
          </p:cNvSpPr>
          <p:nvPr/>
        </p:nvSpPr>
        <p:spPr bwMode="auto">
          <a:xfrm>
            <a:off x="7261225" y="2481263"/>
            <a:ext cx="1425575" cy="638175"/>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altLang="en-US" b="1"/>
              <a:t>Cladding</a:t>
            </a:r>
          </a:p>
          <a:p>
            <a:pPr eaLnBrk="0" hangingPunct="0"/>
            <a:r>
              <a:rPr lang="en-US" altLang="en-US"/>
              <a:t>125 microns</a:t>
            </a:r>
          </a:p>
        </p:txBody>
      </p:sp>
      <p:sp>
        <p:nvSpPr>
          <p:cNvPr id="37902" name="Rectangle 16"/>
          <p:cNvSpPr>
            <a:spLocks noChangeArrowheads="1"/>
          </p:cNvSpPr>
          <p:nvPr/>
        </p:nvSpPr>
        <p:spPr bwMode="auto">
          <a:xfrm>
            <a:off x="5240338" y="2481263"/>
            <a:ext cx="1717675" cy="638175"/>
          </a:xfrm>
          <a:prstGeom prst="rect">
            <a:avLst/>
          </a:prstGeom>
          <a:solidFill>
            <a:schemeClr val="bg1"/>
          </a:solidFill>
          <a:ln w="12700">
            <a:noFill/>
            <a:miter lim="800000"/>
            <a:headEnd/>
            <a:tailEnd/>
          </a:ln>
        </p:spPr>
        <p:txBody>
          <a:bodyPr wrap="none" lIns="90488" tIns="44450" rIns="90488" bIns="44450">
            <a:spAutoFit/>
          </a:bodyPr>
          <a:lstStyle/>
          <a:p>
            <a:pPr eaLnBrk="0" hangingPunct="0"/>
            <a:r>
              <a:rPr lang="en-US" altLang="en-US" b="1"/>
              <a:t>Core</a:t>
            </a:r>
          </a:p>
          <a:p>
            <a:pPr eaLnBrk="0" hangingPunct="0"/>
            <a:r>
              <a:rPr lang="en-US" altLang="en-US"/>
              <a:t>SMF 8 microns</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416175" y="1616075"/>
            <a:ext cx="4479925" cy="2046288"/>
          </a:xfrm>
          <a:prstGeom prst="rect">
            <a:avLst/>
          </a:prstGeom>
          <a:gradFill rotWithShape="0">
            <a:gsLst>
              <a:gs pos="0">
                <a:srgbClr val="002029"/>
              </a:gs>
              <a:gs pos="50000">
                <a:srgbClr val="006C88"/>
              </a:gs>
              <a:gs pos="100000">
                <a:srgbClr val="002029"/>
              </a:gs>
            </a:gsLst>
            <a:lin ang="2700000" scaled="1"/>
          </a:gradFill>
          <a:ln w="12700">
            <a:solidFill>
              <a:srgbClr val="03C9FF"/>
            </a:solidFill>
            <a:miter lim="800000"/>
            <a:headEnd/>
            <a:tailEnd/>
          </a:ln>
        </p:spPr>
        <p:txBody>
          <a:bodyPr wrap="none" anchor="ctr"/>
          <a:lstStyle/>
          <a:p>
            <a:pPr algn="ctr" eaLnBrk="0" hangingPunct="0"/>
            <a:endParaRPr lang="en-US">
              <a:latin typeface="Times New Roman" pitchFamily="18" charset="0"/>
            </a:endParaRPr>
          </a:p>
        </p:txBody>
      </p:sp>
      <p:sp>
        <p:nvSpPr>
          <p:cNvPr id="38915" name="Rectangle 3"/>
          <p:cNvSpPr>
            <a:spLocks noChangeArrowheads="1"/>
          </p:cNvSpPr>
          <p:nvPr/>
        </p:nvSpPr>
        <p:spPr bwMode="auto">
          <a:xfrm>
            <a:off x="2419350" y="2339975"/>
            <a:ext cx="4471988" cy="611188"/>
          </a:xfrm>
          <a:prstGeom prst="rect">
            <a:avLst/>
          </a:prstGeom>
          <a:gradFill rotWithShape="0">
            <a:gsLst>
              <a:gs pos="0">
                <a:srgbClr val="381000"/>
              </a:gs>
              <a:gs pos="50000">
                <a:srgbClr val="BC3700"/>
              </a:gs>
              <a:gs pos="100000">
                <a:srgbClr val="381000"/>
              </a:gs>
            </a:gsLst>
            <a:lin ang="2700000" scaled="1"/>
          </a:gradFill>
          <a:ln w="12700">
            <a:solidFill>
              <a:srgbClr val="FFCC99"/>
            </a:solidFill>
            <a:miter lim="800000"/>
            <a:headEnd/>
            <a:tailEnd/>
          </a:ln>
        </p:spPr>
        <p:txBody>
          <a:bodyPr wrap="none" anchor="ctr"/>
          <a:lstStyle/>
          <a:p>
            <a:endParaRPr lang="en-GB"/>
          </a:p>
        </p:txBody>
      </p:sp>
      <p:sp>
        <p:nvSpPr>
          <p:cNvPr id="38916" name="Text Box 4"/>
          <p:cNvSpPr txBox="1">
            <a:spLocks noChangeArrowheads="1"/>
          </p:cNvSpPr>
          <p:nvPr/>
        </p:nvSpPr>
        <p:spPr bwMode="auto">
          <a:xfrm>
            <a:off x="2511425" y="1617663"/>
            <a:ext cx="669925" cy="377825"/>
          </a:xfrm>
          <a:prstGeom prst="rect">
            <a:avLst/>
          </a:prstGeom>
          <a:noFill/>
          <a:ln w="9525">
            <a:noFill/>
            <a:miter lim="800000"/>
            <a:headEnd/>
            <a:tailEnd/>
          </a:ln>
        </p:spPr>
        <p:txBody>
          <a:bodyPr lIns="73025" tIns="36512" rIns="73025" bIns="36512">
            <a:spAutoFit/>
          </a:bodyPr>
          <a:lstStyle/>
          <a:p>
            <a:pPr eaLnBrk="0" hangingPunct="0"/>
            <a:r>
              <a:rPr lang="en-US" sz="2000" b="1" i="1">
                <a:solidFill>
                  <a:schemeClr val="hlink"/>
                </a:solidFill>
                <a:latin typeface="Times New Roman" pitchFamily="18" charset="0"/>
              </a:rPr>
              <a:t>n</a:t>
            </a:r>
            <a:r>
              <a:rPr lang="en-US" sz="2000" b="1" i="1" baseline="-25000">
                <a:solidFill>
                  <a:schemeClr val="hlink"/>
                </a:solidFill>
                <a:latin typeface="Times New Roman" pitchFamily="18" charset="0"/>
              </a:rPr>
              <a:t>2</a:t>
            </a:r>
            <a:endParaRPr lang="en-US" sz="2000" b="1" i="1">
              <a:solidFill>
                <a:schemeClr val="hlink"/>
              </a:solidFill>
              <a:latin typeface="Times New Roman" pitchFamily="18" charset="0"/>
            </a:endParaRPr>
          </a:p>
        </p:txBody>
      </p:sp>
      <p:sp>
        <p:nvSpPr>
          <p:cNvPr id="38917" name="Text Box 5"/>
          <p:cNvSpPr txBox="1">
            <a:spLocks noChangeArrowheads="1"/>
          </p:cNvSpPr>
          <p:nvPr/>
        </p:nvSpPr>
        <p:spPr bwMode="auto">
          <a:xfrm>
            <a:off x="2530475" y="2438400"/>
            <a:ext cx="669925" cy="377825"/>
          </a:xfrm>
          <a:prstGeom prst="rect">
            <a:avLst/>
          </a:prstGeom>
          <a:noFill/>
          <a:ln w="9525">
            <a:noFill/>
            <a:miter lim="800000"/>
            <a:headEnd/>
            <a:tailEnd/>
          </a:ln>
        </p:spPr>
        <p:txBody>
          <a:bodyPr lIns="73025" tIns="36512" rIns="73025" bIns="36512">
            <a:spAutoFit/>
          </a:bodyPr>
          <a:lstStyle/>
          <a:p>
            <a:pPr eaLnBrk="0" hangingPunct="0"/>
            <a:r>
              <a:rPr lang="en-US" sz="2000" b="1" i="1">
                <a:solidFill>
                  <a:schemeClr val="hlink"/>
                </a:solidFill>
                <a:latin typeface="Times New Roman" pitchFamily="18" charset="0"/>
              </a:rPr>
              <a:t>n</a:t>
            </a:r>
            <a:r>
              <a:rPr lang="en-US" sz="2000" b="1" i="1" baseline="-25000">
                <a:solidFill>
                  <a:schemeClr val="hlink"/>
                </a:solidFill>
                <a:latin typeface="Times New Roman" pitchFamily="18" charset="0"/>
              </a:rPr>
              <a:t>1</a:t>
            </a:r>
            <a:endParaRPr lang="en-US" sz="2000" b="1" i="1">
              <a:solidFill>
                <a:schemeClr val="hlink"/>
              </a:solidFill>
              <a:latin typeface="Times New Roman" pitchFamily="18" charset="0"/>
            </a:endParaRPr>
          </a:p>
        </p:txBody>
      </p:sp>
      <p:sp>
        <p:nvSpPr>
          <p:cNvPr id="38918" name="Text Box 6"/>
          <p:cNvSpPr txBox="1">
            <a:spLocks noChangeArrowheads="1"/>
          </p:cNvSpPr>
          <p:nvPr/>
        </p:nvSpPr>
        <p:spPr bwMode="auto">
          <a:xfrm>
            <a:off x="5734050" y="1706563"/>
            <a:ext cx="1123950" cy="347662"/>
          </a:xfrm>
          <a:prstGeom prst="rect">
            <a:avLst/>
          </a:prstGeom>
          <a:noFill/>
          <a:ln w="9525">
            <a:noFill/>
            <a:miter lim="800000"/>
            <a:headEnd/>
            <a:tailEnd/>
          </a:ln>
        </p:spPr>
        <p:txBody>
          <a:bodyPr wrap="none" lIns="73025" tIns="36512" rIns="73025" bIns="36512">
            <a:spAutoFit/>
          </a:bodyPr>
          <a:lstStyle/>
          <a:p>
            <a:pPr algn="r" eaLnBrk="0" hangingPunct="0"/>
            <a:r>
              <a:rPr lang="en-US" b="1">
                <a:solidFill>
                  <a:schemeClr val="hlink"/>
                </a:solidFill>
              </a:rPr>
              <a:t>Cladding</a:t>
            </a:r>
          </a:p>
        </p:txBody>
      </p:sp>
      <p:sp>
        <p:nvSpPr>
          <p:cNvPr id="38919" name="Text Box 7"/>
          <p:cNvSpPr txBox="1">
            <a:spLocks noChangeArrowheads="1"/>
          </p:cNvSpPr>
          <p:nvPr/>
        </p:nvSpPr>
        <p:spPr bwMode="auto">
          <a:xfrm>
            <a:off x="6175375" y="2470150"/>
            <a:ext cx="666750" cy="347663"/>
          </a:xfrm>
          <a:prstGeom prst="rect">
            <a:avLst/>
          </a:prstGeom>
          <a:noFill/>
          <a:ln w="9525">
            <a:noFill/>
            <a:miter lim="800000"/>
            <a:headEnd/>
            <a:tailEnd/>
          </a:ln>
        </p:spPr>
        <p:txBody>
          <a:bodyPr wrap="none" lIns="73025" tIns="36512" rIns="73025" bIns="36512">
            <a:spAutoFit/>
          </a:bodyPr>
          <a:lstStyle/>
          <a:p>
            <a:pPr eaLnBrk="0" hangingPunct="0"/>
            <a:r>
              <a:rPr lang="en-US" b="1">
                <a:solidFill>
                  <a:schemeClr val="hlink"/>
                </a:solidFill>
              </a:rPr>
              <a:t>Core</a:t>
            </a:r>
          </a:p>
        </p:txBody>
      </p:sp>
      <p:sp>
        <p:nvSpPr>
          <p:cNvPr id="38920" name="Rectangle 8"/>
          <p:cNvSpPr>
            <a:spLocks noChangeArrowheads="1"/>
          </p:cNvSpPr>
          <p:nvPr/>
        </p:nvSpPr>
        <p:spPr bwMode="auto">
          <a:xfrm>
            <a:off x="117475" y="244475"/>
            <a:ext cx="7623175" cy="669925"/>
          </a:xfrm>
          <a:prstGeom prst="rect">
            <a:avLst/>
          </a:prstGeom>
          <a:noFill/>
          <a:ln w="9525">
            <a:noFill/>
            <a:miter lim="800000"/>
            <a:headEnd/>
            <a:tailEnd/>
          </a:ln>
        </p:spPr>
        <p:txBody>
          <a:bodyPr lIns="82124" tIns="41061" rIns="82124" bIns="41061" anchor="ctr"/>
          <a:lstStyle/>
          <a:p>
            <a:pPr defTabSz="814388" eaLnBrk="0" hangingPunct="0">
              <a:lnSpc>
                <a:spcPct val="90000"/>
              </a:lnSpc>
            </a:pPr>
            <a:r>
              <a:rPr lang="en-US" sz="3600">
                <a:solidFill>
                  <a:srgbClr val="009999"/>
                </a:solidFill>
              </a:rPr>
              <a:t>Propagation in Singlemode Fiber </a:t>
            </a:r>
          </a:p>
        </p:txBody>
      </p:sp>
      <p:sp>
        <p:nvSpPr>
          <p:cNvPr id="38921" name="Rectangle 9"/>
          <p:cNvSpPr>
            <a:spLocks noChangeArrowheads="1"/>
          </p:cNvSpPr>
          <p:nvPr/>
        </p:nvSpPr>
        <p:spPr bwMode="auto">
          <a:xfrm>
            <a:off x="455613" y="4162425"/>
            <a:ext cx="8224837" cy="2216150"/>
          </a:xfrm>
          <a:prstGeom prst="rect">
            <a:avLst/>
          </a:prstGeom>
          <a:noFill/>
          <a:ln w="9525">
            <a:noFill/>
            <a:miter lim="800000"/>
            <a:headEnd/>
            <a:tailEnd/>
          </a:ln>
        </p:spPr>
        <p:txBody>
          <a:bodyPr lIns="82124" tIns="41061" rIns="82124" bIns="41061" anchor="ctr" anchorCtr="1"/>
          <a:lstStyle/>
          <a:p>
            <a:pPr marL="236538" indent="-236538" defTabSz="814388" eaLnBrk="0" hangingPunct="0">
              <a:lnSpc>
                <a:spcPct val="90000"/>
              </a:lnSpc>
              <a:spcBef>
                <a:spcPct val="50000"/>
              </a:spcBef>
              <a:buClr>
                <a:srgbClr val="009999"/>
              </a:buClr>
              <a:buSzPct val="100000"/>
              <a:buFont typeface="Arial" pitchFamily="34" charset="0"/>
              <a:buChar char="•"/>
            </a:pPr>
            <a:r>
              <a:rPr lang="en-US">
                <a:solidFill>
                  <a:srgbClr val="546568"/>
                </a:solidFill>
              </a:rPr>
              <a:t>Light is weakly guided through index difference between core and cladding n</a:t>
            </a:r>
            <a:r>
              <a:rPr lang="en-US" baseline="-15000">
                <a:solidFill>
                  <a:srgbClr val="546568"/>
                </a:solidFill>
              </a:rPr>
              <a:t>2</a:t>
            </a:r>
            <a:r>
              <a:rPr lang="en-US">
                <a:solidFill>
                  <a:srgbClr val="546568"/>
                </a:solidFill>
              </a:rPr>
              <a:t>-n</a:t>
            </a:r>
            <a:r>
              <a:rPr lang="en-US" baseline="-15000">
                <a:solidFill>
                  <a:srgbClr val="546568"/>
                </a:solidFill>
              </a:rPr>
              <a:t>1</a:t>
            </a:r>
          </a:p>
          <a:p>
            <a:pPr marL="236538" indent="-236538" defTabSz="814388" eaLnBrk="0" hangingPunct="0">
              <a:lnSpc>
                <a:spcPct val="90000"/>
              </a:lnSpc>
              <a:spcBef>
                <a:spcPct val="50000"/>
              </a:spcBef>
              <a:buClr>
                <a:srgbClr val="009999"/>
              </a:buClr>
              <a:buSzPct val="100000"/>
              <a:buFont typeface="Arial" pitchFamily="34" charset="0"/>
              <a:buChar char="•"/>
            </a:pPr>
            <a:r>
              <a:rPr lang="en-US">
                <a:solidFill>
                  <a:srgbClr val="546568"/>
                </a:solidFill>
              </a:rPr>
              <a:t>Single mode is transmitted</a:t>
            </a:r>
          </a:p>
          <a:p>
            <a:pPr marL="236538" indent="-236538" defTabSz="814388" eaLnBrk="0" hangingPunct="0">
              <a:lnSpc>
                <a:spcPct val="90000"/>
              </a:lnSpc>
              <a:spcBef>
                <a:spcPct val="50000"/>
              </a:spcBef>
              <a:buClr>
                <a:srgbClr val="009999"/>
              </a:buClr>
              <a:buSzPct val="100000"/>
              <a:buFont typeface="Arial" pitchFamily="34" charset="0"/>
              <a:buChar char="•"/>
            </a:pPr>
            <a:r>
              <a:rPr lang="en-US">
                <a:solidFill>
                  <a:srgbClr val="546568"/>
                </a:solidFill>
              </a:rPr>
              <a:t>Mode field travels in core and cladding</a:t>
            </a:r>
          </a:p>
          <a:p>
            <a:pPr marL="236538" indent="-236538" defTabSz="814388" eaLnBrk="0" hangingPunct="0">
              <a:lnSpc>
                <a:spcPct val="90000"/>
              </a:lnSpc>
              <a:spcBef>
                <a:spcPct val="50000"/>
              </a:spcBef>
              <a:buClr>
                <a:srgbClr val="006666"/>
              </a:buClr>
              <a:buSzPct val="100000"/>
              <a:buFont typeface="Arial" pitchFamily="34" charset="0"/>
              <a:buChar char="•"/>
            </a:pPr>
            <a:endParaRPr lang="en-US"/>
          </a:p>
        </p:txBody>
      </p:sp>
      <p:sp>
        <p:nvSpPr>
          <p:cNvPr id="38922" name="Text Box 11"/>
          <p:cNvSpPr txBox="1">
            <a:spLocks noChangeArrowheads="1"/>
          </p:cNvSpPr>
          <p:nvPr/>
        </p:nvSpPr>
        <p:spPr bwMode="auto">
          <a:xfrm>
            <a:off x="3930650" y="3179763"/>
            <a:ext cx="1860550" cy="347662"/>
          </a:xfrm>
          <a:prstGeom prst="rect">
            <a:avLst/>
          </a:prstGeom>
          <a:noFill/>
          <a:ln w="9525">
            <a:noFill/>
            <a:miter lim="800000"/>
            <a:headEnd/>
            <a:tailEnd/>
          </a:ln>
        </p:spPr>
        <p:txBody>
          <a:bodyPr wrap="none" lIns="73025" tIns="36512" rIns="73025" bIns="36512">
            <a:spAutoFit/>
          </a:bodyPr>
          <a:lstStyle/>
          <a:p>
            <a:pPr eaLnBrk="0" hangingPunct="0"/>
            <a:r>
              <a:rPr lang="en-US" b="1">
                <a:solidFill>
                  <a:schemeClr val="bg1"/>
                </a:solidFill>
              </a:rPr>
              <a:t>Intensity Profile</a:t>
            </a:r>
          </a:p>
        </p:txBody>
      </p:sp>
      <p:sp>
        <p:nvSpPr>
          <p:cNvPr id="38923" name="Line 12"/>
          <p:cNvSpPr>
            <a:spLocks noChangeShapeType="1"/>
          </p:cNvSpPr>
          <p:nvPr/>
        </p:nvSpPr>
        <p:spPr bwMode="auto">
          <a:xfrm>
            <a:off x="3954463" y="2951163"/>
            <a:ext cx="750887" cy="1587"/>
          </a:xfrm>
          <a:prstGeom prst="line">
            <a:avLst/>
          </a:prstGeom>
          <a:noFill/>
          <a:ln w="12700">
            <a:solidFill>
              <a:srgbClr val="FFCC99"/>
            </a:solidFill>
            <a:round/>
            <a:headEnd/>
            <a:tailEnd/>
          </a:ln>
        </p:spPr>
        <p:txBody>
          <a:bodyPr wrap="none" lIns="73025" tIns="36512" rIns="73025" bIns="36512" anchor="ctr"/>
          <a:lstStyle/>
          <a:p>
            <a:endParaRPr lang="en-US"/>
          </a:p>
        </p:txBody>
      </p:sp>
      <p:sp>
        <p:nvSpPr>
          <p:cNvPr id="38924" name="Freeform 13"/>
          <p:cNvSpPr>
            <a:spLocks/>
          </p:cNvSpPr>
          <p:nvPr/>
        </p:nvSpPr>
        <p:spPr bwMode="auto">
          <a:xfrm rot="5400000">
            <a:off x="3485357" y="2153443"/>
            <a:ext cx="1797050" cy="995363"/>
          </a:xfrm>
          <a:custGeom>
            <a:avLst/>
            <a:gdLst>
              <a:gd name="T0" fmla="*/ 2147483647 w 1815"/>
              <a:gd name="T1" fmla="*/ 2147483647 h 503"/>
              <a:gd name="T2" fmla="*/ 2147483647 w 1815"/>
              <a:gd name="T3" fmla="*/ 2147483647 h 503"/>
              <a:gd name="T4" fmla="*/ 2147483647 w 1815"/>
              <a:gd name="T5" fmla="*/ 2147483647 h 503"/>
              <a:gd name="T6" fmla="*/ 2147483647 w 1815"/>
              <a:gd name="T7" fmla="*/ 2147483647 h 503"/>
              <a:gd name="T8" fmla="*/ 2147483647 w 1815"/>
              <a:gd name="T9" fmla="*/ 2147483647 h 503"/>
              <a:gd name="T10" fmla="*/ 2147483647 w 1815"/>
              <a:gd name="T11" fmla="*/ 2147483647 h 503"/>
              <a:gd name="T12" fmla="*/ 2147483647 w 1815"/>
              <a:gd name="T13" fmla="*/ 2147483647 h 503"/>
              <a:gd name="T14" fmla="*/ 2147483647 w 1815"/>
              <a:gd name="T15" fmla="*/ 2147483647 h 503"/>
              <a:gd name="T16" fmla="*/ 2147483647 w 1815"/>
              <a:gd name="T17" fmla="*/ 2147483647 h 503"/>
              <a:gd name="T18" fmla="*/ 2147483647 w 1815"/>
              <a:gd name="T19" fmla="*/ 2147483647 h 503"/>
              <a:gd name="T20" fmla="*/ 2147483647 w 1815"/>
              <a:gd name="T21" fmla="*/ 2147483647 h 503"/>
              <a:gd name="T22" fmla="*/ 2147483647 w 1815"/>
              <a:gd name="T23" fmla="*/ 2147483647 h 503"/>
              <a:gd name="T24" fmla="*/ 2147483647 w 1815"/>
              <a:gd name="T25" fmla="*/ 2147483647 h 503"/>
              <a:gd name="T26" fmla="*/ 2147483647 w 1815"/>
              <a:gd name="T27" fmla="*/ 2147483647 h 503"/>
              <a:gd name="T28" fmla="*/ 2147483647 w 1815"/>
              <a:gd name="T29" fmla="*/ 2147483647 h 503"/>
              <a:gd name="T30" fmla="*/ 2147483647 w 1815"/>
              <a:gd name="T31" fmla="*/ 2147483647 h 503"/>
              <a:gd name="T32" fmla="*/ 2147483647 w 1815"/>
              <a:gd name="T33" fmla="*/ 2147483647 h 503"/>
              <a:gd name="T34" fmla="*/ 2147483647 w 1815"/>
              <a:gd name="T35" fmla="*/ 2147483647 h 503"/>
              <a:gd name="T36" fmla="*/ 2147483647 w 1815"/>
              <a:gd name="T37" fmla="*/ 2147483647 h 503"/>
              <a:gd name="T38" fmla="*/ 2147483647 w 1815"/>
              <a:gd name="T39" fmla="*/ 2147483647 h 503"/>
              <a:gd name="T40" fmla="*/ 2147483647 w 1815"/>
              <a:gd name="T41" fmla="*/ 2147483647 h 503"/>
              <a:gd name="T42" fmla="*/ 2147483647 w 1815"/>
              <a:gd name="T43" fmla="*/ 2147483647 h 503"/>
              <a:gd name="T44" fmla="*/ 2147483647 w 1815"/>
              <a:gd name="T45" fmla="*/ 2147483647 h 503"/>
              <a:gd name="T46" fmla="*/ 2147483647 w 1815"/>
              <a:gd name="T47" fmla="*/ 2147483647 h 503"/>
              <a:gd name="T48" fmla="*/ 2147483647 w 1815"/>
              <a:gd name="T49" fmla="*/ 2147483647 h 503"/>
              <a:gd name="T50" fmla="*/ 2147483647 w 1815"/>
              <a:gd name="T51" fmla="*/ 2147483647 h 503"/>
              <a:gd name="T52" fmla="*/ 2147483647 w 1815"/>
              <a:gd name="T53" fmla="*/ 2147483647 h 503"/>
              <a:gd name="T54" fmla="*/ 2147483647 w 1815"/>
              <a:gd name="T55" fmla="*/ 2147483647 h 503"/>
              <a:gd name="T56" fmla="*/ 2147483647 w 1815"/>
              <a:gd name="T57" fmla="*/ 2147483647 h 503"/>
              <a:gd name="T58" fmla="*/ 2147483647 w 1815"/>
              <a:gd name="T59" fmla="*/ 2147483647 h 503"/>
              <a:gd name="T60" fmla="*/ 2147483647 w 1815"/>
              <a:gd name="T61" fmla="*/ 2147483647 h 503"/>
              <a:gd name="T62" fmla="*/ 2147483647 w 1815"/>
              <a:gd name="T63" fmla="*/ 2147483647 h 503"/>
              <a:gd name="T64" fmla="*/ 2147483647 w 1815"/>
              <a:gd name="T65" fmla="*/ 2147483647 h 503"/>
              <a:gd name="T66" fmla="*/ 2147483647 w 1815"/>
              <a:gd name="T67" fmla="*/ 2147483647 h 503"/>
              <a:gd name="T68" fmla="*/ 2147483647 w 1815"/>
              <a:gd name="T69" fmla="*/ 2147483647 h 503"/>
              <a:gd name="T70" fmla="*/ 2147483647 w 1815"/>
              <a:gd name="T71" fmla="*/ 2147483647 h 503"/>
              <a:gd name="T72" fmla="*/ 2147483647 w 1815"/>
              <a:gd name="T73" fmla="*/ 2147483647 h 503"/>
              <a:gd name="T74" fmla="*/ 2147483647 w 1815"/>
              <a:gd name="T75" fmla="*/ 2147483647 h 503"/>
              <a:gd name="T76" fmla="*/ 2147483647 w 1815"/>
              <a:gd name="T77" fmla="*/ 2147483647 h 503"/>
              <a:gd name="T78" fmla="*/ 2147483647 w 1815"/>
              <a:gd name="T79" fmla="*/ 2147483647 h 503"/>
              <a:gd name="T80" fmla="*/ 2147483647 w 1815"/>
              <a:gd name="T81" fmla="*/ 2147483647 h 503"/>
              <a:gd name="T82" fmla="*/ 2147483647 w 1815"/>
              <a:gd name="T83" fmla="*/ 2147483647 h 503"/>
              <a:gd name="T84" fmla="*/ 2147483647 w 1815"/>
              <a:gd name="T85" fmla="*/ 2147483647 h 503"/>
              <a:gd name="T86" fmla="*/ 2147483647 w 1815"/>
              <a:gd name="T87" fmla="*/ 2147483647 h 503"/>
              <a:gd name="T88" fmla="*/ 2147483647 w 1815"/>
              <a:gd name="T89" fmla="*/ 2147483647 h 503"/>
              <a:gd name="T90" fmla="*/ 2147483647 w 1815"/>
              <a:gd name="T91" fmla="*/ 2147483647 h 503"/>
              <a:gd name="T92" fmla="*/ 2147483647 w 1815"/>
              <a:gd name="T93" fmla="*/ 2147483647 h 503"/>
              <a:gd name="T94" fmla="*/ 2147483647 w 1815"/>
              <a:gd name="T95" fmla="*/ 2147483647 h 503"/>
              <a:gd name="T96" fmla="*/ 2147483647 w 1815"/>
              <a:gd name="T97" fmla="*/ 2147483647 h 503"/>
              <a:gd name="T98" fmla="*/ 2147483647 w 1815"/>
              <a:gd name="T99" fmla="*/ 2147483647 h 503"/>
              <a:gd name="T100" fmla="*/ 2147483647 w 1815"/>
              <a:gd name="T101" fmla="*/ 2147483647 h 503"/>
              <a:gd name="T102" fmla="*/ 2147483647 w 1815"/>
              <a:gd name="T103" fmla="*/ 2147483647 h 503"/>
              <a:gd name="T104" fmla="*/ 2147483647 w 1815"/>
              <a:gd name="T105" fmla="*/ 2147483647 h 503"/>
              <a:gd name="T106" fmla="*/ 2147483647 w 1815"/>
              <a:gd name="T107" fmla="*/ 2147483647 h 503"/>
              <a:gd name="T108" fmla="*/ 2147483647 w 1815"/>
              <a:gd name="T109" fmla="*/ 2147483647 h 503"/>
              <a:gd name="T110" fmla="*/ 2147483647 w 1815"/>
              <a:gd name="T111" fmla="*/ 2147483647 h 503"/>
              <a:gd name="T112" fmla="*/ 2147483647 w 1815"/>
              <a:gd name="T113" fmla="*/ 2147483647 h 503"/>
              <a:gd name="T114" fmla="*/ 2147483647 w 1815"/>
              <a:gd name="T115" fmla="*/ 2147483647 h 503"/>
              <a:gd name="T116" fmla="*/ 2147483647 w 1815"/>
              <a:gd name="T117" fmla="*/ 2147483647 h 503"/>
              <a:gd name="T118" fmla="*/ 2147483647 w 1815"/>
              <a:gd name="T119" fmla="*/ 2147483647 h 5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5"/>
              <a:gd name="T181" fmla="*/ 0 h 503"/>
              <a:gd name="T182" fmla="*/ 1815 w 1815"/>
              <a:gd name="T183" fmla="*/ 503 h 5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5" h="503">
                <a:moveTo>
                  <a:pt x="0" y="494"/>
                </a:moveTo>
                <a:lnTo>
                  <a:pt x="8" y="494"/>
                </a:lnTo>
                <a:lnTo>
                  <a:pt x="8" y="495"/>
                </a:lnTo>
                <a:lnTo>
                  <a:pt x="13" y="495"/>
                </a:lnTo>
                <a:lnTo>
                  <a:pt x="18" y="494"/>
                </a:lnTo>
                <a:lnTo>
                  <a:pt x="23" y="494"/>
                </a:lnTo>
                <a:lnTo>
                  <a:pt x="28" y="494"/>
                </a:lnTo>
                <a:lnTo>
                  <a:pt x="33" y="494"/>
                </a:lnTo>
                <a:lnTo>
                  <a:pt x="38" y="494"/>
                </a:lnTo>
                <a:lnTo>
                  <a:pt x="38" y="492"/>
                </a:lnTo>
                <a:lnTo>
                  <a:pt x="45" y="491"/>
                </a:lnTo>
                <a:lnTo>
                  <a:pt x="48" y="491"/>
                </a:lnTo>
                <a:lnTo>
                  <a:pt x="53" y="492"/>
                </a:lnTo>
                <a:lnTo>
                  <a:pt x="58" y="492"/>
                </a:lnTo>
                <a:lnTo>
                  <a:pt x="60" y="492"/>
                </a:lnTo>
                <a:lnTo>
                  <a:pt x="73" y="492"/>
                </a:lnTo>
                <a:lnTo>
                  <a:pt x="78" y="491"/>
                </a:lnTo>
                <a:lnTo>
                  <a:pt x="80" y="491"/>
                </a:lnTo>
                <a:lnTo>
                  <a:pt x="85" y="491"/>
                </a:lnTo>
                <a:lnTo>
                  <a:pt x="90" y="491"/>
                </a:lnTo>
                <a:lnTo>
                  <a:pt x="95" y="493"/>
                </a:lnTo>
                <a:lnTo>
                  <a:pt x="100" y="493"/>
                </a:lnTo>
                <a:lnTo>
                  <a:pt x="103" y="493"/>
                </a:lnTo>
                <a:lnTo>
                  <a:pt x="110" y="492"/>
                </a:lnTo>
                <a:lnTo>
                  <a:pt x="113" y="492"/>
                </a:lnTo>
                <a:lnTo>
                  <a:pt x="115" y="492"/>
                </a:lnTo>
                <a:lnTo>
                  <a:pt x="123" y="492"/>
                </a:lnTo>
                <a:lnTo>
                  <a:pt x="125" y="492"/>
                </a:lnTo>
                <a:lnTo>
                  <a:pt x="133" y="493"/>
                </a:lnTo>
                <a:lnTo>
                  <a:pt x="140" y="492"/>
                </a:lnTo>
                <a:lnTo>
                  <a:pt x="145" y="492"/>
                </a:lnTo>
                <a:lnTo>
                  <a:pt x="148" y="492"/>
                </a:lnTo>
                <a:lnTo>
                  <a:pt x="158" y="492"/>
                </a:lnTo>
                <a:lnTo>
                  <a:pt x="158" y="489"/>
                </a:lnTo>
                <a:lnTo>
                  <a:pt x="160" y="489"/>
                </a:lnTo>
                <a:lnTo>
                  <a:pt x="165" y="489"/>
                </a:lnTo>
                <a:lnTo>
                  <a:pt x="168" y="489"/>
                </a:lnTo>
                <a:lnTo>
                  <a:pt x="173" y="488"/>
                </a:lnTo>
                <a:lnTo>
                  <a:pt x="178" y="489"/>
                </a:lnTo>
                <a:lnTo>
                  <a:pt x="183" y="490"/>
                </a:lnTo>
                <a:lnTo>
                  <a:pt x="183" y="488"/>
                </a:lnTo>
                <a:lnTo>
                  <a:pt x="185" y="488"/>
                </a:lnTo>
                <a:lnTo>
                  <a:pt x="193" y="488"/>
                </a:lnTo>
                <a:lnTo>
                  <a:pt x="195" y="488"/>
                </a:lnTo>
                <a:lnTo>
                  <a:pt x="200" y="487"/>
                </a:lnTo>
                <a:lnTo>
                  <a:pt x="200" y="485"/>
                </a:lnTo>
                <a:lnTo>
                  <a:pt x="205" y="485"/>
                </a:lnTo>
                <a:lnTo>
                  <a:pt x="213" y="485"/>
                </a:lnTo>
                <a:lnTo>
                  <a:pt x="215" y="485"/>
                </a:lnTo>
                <a:lnTo>
                  <a:pt x="223" y="487"/>
                </a:lnTo>
                <a:lnTo>
                  <a:pt x="223" y="486"/>
                </a:lnTo>
                <a:lnTo>
                  <a:pt x="225" y="486"/>
                </a:lnTo>
                <a:lnTo>
                  <a:pt x="231" y="486"/>
                </a:lnTo>
                <a:lnTo>
                  <a:pt x="233" y="485"/>
                </a:lnTo>
                <a:lnTo>
                  <a:pt x="233" y="483"/>
                </a:lnTo>
                <a:lnTo>
                  <a:pt x="236" y="483"/>
                </a:lnTo>
                <a:lnTo>
                  <a:pt x="248" y="483"/>
                </a:lnTo>
                <a:lnTo>
                  <a:pt x="251" y="482"/>
                </a:lnTo>
                <a:lnTo>
                  <a:pt x="253" y="482"/>
                </a:lnTo>
                <a:lnTo>
                  <a:pt x="261" y="483"/>
                </a:lnTo>
                <a:lnTo>
                  <a:pt x="261" y="481"/>
                </a:lnTo>
                <a:lnTo>
                  <a:pt x="271" y="480"/>
                </a:lnTo>
                <a:lnTo>
                  <a:pt x="271" y="479"/>
                </a:lnTo>
                <a:lnTo>
                  <a:pt x="273" y="479"/>
                </a:lnTo>
                <a:lnTo>
                  <a:pt x="276" y="479"/>
                </a:lnTo>
                <a:lnTo>
                  <a:pt x="276" y="477"/>
                </a:lnTo>
                <a:lnTo>
                  <a:pt x="281" y="477"/>
                </a:lnTo>
                <a:lnTo>
                  <a:pt x="286" y="477"/>
                </a:lnTo>
                <a:lnTo>
                  <a:pt x="286" y="475"/>
                </a:lnTo>
                <a:lnTo>
                  <a:pt x="293" y="475"/>
                </a:lnTo>
                <a:lnTo>
                  <a:pt x="296" y="474"/>
                </a:lnTo>
                <a:lnTo>
                  <a:pt x="303" y="474"/>
                </a:lnTo>
                <a:lnTo>
                  <a:pt x="301" y="470"/>
                </a:lnTo>
                <a:lnTo>
                  <a:pt x="303" y="470"/>
                </a:lnTo>
                <a:lnTo>
                  <a:pt x="311" y="470"/>
                </a:lnTo>
                <a:lnTo>
                  <a:pt x="313" y="470"/>
                </a:lnTo>
                <a:lnTo>
                  <a:pt x="316" y="470"/>
                </a:lnTo>
                <a:lnTo>
                  <a:pt x="321" y="470"/>
                </a:lnTo>
                <a:lnTo>
                  <a:pt x="321" y="467"/>
                </a:lnTo>
                <a:lnTo>
                  <a:pt x="328" y="466"/>
                </a:lnTo>
                <a:lnTo>
                  <a:pt x="336" y="466"/>
                </a:lnTo>
                <a:lnTo>
                  <a:pt x="336" y="463"/>
                </a:lnTo>
                <a:lnTo>
                  <a:pt x="341" y="464"/>
                </a:lnTo>
                <a:lnTo>
                  <a:pt x="341" y="462"/>
                </a:lnTo>
                <a:lnTo>
                  <a:pt x="343" y="462"/>
                </a:lnTo>
                <a:lnTo>
                  <a:pt x="343" y="460"/>
                </a:lnTo>
                <a:lnTo>
                  <a:pt x="351" y="461"/>
                </a:lnTo>
                <a:lnTo>
                  <a:pt x="351" y="459"/>
                </a:lnTo>
                <a:lnTo>
                  <a:pt x="353" y="459"/>
                </a:lnTo>
                <a:lnTo>
                  <a:pt x="353" y="458"/>
                </a:lnTo>
                <a:lnTo>
                  <a:pt x="358" y="457"/>
                </a:lnTo>
                <a:lnTo>
                  <a:pt x="366" y="457"/>
                </a:lnTo>
                <a:lnTo>
                  <a:pt x="368" y="454"/>
                </a:lnTo>
                <a:lnTo>
                  <a:pt x="371" y="454"/>
                </a:lnTo>
                <a:lnTo>
                  <a:pt x="371" y="453"/>
                </a:lnTo>
                <a:lnTo>
                  <a:pt x="376" y="453"/>
                </a:lnTo>
                <a:lnTo>
                  <a:pt x="383" y="453"/>
                </a:lnTo>
                <a:lnTo>
                  <a:pt x="383" y="449"/>
                </a:lnTo>
                <a:lnTo>
                  <a:pt x="386" y="449"/>
                </a:lnTo>
                <a:lnTo>
                  <a:pt x="383" y="448"/>
                </a:lnTo>
                <a:lnTo>
                  <a:pt x="391" y="446"/>
                </a:lnTo>
                <a:lnTo>
                  <a:pt x="391" y="444"/>
                </a:lnTo>
                <a:lnTo>
                  <a:pt x="393" y="444"/>
                </a:lnTo>
                <a:lnTo>
                  <a:pt x="393" y="442"/>
                </a:lnTo>
                <a:lnTo>
                  <a:pt x="398" y="442"/>
                </a:lnTo>
                <a:lnTo>
                  <a:pt x="398" y="440"/>
                </a:lnTo>
                <a:lnTo>
                  <a:pt x="398" y="436"/>
                </a:lnTo>
                <a:lnTo>
                  <a:pt x="406" y="436"/>
                </a:lnTo>
                <a:lnTo>
                  <a:pt x="406" y="435"/>
                </a:lnTo>
                <a:lnTo>
                  <a:pt x="408" y="435"/>
                </a:lnTo>
                <a:lnTo>
                  <a:pt x="418" y="431"/>
                </a:lnTo>
                <a:lnTo>
                  <a:pt x="421" y="431"/>
                </a:lnTo>
                <a:lnTo>
                  <a:pt x="421" y="430"/>
                </a:lnTo>
                <a:lnTo>
                  <a:pt x="428" y="427"/>
                </a:lnTo>
                <a:lnTo>
                  <a:pt x="431" y="427"/>
                </a:lnTo>
                <a:lnTo>
                  <a:pt x="431" y="425"/>
                </a:lnTo>
                <a:lnTo>
                  <a:pt x="431" y="423"/>
                </a:lnTo>
                <a:lnTo>
                  <a:pt x="433" y="423"/>
                </a:lnTo>
                <a:lnTo>
                  <a:pt x="433" y="422"/>
                </a:lnTo>
                <a:lnTo>
                  <a:pt x="441" y="420"/>
                </a:lnTo>
                <a:lnTo>
                  <a:pt x="441" y="419"/>
                </a:lnTo>
                <a:lnTo>
                  <a:pt x="443" y="419"/>
                </a:lnTo>
                <a:lnTo>
                  <a:pt x="443" y="418"/>
                </a:lnTo>
                <a:lnTo>
                  <a:pt x="443" y="416"/>
                </a:lnTo>
                <a:lnTo>
                  <a:pt x="453" y="415"/>
                </a:lnTo>
                <a:lnTo>
                  <a:pt x="453" y="414"/>
                </a:lnTo>
                <a:lnTo>
                  <a:pt x="453" y="413"/>
                </a:lnTo>
                <a:lnTo>
                  <a:pt x="453" y="411"/>
                </a:lnTo>
                <a:lnTo>
                  <a:pt x="456" y="410"/>
                </a:lnTo>
                <a:lnTo>
                  <a:pt x="459" y="408"/>
                </a:lnTo>
                <a:lnTo>
                  <a:pt x="459" y="406"/>
                </a:lnTo>
                <a:lnTo>
                  <a:pt x="464" y="406"/>
                </a:lnTo>
                <a:lnTo>
                  <a:pt x="461" y="402"/>
                </a:lnTo>
                <a:lnTo>
                  <a:pt x="471" y="403"/>
                </a:lnTo>
                <a:lnTo>
                  <a:pt x="469" y="401"/>
                </a:lnTo>
                <a:lnTo>
                  <a:pt x="469" y="399"/>
                </a:lnTo>
                <a:lnTo>
                  <a:pt x="476" y="399"/>
                </a:lnTo>
                <a:lnTo>
                  <a:pt x="476" y="397"/>
                </a:lnTo>
                <a:lnTo>
                  <a:pt x="476" y="396"/>
                </a:lnTo>
                <a:lnTo>
                  <a:pt x="476" y="393"/>
                </a:lnTo>
                <a:lnTo>
                  <a:pt x="484" y="393"/>
                </a:lnTo>
                <a:lnTo>
                  <a:pt x="484" y="392"/>
                </a:lnTo>
                <a:lnTo>
                  <a:pt x="481" y="389"/>
                </a:lnTo>
                <a:lnTo>
                  <a:pt x="481" y="387"/>
                </a:lnTo>
                <a:lnTo>
                  <a:pt x="481" y="386"/>
                </a:lnTo>
                <a:lnTo>
                  <a:pt x="491" y="385"/>
                </a:lnTo>
                <a:lnTo>
                  <a:pt x="491" y="384"/>
                </a:lnTo>
                <a:lnTo>
                  <a:pt x="491" y="381"/>
                </a:lnTo>
                <a:lnTo>
                  <a:pt x="496" y="381"/>
                </a:lnTo>
                <a:lnTo>
                  <a:pt x="496" y="380"/>
                </a:lnTo>
                <a:lnTo>
                  <a:pt x="499" y="380"/>
                </a:lnTo>
                <a:lnTo>
                  <a:pt x="501" y="380"/>
                </a:lnTo>
                <a:lnTo>
                  <a:pt x="499" y="377"/>
                </a:lnTo>
                <a:lnTo>
                  <a:pt x="499" y="375"/>
                </a:lnTo>
                <a:lnTo>
                  <a:pt x="506" y="374"/>
                </a:lnTo>
                <a:lnTo>
                  <a:pt x="506" y="372"/>
                </a:lnTo>
                <a:lnTo>
                  <a:pt x="514" y="370"/>
                </a:lnTo>
                <a:lnTo>
                  <a:pt x="514" y="369"/>
                </a:lnTo>
                <a:lnTo>
                  <a:pt x="514" y="366"/>
                </a:lnTo>
                <a:lnTo>
                  <a:pt x="521" y="364"/>
                </a:lnTo>
                <a:lnTo>
                  <a:pt x="521" y="362"/>
                </a:lnTo>
                <a:lnTo>
                  <a:pt x="524" y="362"/>
                </a:lnTo>
                <a:lnTo>
                  <a:pt x="524" y="361"/>
                </a:lnTo>
                <a:lnTo>
                  <a:pt x="524" y="358"/>
                </a:lnTo>
                <a:lnTo>
                  <a:pt x="526" y="357"/>
                </a:lnTo>
                <a:lnTo>
                  <a:pt x="526" y="355"/>
                </a:lnTo>
                <a:lnTo>
                  <a:pt x="524" y="353"/>
                </a:lnTo>
                <a:lnTo>
                  <a:pt x="534" y="354"/>
                </a:lnTo>
                <a:lnTo>
                  <a:pt x="534" y="353"/>
                </a:lnTo>
                <a:lnTo>
                  <a:pt x="536" y="350"/>
                </a:lnTo>
                <a:lnTo>
                  <a:pt x="539" y="350"/>
                </a:lnTo>
                <a:lnTo>
                  <a:pt x="539" y="348"/>
                </a:lnTo>
                <a:lnTo>
                  <a:pt x="541" y="345"/>
                </a:lnTo>
                <a:lnTo>
                  <a:pt x="541" y="344"/>
                </a:lnTo>
                <a:lnTo>
                  <a:pt x="544" y="345"/>
                </a:lnTo>
                <a:lnTo>
                  <a:pt x="544" y="344"/>
                </a:lnTo>
                <a:lnTo>
                  <a:pt x="544" y="342"/>
                </a:lnTo>
                <a:lnTo>
                  <a:pt x="546" y="339"/>
                </a:lnTo>
                <a:lnTo>
                  <a:pt x="546" y="337"/>
                </a:lnTo>
                <a:lnTo>
                  <a:pt x="546" y="335"/>
                </a:lnTo>
                <a:lnTo>
                  <a:pt x="551" y="334"/>
                </a:lnTo>
                <a:lnTo>
                  <a:pt x="551" y="333"/>
                </a:lnTo>
                <a:lnTo>
                  <a:pt x="549" y="330"/>
                </a:lnTo>
                <a:lnTo>
                  <a:pt x="559" y="330"/>
                </a:lnTo>
                <a:lnTo>
                  <a:pt x="559" y="329"/>
                </a:lnTo>
                <a:lnTo>
                  <a:pt x="559" y="327"/>
                </a:lnTo>
                <a:lnTo>
                  <a:pt x="559" y="325"/>
                </a:lnTo>
                <a:lnTo>
                  <a:pt x="561" y="325"/>
                </a:lnTo>
                <a:lnTo>
                  <a:pt x="561" y="324"/>
                </a:lnTo>
                <a:lnTo>
                  <a:pt x="561" y="323"/>
                </a:lnTo>
                <a:lnTo>
                  <a:pt x="561" y="322"/>
                </a:lnTo>
                <a:lnTo>
                  <a:pt x="564" y="322"/>
                </a:lnTo>
                <a:lnTo>
                  <a:pt x="566" y="319"/>
                </a:lnTo>
                <a:lnTo>
                  <a:pt x="566" y="316"/>
                </a:lnTo>
                <a:lnTo>
                  <a:pt x="576" y="314"/>
                </a:lnTo>
                <a:lnTo>
                  <a:pt x="576" y="313"/>
                </a:lnTo>
                <a:lnTo>
                  <a:pt x="576" y="311"/>
                </a:lnTo>
                <a:lnTo>
                  <a:pt x="579" y="310"/>
                </a:lnTo>
                <a:lnTo>
                  <a:pt x="576" y="307"/>
                </a:lnTo>
                <a:lnTo>
                  <a:pt x="579" y="306"/>
                </a:lnTo>
                <a:lnTo>
                  <a:pt x="581" y="303"/>
                </a:lnTo>
                <a:lnTo>
                  <a:pt x="581" y="301"/>
                </a:lnTo>
                <a:lnTo>
                  <a:pt x="589" y="300"/>
                </a:lnTo>
                <a:lnTo>
                  <a:pt x="589" y="299"/>
                </a:lnTo>
                <a:lnTo>
                  <a:pt x="586" y="296"/>
                </a:lnTo>
                <a:lnTo>
                  <a:pt x="594" y="295"/>
                </a:lnTo>
                <a:lnTo>
                  <a:pt x="594" y="294"/>
                </a:lnTo>
                <a:lnTo>
                  <a:pt x="594" y="291"/>
                </a:lnTo>
                <a:lnTo>
                  <a:pt x="596" y="291"/>
                </a:lnTo>
                <a:lnTo>
                  <a:pt x="596" y="289"/>
                </a:lnTo>
                <a:lnTo>
                  <a:pt x="596" y="288"/>
                </a:lnTo>
                <a:lnTo>
                  <a:pt x="596" y="285"/>
                </a:lnTo>
                <a:lnTo>
                  <a:pt x="601" y="283"/>
                </a:lnTo>
                <a:lnTo>
                  <a:pt x="601" y="282"/>
                </a:lnTo>
                <a:lnTo>
                  <a:pt x="601" y="281"/>
                </a:lnTo>
                <a:lnTo>
                  <a:pt x="606" y="278"/>
                </a:lnTo>
                <a:lnTo>
                  <a:pt x="606" y="277"/>
                </a:lnTo>
                <a:lnTo>
                  <a:pt x="611" y="274"/>
                </a:lnTo>
                <a:lnTo>
                  <a:pt x="611" y="273"/>
                </a:lnTo>
                <a:lnTo>
                  <a:pt x="611" y="269"/>
                </a:lnTo>
                <a:lnTo>
                  <a:pt x="611" y="268"/>
                </a:lnTo>
                <a:lnTo>
                  <a:pt x="614" y="268"/>
                </a:lnTo>
                <a:lnTo>
                  <a:pt x="614" y="266"/>
                </a:lnTo>
                <a:lnTo>
                  <a:pt x="614" y="265"/>
                </a:lnTo>
                <a:lnTo>
                  <a:pt x="614" y="264"/>
                </a:lnTo>
                <a:lnTo>
                  <a:pt x="621" y="264"/>
                </a:lnTo>
                <a:lnTo>
                  <a:pt x="621" y="262"/>
                </a:lnTo>
                <a:lnTo>
                  <a:pt x="619" y="260"/>
                </a:lnTo>
                <a:lnTo>
                  <a:pt x="621" y="256"/>
                </a:lnTo>
                <a:lnTo>
                  <a:pt x="629" y="257"/>
                </a:lnTo>
                <a:lnTo>
                  <a:pt x="629" y="256"/>
                </a:lnTo>
                <a:lnTo>
                  <a:pt x="629" y="255"/>
                </a:lnTo>
                <a:lnTo>
                  <a:pt x="629" y="254"/>
                </a:lnTo>
                <a:lnTo>
                  <a:pt x="634" y="251"/>
                </a:lnTo>
                <a:lnTo>
                  <a:pt x="634" y="250"/>
                </a:lnTo>
                <a:lnTo>
                  <a:pt x="631" y="248"/>
                </a:lnTo>
                <a:lnTo>
                  <a:pt x="636" y="247"/>
                </a:lnTo>
                <a:lnTo>
                  <a:pt x="636" y="246"/>
                </a:lnTo>
                <a:lnTo>
                  <a:pt x="636" y="243"/>
                </a:lnTo>
                <a:lnTo>
                  <a:pt x="639" y="242"/>
                </a:lnTo>
                <a:lnTo>
                  <a:pt x="641" y="242"/>
                </a:lnTo>
                <a:lnTo>
                  <a:pt x="641" y="241"/>
                </a:lnTo>
                <a:lnTo>
                  <a:pt x="641" y="239"/>
                </a:lnTo>
                <a:lnTo>
                  <a:pt x="639" y="237"/>
                </a:lnTo>
                <a:lnTo>
                  <a:pt x="649" y="235"/>
                </a:lnTo>
                <a:lnTo>
                  <a:pt x="649" y="234"/>
                </a:lnTo>
                <a:lnTo>
                  <a:pt x="649" y="231"/>
                </a:lnTo>
                <a:lnTo>
                  <a:pt x="649" y="230"/>
                </a:lnTo>
                <a:lnTo>
                  <a:pt x="656" y="228"/>
                </a:lnTo>
                <a:lnTo>
                  <a:pt x="656" y="226"/>
                </a:lnTo>
                <a:lnTo>
                  <a:pt x="656" y="225"/>
                </a:lnTo>
                <a:lnTo>
                  <a:pt x="656" y="224"/>
                </a:lnTo>
                <a:lnTo>
                  <a:pt x="656" y="222"/>
                </a:lnTo>
                <a:lnTo>
                  <a:pt x="656" y="220"/>
                </a:lnTo>
                <a:lnTo>
                  <a:pt x="664" y="218"/>
                </a:lnTo>
                <a:lnTo>
                  <a:pt x="664" y="215"/>
                </a:lnTo>
                <a:lnTo>
                  <a:pt x="664" y="212"/>
                </a:lnTo>
                <a:lnTo>
                  <a:pt x="664" y="210"/>
                </a:lnTo>
                <a:lnTo>
                  <a:pt x="664" y="208"/>
                </a:lnTo>
                <a:lnTo>
                  <a:pt x="664" y="206"/>
                </a:lnTo>
                <a:lnTo>
                  <a:pt x="666" y="206"/>
                </a:lnTo>
                <a:lnTo>
                  <a:pt x="666" y="205"/>
                </a:lnTo>
                <a:lnTo>
                  <a:pt x="664" y="201"/>
                </a:lnTo>
                <a:lnTo>
                  <a:pt x="671" y="200"/>
                </a:lnTo>
                <a:lnTo>
                  <a:pt x="676" y="199"/>
                </a:lnTo>
                <a:lnTo>
                  <a:pt x="679" y="195"/>
                </a:lnTo>
                <a:lnTo>
                  <a:pt x="684" y="195"/>
                </a:lnTo>
                <a:lnTo>
                  <a:pt x="684" y="194"/>
                </a:lnTo>
                <a:lnTo>
                  <a:pt x="682" y="191"/>
                </a:lnTo>
                <a:lnTo>
                  <a:pt x="682" y="190"/>
                </a:lnTo>
                <a:lnTo>
                  <a:pt x="687" y="186"/>
                </a:lnTo>
                <a:lnTo>
                  <a:pt x="687" y="185"/>
                </a:lnTo>
                <a:lnTo>
                  <a:pt x="687" y="183"/>
                </a:lnTo>
                <a:lnTo>
                  <a:pt x="694" y="181"/>
                </a:lnTo>
                <a:lnTo>
                  <a:pt x="697" y="179"/>
                </a:lnTo>
                <a:lnTo>
                  <a:pt x="694" y="178"/>
                </a:lnTo>
                <a:lnTo>
                  <a:pt x="699" y="176"/>
                </a:lnTo>
                <a:lnTo>
                  <a:pt x="699" y="173"/>
                </a:lnTo>
                <a:lnTo>
                  <a:pt x="704" y="171"/>
                </a:lnTo>
                <a:lnTo>
                  <a:pt x="704" y="169"/>
                </a:lnTo>
                <a:lnTo>
                  <a:pt x="704" y="168"/>
                </a:lnTo>
                <a:lnTo>
                  <a:pt x="702" y="166"/>
                </a:lnTo>
                <a:lnTo>
                  <a:pt x="707" y="163"/>
                </a:lnTo>
                <a:lnTo>
                  <a:pt x="707" y="159"/>
                </a:lnTo>
                <a:lnTo>
                  <a:pt x="707" y="158"/>
                </a:lnTo>
                <a:lnTo>
                  <a:pt x="714" y="157"/>
                </a:lnTo>
                <a:lnTo>
                  <a:pt x="712" y="155"/>
                </a:lnTo>
                <a:lnTo>
                  <a:pt x="719" y="152"/>
                </a:lnTo>
                <a:lnTo>
                  <a:pt x="719" y="151"/>
                </a:lnTo>
                <a:lnTo>
                  <a:pt x="722" y="148"/>
                </a:lnTo>
                <a:lnTo>
                  <a:pt x="724" y="148"/>
                </a:lnTo>
                <a:lnTo>
                  <a:pt x="724" y="145"/>
                </a:lnTo>
                <a:lnTo>
                  <a:pt x="724" y="144"/>
                </a:lnTo>
                <a:lnTo>
                  <a:pt x="729" y="142"/>
                </a:lnTo>
                <a:lnTo>
                  <a:pt x="729" y="140"/>
                </a:lnTo>
                <a:lnTo>
                  <a:pt x="729" y="136"/>
                </a:lnTo>
                <a:lnTo>
                  <a:pt x="732" y="132"/>
                </a:lnTo>
                <a:lnTo>
                  <a:pt x="732" y="131"/>
                </a:lnTo>
                <a:lnTo>
                  <a:pt x="734" y="130"/>
                </a:lnTo>
                <a:lnTo>
                  <a:pt x="734" y="129"/>
                </a:lnTo>
                <a:lnTo>
                  <a:pt x="734" y="127"/>
                </a:lnTo>
                <a:lnTo>
                  <a:pt x="744" y="126"/>
                </a:lnTo>
                <a:lnTo>
                  <a:pt x="747" y="126"/>
                </a:lnTo>
                <a:lnTo>
                  <a:pt x="747" y="124"/>
                </a:lnTo>
                <a:lnTo>
                  <a:pt x="747" y="123"/>
                </a:lnTo>
                <a:lnTo>
                  <a:pt x="747" y="122"/>
                </a:lnTo>
                <a:lnTo>
                  <a:pt x="752" y="122"/>
                </a:lnTo>
                <a:lnTo>
                  <a:pt x="752" y="118"/>
                </a:lnTo>
                <a:lnTo>
                  <a:pt x="752" y="116"/>
                </a:lnTo>
                <a:lnTo>
                  <a:pt x="752" y="115"/>
                </a:lnTo>
                <a:lnTo>
                  <a:pt x="752" y="114"/>
                </a:lnTo>
                <a:lnTo>
                  <a:pt x="752" y="113"/>
                </a:lnTo>
                <a:lnTo>
                  <a:pt x="752" y="110"/>
                </a:lnTo>
                <a:lnTo>
                  <a:pt x="754" y="109"/>
                </a:lnTo>
                <a:lnTo>
                  <a:pt x="752" y="105"/>
                </a:lnTo>
                <a:lnTo>
                  <a:pt x="754" y="105"/>
                </a:lnTo>
                <a:lnTo>
                  <a:pt x="762" y="105"/>
                </a:lnTo>
                <a:lnTo>
                  <a:pt x="762" y="101"/>
                </a:lnTo>
                <a:lnTo>
                  <a:pt x="762" y="97"/>
                </a:lnTo>
                <a:lnTo>
                  <a:pt x="769" y="97"/>
                </a:lnTo>
                <a:lnTo>
                  <a:pt x="769" y="96"/>
                </a:lnTo>
                <a:lnTo>
                  <a:pt x="769" y="93"/>
                </a:lnTo>
                <a:lnTo>
                  <a:pt x="772" y="92"/>
                </a:lnTo>
                <a:lnTo>
                  <a:pt x="774" y="89"/>
                </a:lnTo>
                <a:lnTo>
                  <a:pt x="774" y="88"/>
                </a:lnTo>
                <a:lnTo>
                  <a:pt x="782" y="88"/>
                </a:lnTo>
                <a:lnTo>
                  <a:pt x="779" y="86"/>
                </a:lnTo>
                <a:lnTo>
                  <a:pt x="779" y="85"/>
                </a:lnTo>
                <a:lnTo>
                  <a:pt x="784" y="85"/>
                </a:lnTo>
                <a:lnTo>
                  <a:pt x="784" y="83"/>
                </a:lnTo>
                <a:lnTo>
                  <a:pt x="784" y="79"/>
                </a:lnTo>
                <a:lnTo>
                  <a:pt x="789" y="79"/>
                </a:lnTo>
                <a:lnTo>
                  <a:pt x="789" y="76"/>
                </a:lnTo>
                <a:lnTo>
                  <a:pt x="789" y="75"/>
                </a:lnTo>
                <a:lnTo>
                  <a:pt x="794" y="75"/>
                </a:lnTo>
                <a:lnTo>
                  <a:pt x="792" y="72"/>
                </a:lnTo>
                <a:lnTo>
                  <a:pt x="792" y="71"/>
                </a:lnTo>
                <a:lnTo>
                  <a:pt x="799" y="71"/>
                </a:lnTo>
                <a:lnTo>
                  <a:pt x="799" y="68"/>
                </a:lnTo>
                <a:lnTo>
                  <a:pt x="799" y="67"/>
                </a:lnTo>
                <a:lnTo>
                  <a:pt x="802" y="64"/>
                </a:lnTo>
                <a:lnTo>
                  <a:pt x="799" y="62"/>
                </a:lnTo>
                <a:lnTo>
                  <a:pt x="804" y="61"/>
                </a:lnTo>
                <a:lnTo>
                  <a:pt x="807" y="59"/>
                </a:lnTo>
                <a:lnTo>
                  <a:pt x="807" y="57"/>
                </a:lnTo>
                <a:lnTo>
                  <a:pt x="814" y="56"/>
                </a:lnTo>
                <a:lnTo>
                  <a:pt x="814" y="54"/>
                </a:lnTo>
                <a:lnTo>
                  <a:pt x="814" y="53"/>
                </a:lnTo>
                <a:lnTo>
                  <a:pt x="817" y="49"/>
                </a:lnTo>
                <a:lnTo>
                  <a:pt x="819" y="49"/>
                </a:lnTo>
                <a:lnTo>
                  <a:pt x="819" y="47"/>
                </a:lnTo>
                <a:lnTo>
                  <a:pt x="819" y="45"/>
                </a:lnTo>
                <a:lnTo>
                  <a:pt x="829" y="44"/>
                </a:lnTo>
                <a:lnTo>
                  <a:pt x="837" y="41"/>
                </a:lnTo>
                <a:lnTo>
                  <a:pt x="837" y="40"/>
                </a:lnTo>
                <a:lnTo>
                  <a:pt x="839" y="39"/>
                </a:lnTo>
                <a:lnTo>
                  <a:pt x="837" y="35"/>
                </a:lnTo>
                <a:lnTo>
                  <a:pt x="837" y="32"/>
                </a:lnTo>
                <a:lnTo>
                  <a:pt x="842" y="32"/>
                </a:lnTo>
                <a:lnTo>
                  <a:pt x="842" y="30"/>
                </a:lnTo>
                <a:lnTo>
                  <a:pt x="844" y="31"/>
                </a:lnTo>
                <a:lnTo>
                  <a:pt x="847" y="28"/>
                </a:lnTo>
                <a:lnTo>
                  <a:pt x="844" y="27"/>
                </a:lnTo>
                <a:lnTo>
                  <a:pt x="852" y="27"/>
                </a:lnTo>
                <a:lnTo>
                  <a:pt x="852" y="24"/>
                </a:lnTo>
                <a:lnTo>
                  <a:pt x="854" y="24"/>
                </a:lnTo>
                <a:lnTo>
                  <a:pt x="854" y="23"/>
                </a:lnTo>
                <a:lnTo>
                  <a:pt x="862" y="21"/>
                </a:lnTo>
                <a:lnTo>
                  <a:pt x="862" y="19"/>
                </a:lnTo>
                <a:lnTo>
                  <a:pt x="867" y="19"/>
                </a:lnTo>
                <a:lnTo>
                  <a:pt x="867" y="17"/>
                </a:lnTo>
                <a:lnTo>
                  <a:pt x="869" y="16"/>
                </a:lnTo>
                <a:lnTo>
                  <a:pt x="869" y="14"/>
                </a:lnTo>
                <a:lnTo>
                  <a:pt x="874" y="15"/>
                </a:lnTo>
                <a:lnTo>
                  <a:pt x="877" y="14"/>
                </a:lnTo>
                <a:lnTo>
                  <a:pt x="882" y="13"/>
                </a:lnTo>
                <a:lnTo>
                  <a:pt x="882" y="11"/>
                </a:lnTo>
                <a:lnTo>
                  <a:pt x="887" y="11"/>
                </a:lnTo>
                <a:lnTo>
                  <a:pt x="887" y="9"/>
                </a:lnTo>
                <a:lnTo>
                  <a:pt x="892" y="9"/>
                </a:lnTo>
                <a:lnTo>
                  <a:pt x="892" y="6"/>
                </a:lnTo>
                <a:lnTo>
                  <a:pt x="899" y="6"/>
                </a:lnTo>
                <a:lnTo>
                  <a:pt x="902" y="5"/>
                </a:lnTo>
                <a:lnTo>
                  <a:pt x="899" y="2"/>
                </a:lnTo>
                <a:lnTo>
                  <a:pt x="904" y="2"/>
                </a:lnTo>
                <a:lnTo>
                  <a:pt x="907" y="3"/>
                </a:lnTo>
                <a:lnTo>
                  <a:pt x="907" y="2"/>
                </a:lnTo>
                <a:lnTo>
                  <a:pt x="910" y="2"/>
                </a:lnTo>
                <a:lnTo>
                  <a:pt x="922" y="2"/>
                </a:lnTo>
                <a:lnTo>
                  <a:pt x="922" y="1"/>
                </a:lnTo>
                <a:lnTo>
                  <a:pt x="925" y="1"/>
                </a:lnTo>
                <a:lnTo>
                  <a:pt x="927" y="1"/>
                </a:lnTo>
                <a:lnTo>
                  <a:pt x="932" y="0"/>
                </a:lnTo>
                <a:lnTo>
                  <a:pt x="937" y="0"/>
                </a:lnTo>
                <a:lnTo>
                  <a:pt x="947" y="0"/>
                </a:lnTo>
                <a:lnTo>
                  <a:pt x="947" y="2"/>
                </a:lnTo>
                <a:lnTo>
                  <a:pt x="955" y="2"/>
                </a:lnTo>
                <a:lnTo>
                  <a:pt x="957" y="4"/>
                </a:lnTo>
                <a:lnTo>
                  <a:pt x="960" y="4"/>
                </a:lnTo>
                <a:lnTo>
                  <a:pt x="960" y="6"/>
                </a:lnTo>
                <a:lnTo>
                  <a:pt x="970" y="6"/>
                </a:lnTo>
                <a:lnTo>
                  <a:pt x="977" y="6"/>
                </a:lnTo>
                <a:lnTo>
                  <a:pt x="977" y="10"/>
                </a:lnTo>
                <a:lnTo>
                  <a:pt x="977" y="11"/>
                </a:lnTo>
                <a:lnTo>
                  <a:pt x="982" y="11"/>
                </a:lnTo>
                <a:lnTo>
                  <a:pt x="982" y="14"/>
                </a:lnTo>
                <a:lnTo>
                  <a:pt x="992" y="14"/>
                </a:lnTo>
                <a:lnTo>
                  <a:pt x="992" y="15"/>
                </a:lnTo>
                <a:lnTo>
                  <a:pt x="992" y="17"/>
                </a:lnTo>
                <a:lnTo>
                  <a:pt x="995" y="17"/>
                </a:lnTo>
                <a:lnTo>
                  <a:pt x="995" y="19"/>
                </a:lnTo>
                <a:lnTo>
                  <a:pt x="1000" y="19"/>
                </a:lnTo>
                <a:lnTo>
                  <a:pt x="1000" y="23"/>
                </a:lnTo>
                <a:lnTo>
                  <a:pt x="1005" y="23"/>
                </a:lnTo>
                <a:lnTo>
                  <a:pt x="1005" y="26"/>
                </a:lnTo>
                <a:lnTo>
                  <a:pt x="1012" y="26"/>
                </a:lnTo>
                <a:lnTo>
                  <a:pt x="1015" y="27"/>
                </a:lnTo>
                <a:lnTo>
                  <a:pt x="1015" y="28"/>
                </a:lnTo>
                <a:lnTo>
                  <a:pt x="1017" y="28"/>
                </a:lnTo>
                <a:lnTo>
                  <a:pt x="1017" y="30"/>
                </a:lnTo>
                <a:lnTo>
                  <a:pt x="1017" y="31"/>
                </a:lnTo>
                <a:lnTo>
                  <a:pt x="1020" y="31"/>
                </a:lnTo>
                <a:lnTo>
                  <a:pt x="1017" y="32"/>
                </a:lnTo>
                <a:lnTo>
                  <a:pt x="1017" y="35"/>
                </a:lnTo>
                <a:lnTo>
                  <a:pt x="1025" y="36"/>
                </a:lnTo>
                <a:lnTo>
                  <a:pt x="1027" y="39"/>
                </a:lnTo>
                <a:lnTo>
                  <a:pt x="1027" y="41"/>
                </a:lnTo>
                <a:lnTo>
                  <a:pt x="1030" y="40"/>
                </a:lnTo>
                <a:lnTo>
                  <a:pt x="1030" y="41"/>
                </a:lnTo>
                <a:lnTo>
                  <a:pt x="1027" y="43"/>
                </a:lnTo>
                <a:lnTo>
                  <a:pt x="1035" y="44"/>
                </a:lnTo>
                <a:lnTo>
                  <a:pt x="1035" y="45"/>
                </a:lnTo>
                <a:lnTo>
                  <a:pt x="1042" y="48"/>
                </a:lnTo>
                <a:lnTo>
                  <a:pt x="1040" y="49"/>
                </a:lnTo>
                <a:lnTo>
                  <a:pt x="1042" y="50"/>
                </a:lnTo>
                <a:lnTo>
                  <a:pt x="1042" y="52"/>
                </a:lnTo>
                <a:lnTo>
                  <a:pt x="1042" y="54"/>
                </a:lnTo>
                <a:lnTo>
                  <a:pt x="1045" y="54"/>
                </a:lnTo>
                <a:lnTo>
                  <a:pt x="1045" y="57"/>
                </a:lnTo>
                <a:lnTo>
                  <a:pt x="1045" y="59"/>
                </a:lnTo>
                <a:lnTo>
                  <a:pt x="1047" y="59"/>
                </a:lnTo>
                <a:lnTo>
                  <a:pt x="1047" y="61"/>
                </a:lnTo>
                <a:lnTo>
                  <a:pt x="1050" y="62"/>
                </a:lnTo>
                <a:lnTo>
                  <a:pt x="1057" y="62"/>
                </a:lnTo>
                <a:lnTo>
                  <a:pt x="1057" y="64"/>
                </a:lnTo>
                <a:lnTo>
                  <a:pt x="1055" y="67"/>
                </a:lnTo>
                <a:lnTo>
                  <a:pt x="1065" y="67"/>
                </a:lnTo>
                <a:lnTo>
                  <a:pt x="1065" y="69"/>
                </a:lnTo>
                <a:lnTo>
                  <a:pt x="1065" y="71"/>
                </a:lnTo>
                <a:lnTo>
                  <a:pt x="1067" y="75"/>
                </a:lnTo>
                <a:lnTo>
                  <a:pt x="1070" y="75"/>
                </a:lnTo>
                <a:lnTo>
                  <a:pt x="1070" y="78"/>
                </a:lnTo>
                <a:lnTo>
                  <a:pt x="1070" y="79"/>
                </a:lnTo>
                <a:lnTo>
                  <a:pt x="1067" y="82"/>
                </a:lnTo>
                <a:lnTo>
                  <a:pt x="1072" y="83"/>
                </a:lnTo>
                <a:lnTo>
                  <a:pt x="1075" y="85"/>
                </a:lnTo>
                <a:lnTo>
                  <a:pt x="1075" y="86"/>
                </a:lnTo>
                <a:lnTo>
                  <a:pt x="1082" y="86"/>
                </a:lnTo>
                <a:lnTo>
                  <a:pt x="1082" y="88"/>
                </a:lnTo>
                <a:lnTo>
                  <a:pt x="1080" y="89"/>
                </a:lnTo>
                <a:lnTo>
                  <a:pt x="1080" y="92"/>
                </a:lnTo>
                <a:lnTo>
                  <a:pt x="1080" y="93"/>
                </a:lnTo>
                <a:lnTo>
                  <a:pt x="1090" y="96"/>
                </a:lnTo>
                <a:lnTo>
                  <a:pt x="1087" y="97"/>
                </a:lnTo>
                <a:lnTo>
                  <a:pt x="1087" y="100"/>
                </a:lnTo>
                <a:lnTo>
                  <a:pt x="1092" y="101"/>
                </a:lnTo>
                <a:lnTo>
                  <a:pt x="1092" y="105"/>
                </a:lnTo>
                <a:lnTo>
                  <a:pt x="1097" y="105"/>
                </a:lnTo>
                <a:lnTo>
                  <a:pt x="1100" y="109"/>
                </a:lnTo>
                <a:lnTo>
                  <a:pt x="1100" y="110"/>
                </a:lnTo>
                <a:lnTo>
                  <a:pt x="1102" y="113"/>
                </a:lnTo>
                <a:lnTo>
                  <a:pt x="1102" y="114"/>
                </a:lnTo>
                <a:lnTo>
                  <a:pt x="1102" y="115"/>
                </a:lnTo>
                <a:lnTo>
                  <a:pt x="1105" y="116"/>
                </a:lnTo>
                <a:lnTo>
                  <a:pt x="1107" y="119"/>
                </a:lnTo>
                <a:lnTo>
                  <a:pt x="1107" y="122"/>
                </a:lnTo>
                <a:lnTo>
                  <a:pt x="1107" y="123"/>
                </a:lnTo>
                <a:lnTo>
                  <a:pt x="1110" y="123"/>
                </a:lnTo>
                <a:lnTo>
                  <a:pt x="1110" y="124"/>
                </a:lnTo>
                <a:lnTo>
                  <a:pt x="1110" y="126"/>
                </a:lnTo>
                <a:lnTo>
                  <a:pt x="1107" y="128"/>
                </a:lnTo>
                <a:lnTo>
                  <a:pt x="1115" y="128"/>
                </a:lnTo>
                <a:lnTo>
                  <a:pt x="1115" y="129"/>
                </a:lnTo>
                <a:lnTo>
                  <a:pt x="1115" y="130"/>
                </a:lnTo>
                <a:lnTo>
                  <a:pt x="1115" y="132"/>
                </a:lnTo>
                <a:lnTo>
                  <a:pt x="1120" y="132"/>
                </a:lnTo>
                <a:lnTo>
                  <a:pt x="1117" y="136"/>
                </a:lnTo>
                <a:lnTo>
                  <a:pt x="1117" y="140"/>
                </a:lnTo>
                <a:lnTo>
                  <a:pt x="1122" y="142"/>
                </a:lnTo>
                <a:lnTo>
                  <a:pt x="1120" y="144"/>
                </a:lnTo>
                <a:lnTo>
                  <a:pt x="1130" y="145"/>
                </a:lnTo>
                <a:lnTo>
                  <a:pt x="1130" y="147"/>
                </a:lnTo>
                <a:lnTo>
                  <a:pt x="1130" y="148"/>
                </a:lnTo>
                <a:lnTo>
                  <a:pt x="1130" y="151"/>
                </a:lnTo>
                <a:lnTo>
                  <a:pt x="1132" y="151"/>
                </a:lnTo>
                <a:lnTo>
                  <a:pt x="1132" y="152"/>
                </a:lnTo>
                <a:lnTo>
                  <a:pt x="1132" y="155"/>
                </a:lnTo>
                <a:lnTo>
                  <a:pt x="1138" y="157"/>
                </a:lnTo>
                <a:lnTo>
                  <a:pt x="1138" y="158"/>
                </a:lnTo>
                <a:lnTo>
                  <a:pt x="1143" y="162"/>
                </a:lnTo>
                <a:lnTo>
                  <a:pt x="1143" y="163"/>
                </a:lnTo>
                <a:lnTo>
                  <a:pt x="1140" y="165"/>
                </a:lnTo>
                <a:lnTo>
                  <a:pt x="1140" y="168"/>
                </a:lnTo>
                <a:lnTo>
                  <a:pt x="1145" y="169"/>
                </a:lnTo>
                <a:lnTo>
                  <a:pt x="1145" y="173"/>
                </a:lnTo>
                <a:lnTo>
                  <a:pt x="1145" y="174"/>
                </a:lnTo>
                <a:lnTo>
                  <a:pt x="1150" y="177"/>
                </a:lnTo>
                <a:lnTo>
                  <a:pt x="1150" y="178"/>
                </a:lnTo>
                <a:lnTo>
                  <a:pt x="1150" y="180"/>
                </a:lnTo>
                <a:lnTo>
                  <a:pt x="1158" y="180"/>
                </a:lnTo>
                <a:lnTo>
                  <a:pt x="1155" y="182"/>
                </a:lnTo>
                <a:lnTo>
                  <a:pt x="1155" y="184"/>
                </a:lnTo>
                <a:lnTo>
                  <a:pt x="1155" y="186"/>
                </a:lnTo>
                <a:lnTo>
                  <a:pt x="1160" y="185"/>
                </a:lnTo>
                <a:lnTo>
                  <a:pt x="1163" y="188"/>
                </a:lnTo>
                <a:lnTo>
                  <a:pt x="1160" y="191"/>
                </a:lnTo>
                <a:lnTo>
                  <a:pt x="1163" y="191"/>
                </a:lnTo>
                <a:lnTo>
                  <a:pt x="1163" y="193"/>
                </a:lnTo>
                <a:lnTo>
                  <a:pt x="1163" y="195"/>
                </a:lnTo>
                <a:lnTo>
                  <a:pt x="1163" y="196"/>
                </a:lnTo>
                <a:lnTo>
                  <a:pt x="1163" y="198"/>
                </a:lnTo>
                <a:lnTo>
                  <a:pt x="1163" y="199"/>
                </a:lnTo>
                <a:lnTo>
                  <a:pt x="1165" y="200"/>
                </a:lnTo>
                <a:lnTo>
                  <a:pt x="1165" y="205"/>
                </a:lnTo>
                <a:lnTo>
                  <a:pt x="1173" y="205"/>
                </a:lnTo>
                <a:lnTo>
                  <a:pt x="1173" y="206"/>
                </a:lnTo>
                <a:lnTo>
                  <a:pt x="1170" y="208"/>
                </a:lnTo>
                <a:lnTo>
                  <a:pt x="1173" y="208"/>
                </a:lnTo>
                <a:lnTo>
                  <a:pt x="1173" y="210"/>
                </a:lnTo>
                <a:lnTo>
                  <a:pt x="1175" y="212"/>
                </a:lnTo>
                <a:lnTo>
                  <a:pt x="1175" y="215"/>
                </a:lnTo>
                <a:lnTo>
                  <a:pt x="1183" y="216"/>
                </a:lnTo>
                <a:lnTo>
                  <a:pt x="1183" y="217"/>
                </a:lnTo>
                <a:lnTo>
                  <a:pt x="1183" y="220"/>
                </a:lnTo>
                <a:lnTo>
                  <a:pt x="1188" y="221"/>
                </a:lnTo>
                <a:lnTo>
                  <a:pt x="1188" y="224"/>
                </a:lnTo>
                <a:lnTo>
                  <a:pt x="1188" y="225"/>
                </a:lnTo>
                <a:lnTo>
                  <a:pt x="1188" y="226"/>
                </a:lnTo>
                <a:lnTo>
                  <a:pt x="1195" y="225"/>
                </a:lnTo>
                <a:lnTo>
                  <a:pt x="1193" y="230"/>
                </a:lnTo>
                <a:lnTo>
                  <a:pt x="1193" y="231"/>
                </a:lnTo>
                <a:lnTo>
                  <a:pt x="1198" y="233"/>
                </a:lnTo>
                <a:lnTo>
                  <a:pt x="1200" y="234"/>
                </a:lnTo>
                <a:lnTo>
                  <a:pt x="1200" y="236"/>
                </a:lnTo>
                <a:lnTo>
                  <a:pt x="1198" y="238"/>
                </a:lnTo>
                <a:lnTo>
                  <a:pt x="1198" y="241"/>
                </a:lnTo>
                <a:lnTo>
                  <a:pt x="1198" y="242"/>
                </a:lnTo>
                <a:lnTo>
                  <a:pt x="1198" y="245"/>
                </a:lnTo>
                <a:lnTo>
                  <a:pt x="1200" y="245"/>
                </a:lnTo>
                <a:lnTo>
                  <a:pt x="1200" y="246"/>
                </a:lnTo>
                <a:lnTo>
                  <a:pt x="1200" y="247"/>
                </a:lnTo>
                <a:lnTo>
                  <a:pt x="1200" y="249"/>
                </a:lnTo>
                <a:lnTo>
                  <a:pt x="1210" y="251"/>
                </a:lnTo>
                <a:lnTo>
                  <a:pt x="1208" y="254"/>
                </a:lnTo>
                <a:lnTo>
                  <a:pt x="1210" y="255"/>
                </a:lnTo>
                <a:lnTo>
                  <a:pt x="1213" y="259"/>
                </a:lnTo>
                <a:lnTo>
                  <a:pt x="1213" y="260"/>
                </a:lnTo>
                <a:lnTo>
                  <a:pt x="1218" y="260"/>
                </a:lnTo>
                <a:lnTo>
                  <a:pt x="1218" y="264"/>
                </a:lnTo>
                <a:lnTo>
                  <a:pt x="1218" y="265"/>
                </a:lnTo>
                <a:lnTo>
                  <a:pt x="1218" y="266"/>
                </a:lnTo>
                <a:lnTo>
                  <a:pt x="1225" y="267"/>
                </a:lnTo>
                <a:lnTo>
                  <a:pt x="1225" y="269"/>
                </a:lnTo>
                <a:lnTo>
                  <a:pt x="1225" y="270"/>
                </a:lnTo>
                <a:lnTo>
                  <a:pt x="1225" y="274"/>
                </a:lnTo>
                <a:lnTo>
                  <a:pt x="1223" y="277"/>
                </a:lnTo>
                <a:lnTo>
                  <a:pt x="1223" y="278"/>
                </a:lnTo>
                <a:lnTo>
                  <a:pt x="1228" y="278"/>
                </a:lnTo>
                <a:lnTo>
                  <a:pt x="1230" y="281"/>
                </a:lnTo>
                <a:lnTo>
                  <a:pt x="1230" y="282"/>
                </a:lnTo>
                <a:lnTo>
                  <a:pt x="1235" y="282"/>
                </a:lnTo>
                <a:lnTo>
                  <a:pt x="1235" y="284"/>
                </a:lnTo>
                <a:lnTo>
                  <a:pt x="1233" y="287"/>
                </a:lnTo>
                <a:lnTo>
                  <a:pt x="1238" y="288"/>
                </a:lnTo>
                <a:lnTo>
                  <a:pt x="1238" y="290"/>
                </a:lnTo>
                <a:lnTo>
                  <a:pt x="1238" y="291"/>
                </a:lnTo>
                <a:lnTo>
                  <a:pt x="1240" y="293"/>
                </a:lnTo>
                <a:lnTo>
                  <a:pt x="1243" y="293"/>
                </a:lnTo>
                <a:lnTo>
                  <a:pt x="1243" y="294"/>
                </a:lnTo>
                <a:lnTo>
                  <a:pt x="1243" y="295"/>
                </a:lnTo>
                <a:lnTo>
                  <a:pt x="1243" y="297"/>
                </a:lnTo>
                <a:lnTo>
                  <a:pt x="1250" y="300"/>
                </a:lnTo>
                <a:lnTo>
                  <a:pt x="1248" y="301"/>
                </a:lnTo>
                <a:lnTo>
                  <a:pt x="1248" y="303"/>
                </a:lnTo>
                <a:lnTo>
                  <a:pt x="1253" y="305"/>
                </a:lnTo>
                <a:lnTo>
                  <a:pt x="1253" y="308"/>
                </a:lnTo>
                <a:lnTo>
                  <a:pt x="1253" y="309"/>
                </a:lnTo>
                <a:lnTo>
                  <a:pt x="1255" y="311"/>
                </a:lnTo>
                <a:lnTo>
                  <a:pt x="1255" y="313"/>
                </a:lnTo>
                <a:lnTo>
                  <a:pt x="1255" y="315"/>
                </a:lnTo>
                <a:lnTo>
                  <a:pt x="1263" y="315"/>
                </a:lnTo>
                <a:lnTo>
                  <a:pt x="1265" y="316"/>
                </a:lnTo>
                <a:lnTo>
                  <a:pt x="1263" y="319"/>
                </a:lnTo>
                <a:lnTo>
                  <a:pt x="1265" y="320"/>
                </a:lnTo>
                <a:lnTo>
                  <a:pt x="1263" y="322"/>
                </a:lnTo>
                <a:lnTo>
                  <a:pt x="1263" y="323"/>
                </a:lnTo>
                <a:lnTo>
                  <a:pt x="1263" y="324"/>
                </a:lnTo>
                <a:lnTo>
                  <a:pt x="1270" y="324"/>
                </a:lnTo>
                <a:lnTo>
                  <a:pt x="1270" y="327"/>
                </a:lnTo>
                <a:lnTo>
                  <a:pt x="1270" y="329"/>
                </a:lnTo>
                <a:lnTo>
                  <a:pt x="1278" y="329"/>
                </a:lnTo>
                <a:lnTo>
                  <a:pt x="1278" y="332"/>
                </a:lnTo>
                <a:lnTo>
                  <a:pt x="1275" y="333"/>
                </a:lnTo>
                <a:lnTo>
                  <a:pt x="1275" y="334"/>
                </a:lnTo>
                <a:lnTo>
                  <a:pt x="1275" y="335"/>
                </a:lnTo>
                <a:lnTo>
                  <a:pt x="1275" y="337"/>
                </a:lnTo>
                <a:lnTo>
                  <a:pt x="1285" y="340"/>
                </a:lnTo>
                <a:lnTo>
                  <a:pt x="1285" y="342"/>
                </a:lnTo>
                <a:lnTo>
                  <a:pt x="1285" y="344"/>
                </a:lnTo>
                <a:lnTo>
                  <a:pt x="1290" y="345"/>
                </a:lnTo>
                <a:lnTo>
                  <a:pt x="1290" y="348"/>
                </a:lnTo>
                <a:lnTo>
                  <a:pt x="1288" y="350"/>
                </a:lnTo>
                <a:lnTo>
                  <a:pt x="1290" y="352"/>
                </a:lnTo>
                <a:lnTo>
                  <a:pt x="1290" y="354"/>
                </a:lnTo>
                <a:lnTo>
                  <a:pt x="1295" y="354"/>
                </a:lnTo>
                <a:lnTo>
                  <a:pt x="1295" y="357"/>
                </a:lnTo>
                <a:lnTo>
                  <a:pt x="1305" y="357"/>
                </a:lnTo>
                <a:lnTo>
                  <a:pt x="1305" y="360"/>
                </a:lnTo>
                <a:lnTo>
                  <a:pt x="1305" y="361"/>
                </a:lnTo>
                <a:lnTo>
                  <a:pt x="1305" y="362"/>
                </a:lnTo>
                <a:lnTo>
                  <a:pt x="1308" y="364"/>
                </a:lnTo>
                <a:lnTo>
                  <a:pt x="1305" y="365"/>
                </a:lnTo>
                <a:lnTo>
                  <a:pt x="1310" y="365"/>
                </a:lnTo>
                <a:lnTo>
                  <a:pt x="1310" y="366"/>
                </a:lnTo>
                <a:lnTo>
                  <a:pt x="1308" y="370"/>
                </a:lnTo>
                <a:lnTo>
                  <a:pt x="1313" y="371"/>
                </a:lnTo>
                <a:lnTo>
                  <a:pt x="1313" y="373"/>
                </a:lnTo>
                <a:lnTo>
                  <a:pt x="1320" y="375"/>
                </a:lnTo>
                <a:lnTo>
                  <a:pt x="1320" y="379"/>
                </a:lnTo>
                <a:lnTo>
                  <a:pt x="1320" y="380"/>
                </a:lnTo>
                <a:lnTo>
                  <a:pt x="1320" y="383"/>
                </a:lnTo>
                <a:lnTo>
                  <a:pt x="1328" y="383"/>
                </a:lnTo>
                <a:lnTo>
                  <a:pt x="1328" y="384"/>
                </a:lnTo>
                <a:lnTo>
                  <a:pt x="1330" y="386"/>
                </a:lnTo>
                <a:lnTo>
                  <a:pt x="1338" y="386"/>
                </a:lnTo>
                <a:lnTo>
                  <a:pt x="1333" y="387"/>
                </a:lnTo>
                <a:lnTo>
                  <a:pt x="1333" y="388"/>
                </a:lnTo>
                <a:lnTo>
                  <a:pt x="1338" y="389"/>
                </a:lnTo>
                <a:lnTo>
                  <a:pt x="1338" y="391"/>
                </a:lnTo>
                <a:lnTo>
                  <a:pt x="1343" y="393"/>
                </a:lnTo>
                <a:lnTo>
                  <a:pt x="1343" y="395"/>
                </a:lnTo>
                <a:lnTo>
                  <a:pt x="1340" y="397"/>
                </a:lnTo>
                <a:lnTo>
                  <a:pt x="1343" y="397"/>
                </a:lnTo>
                <a:lnTo>
                  <a:pt x="1345" y="398"/>
                </a:lnTo>
                <a:lnTo>
                  <a:pt x="1345" y="401"/>
                </a:lnTo>
                <a:lnTo>
                  <a:pt x="1350" y="401"/>
                </a:lnTo>
                <a:lnTo>
                  <a:pt x="1350" y="403"/>
                </a:lnTo>
                <a:lnTo>
                  <a:pt x="1355" y="402"/>
                </a:lnTo>
                <a:lnTo>
                  <a:pt x="1355" y="406"/>
                </a:lnTo>
                <a:lnTo>
                  <a:pt x="1360" y="407"/>
                </a:lnTo>
                <a:lnTo>
                  <a:pt x="1363" y="409"/>
                </a:lnTo>
                <a:lnTo>
                  <a:pt x="1363" y="411"/>
                </a:lnTo>
                <a:lnTo>
                  <a:pt x="1368" y="411"/>
                </a:lnTo>
                <a:lnTo>
                  <a:pt x="1366" y="414"/>
                </a:lnTo>
                <a:lnTo>
                  <a:pt x="1371" y="414"/>
                </a:lnTo>
                <a:lnTo>
                  <a:pt x="1368" y="415"/>
                </a:lnTo>
                <a:lnTo>
                  <a:pt x="1368" y="417"/>
                </a:lnTo>
                <a:lnTo>
                  <a:pt x="1371" y="417"/>
                </a:lnTo>
                <a:lnTo>
                  <a:pt x="1371" y="418"/>
                </a:lnTo>
                <a:lnTo>
                  <a:pt x="1373" y="419"/>
                </a:lnTo>
                <a:lnTo>
                  <a:pt x="1378" y="419"/>
                </a:lnTo>
                <a:lnTo>
                  <a:pt x="1378" y="422"/>
                </a:lnTo>
                <a:lnTo>
                  <a:pt x="1376" y="424"/>
                </a:lnTo>
                <a:lnTo>
                  <a:pt x="1378" y="424"/>
                </a:lnTo>
                <a:lnTo>
                  <a:pt x="1378" y="426"/>
                </a:lnTo>
                <a:lnTo>
                  <a:pt x="1391" y="427"/>
                </a:lnTo>
                <a:lnTo>
                  <a:pt x="1388" y="428"/>
                </a:lnTo>
                <a:lnTo>
                  <a:pt x="1388" y="431"/>
                </a:lnTo>
                <a:lnTo>
                  <a:pt x="1391" y="431"/>
                </a:lnTo>
                <a:lnTo>
                  <a:pt x="1396" y="431"/>
                </a:lnTo>
                <a:lnTo>
                  <a:pt x="1398" y="435"/>
                </a:lnTo>
                <a:lnTo>
                  <a:pt x="1398" y="436"/>
                </a:lnTo>
                <a:lnTo>
                  <a:pt x="1406" y="436"/>
                </a:lnTo>
                <a:lnTo>
                  <a:pt x="1406" y="440"/>
                </a:lnTo>
                <a:lnTo>
                  <a:pt x="1408" y="440"/>
                </a:lnTo>
                <a:lnTo>
                  <a:pt x="1408" y="442"/>
                </a:lnTo>
                <a:lnTo>
                  <a:pt x="1418" y="442"/>
                </a:lnTo>
                <a:lnTo>
                  <a:pt x="1421" y="442"/>
                </a:lnTo>
                <a:lnTo>
                  <a:pt x="1421" y="444"/>
                </a:lnTo>
                <a:lnTo>
                  <a:pt x="1421" y="446"/>
                </a:lnTo>
                <a:lnTo>
                  <a:pt x="1426" y="445"/>
                </a:lnTo>
                <a:lnTo>
                  <a:pt x="1426" y="448"/>
                </a:lnTo>
                <a:lnTo>
                  <a:pt x="1426" y="449"/>
                </a:lnTo>
                <a:lnTo>
                  <a:pt x="1431" y="449"/>
                </a:lnTo>
                <a:lnTo>
                  <a:pt x="1431" y="452"/>
                </a:lnTo>
                <a:lnTo>
                  <a:pt x="1433" y="453"/>
                </a:lnTo>
                <a:lnTo>
                  <a:pt x="1436" y="453"/>
                </a:lnTo>
                <a:lnTo>
                  <a:pt x="1443" y="454"/>
                </a:lnTo>
                <a:lnTo>
                  <a:pt x="1443" y="457"/>
                </a:lnTo>
                <a:lnTo>
                  <a:pt x="1451" y="457"/>
                </a:lnTo>
                <a:lnTo>
                  <a:pt x="1451" y="458"/>
                </a:lnTo>
                <a:lnTo>
                  <a:pt x="1453" y="458"/>
                </a:lnTo>
                <a:lnTo>
                  <a:pt x="1453" y="459"/>
                </a:lnTo>
                <a:lnTo>
                  <a:pt x="1456" y="458"/>
                </a:lnTo>
                <a:lnTo>
                  <a:pt x="1451" y="461"/>
                </a:lnTo>
                <a:lnTo>
                  <a:pt x="1456" y="461"/>
                </a:lnTo>
                <a:lnTo>
                  <a:pt x="1461" y="461"/>
                </a:lnTo>
                <a:lnTo>
                  <a:pt x="1461" y="463"/>
                </a:lnTo>
                <a:lnTo>
                  <a:pt x="1466" y="463"/>
                </a:lnTo>
                <a:lnTo>
                  <a:pt x="1468" y="466"/>
                </a:lnTo>
                <a:lnTo>
                  <a:pt x="1473" y="466"/>
                </a:lnTo>
                <a:lnTo>
                  <a:pt x="1473" y="468"/>
                </a:lnTo>
                <a:lnTo>
                  <a:pt x="1478" y="468"/>
                </a:lnTo>
                <a:lnTo>
                  <a:pt x="1478" y="470"/>
                </a:lnTo>
                <a:lnTo>
                  <a:pt x="1483" y="470"/>
                </a:lnTo>
                <a:lnTo>
                  <a:pt x="1486" y="470"/>
                </a:lnTo>
                <a:lnTo>
                  <a:pt x="1486" y="474"/>
                </a:lnTo>
                <a:lnTo>
                  <a:pt x="1491" y="474"/>
                </a:lnTo>
                <a:lnTo>
                  <a:pt x="1493" y="475"/>
                </a:lnTo>
                <a:lnTo>
                  <a:pt x="1496" y="475"/>
                </a:lnTo>
                <a:lnTo>
                  <a:pt x="1496" y="476"/>
                </a:lnTo>
                <a:lnTo>
                  <a:pt x="1508" y="476"/>
                </a:lnTo>
                <a:lnTo>
                  <a:pt x="1508" y="479"/>
                </a:lnTo>
                <a:lnTo>
                  <a:pt x="1511" y="479"/>
                </a:lnTo>
                <a:lnTo>
                  <a:pt x="1516" y="479"/>
                </a:lnTo>
                <a:lnTo>
                  <a:pt x="1516" y="480"/>
                </a:lnTo>
                <a:lnTo>
                  <a:pt x="1523" y="480"/>
                </a:lnTo>
                <a:lnTo>
                  <a:pt x="1523" y="482"/>
                </a:lnTo>
                <a:lnTo>
                  <a:pt x="1533" y="482"/>
                </a:lnTo>
                <a:lnTo>
                  <a:pt x="1533" y="483"/>
                </a:lnTo>
                <a:lnTo>
                  <a:pt x="1536" y="483"/>
                </a:lnTo>
                <a:lnTo>
                  <a:pt x="1536" y="486"/>
                </a:lnTo>
                <a:lnTo>
                  <a:pt x="1543" y="486"/>
                </a:lnTo>
                <a:lnTo>
                  <a:pt x="1546" y="486"/>
                </a:lnTo>
                <a:lnTo>
                  <a:pt x="1556" y="485"/>
                </a:lnTo>
                <a:lnTo>
                  <a:pt x="1558" y="485"/>
                </a:lnTo>
                <a:lnTo>
                  <a:pt x="1561" y="488"/>
                </a:lnTo>
                <a:lnTo>
                  <a:pt x="1566" y="488"/>
                </a:lnTo>
                <a:lnTo>
                  <a:pt x="1568" y="488"/>
                </a:lnTo>
                <a:lnTo>
                  <a:pt x="1576" y="490"/>
                </a:lnTo>
                <a:lnTo>
                  <a:pt x="1578" y="490"/>
                </a:lnTo>
                <a:lnTo>
                  <a:pt x="1583" y="489"/>
                </a:lnTo>
                <a:lnTo>
                  <a:pt x="1583" y="491"/>
                </a:lnTo>
                <a:lnTo>
                  <a:pt x="1589" y="491"/>
                </a:lnTo>
                <a:lnTo>
                  <a:pt x="1596" y="491"/>
                </a:lnTo>
                <a:lnTo>
                  <a:pt x="1599" y="491"/>
                </a:lnTo>
                <a:lnTo>
                  <a:pt x="1599" y="493"/>
                </a:lnTo>
                <a:lnTo>
                  <a:pt x="1601" y="495"/>
                </a:lnTo>
                <a:lnTo>
                  <a:pt x="1604" y="495"/>
                </a:lnTo>
                <a:lnTo>
                  <a:pt x="1611" y="495"/>
                </a:lnTo>
                <a:lnTo>
                  <a:pt x="1616" y="494"/>
                </a:lnTo>
                <a:lnTo>
                  <a:pt x="1614" y="496"/>
                </a:lnTo>
                <a:lnTo>
                  <a:pt x="1624" y="496"/>
                </a:lnTo>
                <a:lnTo>
                  <a:pt x="1626" y="496"/>
                </a:lnTo>
                <a:lnTo>
                  <a:pt x="1631" y="496"/>
                </a:lnTo>
                <a:lnTo>
                  <a:pt x="1631" y="498"/>
                </a:lnTo>
                <a:lnTo>
                  <a:pt x="1636" y="498"/>
                </a:lnTo>
                <a:lnTo>
                  <a:pt x="1641" y="499"/>
                </a:lnTo>
                <a:lnTo>
                  <a:pt x="1649" y="498"/>
                </a:lnTo>
                <a:lnTo>
                  <a:pt x="1651" y="498"/>
                </a:lnTo>
                <a:lnTo>
                  <a:pt x="1654" y="498"/>
                </a:lnTo>
                <a:lnTo>
                  <a:pt x="1666" y="498"/>
                </a:lnTo>
                <a:lnTo>
                  <a:pt x="1661" y="499"/>
                </a:lnTo>
                <a:lnTo>
                  <a:pt x="1666" y="499"/>
                </a:lnTo>
                <a:lnTo>
                  <a:pt x="1669" y="499"/>
                </a:lnTo>
                <a:lnTo>
                  <a:pt x="1674" y="499"/>
                </a:lnTo>
                <a:lnTo>
                  <a:pt x="1679" y="498"/>
                </a:lnTo>
                <a:lnTo>
                  <a:pt x="1684" y="499"/>
                </a:lnTo>
                <a:lnTo>
                  <a:pt x="1691" y="499"/>
                </a:lnTo>
                <a:lnTo>
                  <a:pt x="1699" y="499"/>
                </a:lnTo>
                <a:lnTo>
                  <a:pt x="1701" y="499"/>
                </a:lnTo>
                <a:lnTo>
                  <a:pt x="1706" y="498"/>
                </a:lnTo>
                <a:lnTo>
                  <a:pt x="1711" y="498"/>
                </a:lnTo>
                <a:lnTo>
                  <a:pt x="1716" y="498"/>
                </a:lnTo>
                <a:lnTo>
                  <a:pt x="1719" y="498"/>
                </a:lnTo>
                <a:lnTo>
                  <a:pt x="1726" y="500"/>
                </a:lnTo>
                <a:lnTo>
                  <a:pt x="1731" y="501"/>
                </a:lnTo>
                <a:lnTo>
                  <a:pt x="1734" y="501"/>
                </a:lnTo>
                <a:lnTo>
                  <a:pt x="1741" y="500"/>
                </a:lnTo>
                <a:lnTo>
                  <a:pt x="1744" y="500"/>
                </a:lnTo>
                <a:lnTo>
                  <a:pt x="1751" y="500"/>
                </a:lnTo>
                <a:lnTo>
                  <a:pt x="1754" y="500"/>
                </a:lnTo>
                <a:lnTo>
                  <a:pt x="1756" y="500"/>
                </a:lnTo>
                <a:lnTo>
                  <a:pt x="1764" y="501"/>
                </a:lnTo>
                <a:lnTo>
                  <a:pt x="1769" y="501"/>
                </a:lnTo>
                <a:lnTo>
                  <a:pt x="1779" y="500"/>
                </a:lnTo>
                <a:lnTo>
                  <a:pt x="1779" y="502"/>
                </a:lnTo>
                <a:lnTo>
                  <a:pt x="1781" y="502"/>
                </a:lnTo>
                <a:lnTo>
                  <a:pt x="1789" y="502"/>
                </a:lnTo>
                <a:lnTo>
                  <a:pt x="1799" y="502"/>
                </a:lnTo>
                <a:lnTo>
                  <a:pt x="1804" y="501"/>
                </a:lnTo>
                <a:lnTo>
                  <a:pt x="1809" y="502"/>
                </a:lnTo>
                <a:lnTo>
                  <a:pt x="1814" y="502"/>
                </a:lnTo>
                <a:lnTo>
                  <a:pt x="0" y="494"/>
                </a:lnTo>
              </a:path>
            </a:pathLst>
          </a:custGeom>
          <a:solidFill>
            <a:srgbClr val="009999">
              <a:alpha val="89803"/>
            </a:srgbClr>
          </a:solidFill>
          <a:ln w="12700" cap="rnd">
            <a:noFill/>
            <a:round/>
            <a:headEnd/>
            <a:tailEnd/>
          </a:ln>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06375" y="200025"/>
            <a:ext cx="8469313" cy="636588"/>
          </a:xfrm>
          <a:prstGeom prst="rect">
            <a:avLst/>
          </a:prstGeom>
          <a:noFill/>
          <a:ln w="9525">
            <a:noFill/>
            <a:miter lim="800000"/>
            <a:headEnd/>
            <a:tailEnd/>
          </a:ln>
        </p:spPr>
        <p:txBody>
          <a:bodyPr lIns="82124" tIns="41061" rIns="82124" bIns="41061" anchor="b"/>
          <a:lstStyle/>
          <a:p>
            <a:pPr defTabSz="814388" eaLnBrk="0" hangingPunct="0">
              <a:lnSpc>
                <a:spcPct val="90000"/>
              </a:lnSpc>
            </a:pPr>
            <a:r>
              <a:rPr lang="en-GB" sz="3600">
                <a:solidFill>
                  <a:srgbClr val="009999"/>
                </a:solidFill>
              </a:rPr>
              <a:t>Transmission Degradation</a:t>
            </a:r>
          </a:p>
        </p:txBody>
      </p:sp>
      <p:sp>
        <p:nvSpPr>
          <p:cNvPr id="39939" name="Rectangle 3"/>
          <p:cNvSpPr>
            <a:spLocks noChangeArrowheads="1"/>
          </p:cNvSpPr>
          <p:nvPr/>
        </p:nvSpPr>
        <p:spPr bwMode="auto">
          <a:xfrm>
            <a:off x="76200" y="996950"/>
            <a:ext cx="8959850" cy="5219700"/>
          </a:xfrm>
          <a:prstGeom prst="rect">
            <a:avLst/>
          </a:prstGeom>
          <a:noFill/>
          <a:ln w="9525">
            <a:noFill/>
            <a:miter lim="800000"/>
            <a:headEnd/>
            <a:tailEnd/>
          </a:ln>
        </p:spPr>
        <p:txBody>
          <a:bodyPr lIns="82124" tIns="41061" rIns="82124" bIns="41061" anchor="ctr" anchorCtr="1"/>
          <a:lstStyle/>
          <a:p>
            <a:pPr marL="346075" indent="-346075" defTabSz="957263" eaLnBrk="0" hangingPunct="0">
              <a:lnSpc>
                <a:spcPct val="85000"/>
              </a:lnSpc>
              <a:spcBef>
                <a:spcPct val="50000"/>
              </a:spcBef>
              <a:buClr>
                <a:srgbClr val="006666"/>
              </a:buClr>
              <a:buSzPct val="100000"/>
              <a:buFont typeface="Wingdings" pitchFamily="2" charset="2"/>
              <a:buNone/>
            </a:pPr>
            <a:r>
              <a:rPr lang="en-GB" dirty="0">
                <a:solidFill>
                  <a:srgbClr val="546568"/>
                </a:solidFill>
              </a:rPr>
              <a:t>Attenuation, two primary loss mechanisms</a:t>
            </a:r>
          </a:p>
          <a:p>
            <a:pPr marL="766763" lvl="1" indent="-247650" defTabSz="957263" eaLnBrk="0" hangingPunct="0">
              <a:lnSpc>
                <a:spcPct val="85000"/>
              </a:lnSpc>
              <a:spcBef>
                <a:spcPct val="35000"/>
              </a:spcBef>
              <a:buClr>
                <a:srgbClr val="009999"/>
              </a:buClr>
              <a:buFont typeface="Arial" pitchFamily="34" charset="0"/>
              <a:buChar char="•"/>
            </a:pPr>
            <a:r>
              <a:rPr lang="en-GB" dirty="0">
                <a:solidFill>
                  <a:srgbClr val="546568"/>
                </a:solidFill>
              </a:rPr>
              <a:t>Absorption loss due to impurities</a:t>
            </a:r>
          </a:p>
          <a:p>
            <a:pPr marL="766763" lvl="1" indent="-247650" defTabSz="957263" eaLnBrk="0" hangingPunct="0">
              <a:lnSpc>
                <a:spcPct val="85000"/>
              </a:lnSpc>
              <a:spcBef>
                <a:spcPct val="35000"/>
              </a:spcBef>
              <a:buClr>
                <a:srgbClr val="009999"/>
              </a:buClr>
              <a:buFont typeface="Arial" pitchFamily="34" charset="0"/>
              <a:buChar char="•"/>
            </a:pPr>
            <a:r>
              <a:rPr lang="en-GB" dirty="0">
                <a:solidFill>
                  <a:srgbClr val="546568"/>
                </a:solidFill>
              </a:rPr>
              <a:t>Scattering loss due to refractive index fluctuations</a:t>
            </a:r>
          </a:p>
          <a:p>
            <a:pPr marL="346075" indent="-346075" defTabSz="957263" eaLnBrk="0" hangingPunct="0">
              <a:lnSpc>
                <a:spcPct val="85000"/>
              </a:lnSpc>
              <a:spcBef>
                <a:spcPct val="50000"/>
              </a:spcBef>
              <a:buClr>
                <a:srgbClr val="006666"/>
              </a:buClr>
              <a:buSzPct val="100000"/>
              <a:buFont typeface="Wingdings" pitchFamily="2" charset="2"/>
              <a:buChar char="§"/>
            </a:pPr>
            <a:endParaRPr lang="en-GB" dirty="0">
              <a:solidFill>
                <a:srgbClr val="546568"/>
              </a:solidFill>
            </a:endParaRPr>
          </a:p>
          <a:p>
            <a:pPr marL="346075" indent="-346075" defTabSz="957263" eaLnBrk="0" hangingPunct="0">
              <a:lnSpc>
                <a:spcPct val="85000"/>
              </a:lnSpc>
              <a:spcBef>
                <a:spcPct val="50000"/>
              </a:spcBef>
              <a:buClr>
                <a:srgbClr val="006666"/>
              </a:buClr>
              <a:buSzPct val="100000"/>
              <a:buFont typeface="Wingdings" pitchFamily="2" charset="2"/>
              <a:buNone/>
            </a:pPr>
            <a:r>
              <a:rPr lang="en-GB" dirty="0">
                <a:solidFill>
                  <a:srgbClr val="546568"/>
                </a:solidFill>
              </a:rPr>
              <a:t>Chromatic dispersion:</a:t>
            </a:r>
          </a:p>
          <a:p>
            <a:pPr marL="766763" lvl="1" indent="-247650" defTabSz="957263" eaLnBrk="0" hangingPunct="0">
              <a:lnSpc>
                <a:spcPct val="85000"/>
              </a:lnSpc>
              <a:spcBef>
                <a:spcPct val="35000"/>
              </a:spcBef>
              <a:buClr>
                <a:srgbClr val="009999"/>
              </a:buClr>
              <a:buFont typeface="Arial" pitchFamily="34" charset="0"/>
              <a:buChar char="•"/>
            </a:pPr>
            <a:r>
              <a:rPr lang="en-GB" dirty="0">
                <a:solidFill>
                  <a:srgbClr val="546568"/>
                </a:solidFill>
              </a:rPr>
              <a:t>Wavelengths travel at different speeds (refractive index function of </a:t>
            </a:r>
            <a:r>
              <a:rPr lang="en-GB" dirty="0">
                <a:solidFill>
                  <a:srgbClr val="546568"/>
                </a:solidFill>
                <a:latin typeface="Symbol" pitchFamily="18" charset="2"/>
              </a:rPr>
              <a:t>l</a:t>
            </a:r>
            <a:r>
              <a:rPr lang="en-GB" dirty="0">
                <a:solidFill>
                  <a:srgbClr val="546568"/>
                </a:solidFill>
              </a:rPr>
              <a:t>)</a:t>
            </a:r>
          </a:p>
          <a:p>
            <a:pPr marL="766763" lvl="1" indent="-247650" defTabSz="957263" eaLnBrk="0" hangingPunct="0">
              <a:lnSpc>
                <a:spcPct val="85000"/>
              </a:lnSpc>
              <a:spcBef>
                <a:spcPct val="35000"/>
              </a:spcBef>
              <a:buClr>
                <a:srgbClr val="009999"/>
              </a:buClr>
              <a:buFont typeface="Arial" pitchFamily="34" charset="0"/>
              <a:buChar char="•"/>
            </a:pPr>
            <a:r>
              <a:rPr lang="en-GB" dirty="0">
                <a:solidFill>
                  <a:srgbClr val="546568"/>
                </a:solidFill>
              </a:rPr>
              <a:t>Smears pulses because lasers are not perfectly monochromatic</a:t>
            </a:r>
          </a:p>
          <a:p>
            <a:pPr marL="766763" lvl="1" indent="-247650" defTabSz="957263" eaLnBrk="0" hangingPunct="0">
              <a:lnSpc>
                <a:spcPct val="85000"/>
              </a:lnSpc>
              <a:spcBef>
                <a:spcPct val="35000"/>
              </a:spcBef>
              <a:buClr>
                <a:srgbClr val="006666"/>
              </a:buClr>
            </a:pPr>
            <a:endParaRPr lang="en-GB" dirty="0">
              <a:solidFill>
                <a:srgbClr val="546568"/>
              </a:solidFill>
            </a:endParaRPr>
          </a:p>
          <a:p>
            <a:pPr marL="346075" indent="-346075" defTabSz="957263" eaLnBrk="0" hangingPunct="0">
              <a:lnSpc>
                <a:spcPct val="85000"/>
              </a:lnSpc>
              <a:spcBef>
                <a:spcPct val="50000"/>
              </a:spcBef>
              <a:buClr>
                <a:srgbClr val="006666"/>
              </a:buClr>
              <a:buSzPct val="100000"/>
              <a:buFont typeface="Wingdings" pitchFamily="2" charset="2"/>
              <a:buNone/>
            </a:pPr>
            <a:r>
              <a:rPr lang="en-GB" dirty="0">
                <a:solidFill>
                  <a:srgbClr val="546568"/>
                </a:solidFill>
              </a:rPr>
              <a:t>Polarization mode dispersion (PMD):</a:t>
            </a:r>
          </a:p>
          <a:p>
            <a:pPr marL="766763" lvl="1" indent="-247650" defTabSz="957263" eaLnBrk="0" hangingPunct="0">
              <a:lnSpc>
                <a:spcPct val="85000"/>
              </a:lnSpc>
              <a:spcBef>
                <a:spcPct val="35000"/>
              </a:spcBef>
              <a:buClr>
                <a:srgbClr val="009999"/>
              </a:buClr>
              <a:buFont typeface="Arial" pitchFamily="34" charset="0"/>
              <a:buChar char="•"/>
            </a:pPr>
            <a:r>
              <a:rPr lang="en-GB" dirty="0">
                <a:solidFill>
                  <a:srgbClr val="546568"/>
                </a:solidFill>
              </a:rPr>
              <a:t>Light travels in two orthogonal modes</a:t>
            </a:r>
          </a:p>
          <a:p>
            <a:pPr marL="766763" lvl="1" indent="-247650" defTabSz="957263" eaLnBrk="0" hangingPunct="0">
              <a:lnSpc>
                <a:spcPct val="85000"/>
              </a:lnSpc>
              <a:spcBef>
                <a:spcPct val="35000"/>
              </a:spcBef>
              <a:buClr>
                <a:srgbClr val="009999"/>
              </a:buClr>
              <a:buFont typeface="Arial" pitchFamily="34" charset="0"/>
              <a:buChar char="•"/>
            </a:pPr>
            <a:r>
              <a:rPr lang="en-GB" dirty="0">
                <a:solidFill>
                  <a:srgbClr val="546568"/>
                </a:solidFill>
              </a:rPr>
              <a:t>If core is </a:t>
            </a:r>
            <a:r>
              <a:rPr lang="en-GB" dirty="0" err="1">
                <a:solidFill>
                  <a:srgbClr val="546568"/>
                </a:solidFill>
              </a:rPr>
              <a:t>nonsymmetric</a:t>
            </a:r>
            <a:r>
              <a:rPr lang="en-GB" dirty="0">
                <a:solidFill>
                  <a:srgbClr val="546568"/>
                </a:solidFill>
              </a:rPr>
              <a:t>, different modes travel at different speeds</a:t>
            </a:r>
          </a:p>
          <a:p>
            <a:pPr marL="766763" lvl="1" indent="-247650" defTabSz="957263" eaLnBrk="0" hangingPunct="0">
              <a:lnSpc>
                <a:spcPct val="85000"/>
              </a:lnSpc>
              <a:spcBef>
                <a:spcPct val="35000"/>
              </a:spcBef>
              <a:buClr>
                <a:srgbClr val="009999"/>
              </a:buClr>
              <a:buFont typeface="Arial" pitchFamily="34" charset="0"/>
              <a:buChar char="•"/>
            </a:pPr>
            <a:r>
              <a:rPr lang="en-GB" dirty="0">
                <a:solidFill>
                  <a:srgbClr val="546568"/>
                </a:solidFill>
              </a:rPr>
              <a:t>Issue at high bit rates such as 10 </a:t>
            </a:r>
            <a:r>
              <a:rPr lang="en-GB" dirty="0" err="1">
                <a:solidFill>
                  <a:srgbClr val="546568"/>
                </a:solidFill>
              </a:rPr>
              <a:t>Gbps</a:t>
            </a:r>
            <a:r>
              <a:rPr lang="en-GB" dirty="0">
                <a:solidFill>
                  <a:srgbClr val="546568"/>
                </a:solidFill>
              </a:rPr>
              <a:t> and higher</a:t>
            </a:r>
          </a:p>
          <a:p>
            <a:pPr marL="766763" lvl="1" indent="-247650" defTabSz="957263" eaLnBrk="0" hangingPunct="0">
              <a:lnSpc>
                <a:spcPct val="85000"/>
              </a:lnSpc>
              <a:spcBef>
                <a:spcPct val="35000"/>
              </a:spcBef>
              <a:buClr>
                <a:srgbClr val="006666"/>
              </a:buClr>
            </a:pPr>
            <a:endParaRPr lang="en-GB" dirty="0">
              <a:solidFill>
                <a:srgbClr val="546568"/>
              </a:solidFill>
            </a:endParaRPr>
          </a:p>
          <a:p>
            <a:pPr marL="346075" indent="-346075" defTabSz="957263" eaLnBrk="0" hangingPunct="0">
              <a:lnSpc>
                <a:spcPct val="85000"/>
              </a:lnSpc>
              <a:spcBef>
                <a:spcPct val="50000"/>
              </a:spcBef>
              <a:buClr>
                <a:srgbClr val="006666"/>
              </a:buClr>
              <a:buSzPct val="100000"/>
              <a:buFont typeface="Wingdings" pitchFamily="2" charset="2"/>
              <a:buNone/>
            </a:pPr>
            <a:r>
              <a:rPr lang="en-GB" dirty="0">
                <a:solidFill>
                  <a:srgbClr val="546568"/>
                </a:solidFill>
              </a:rPr>
              <a:t>Nonlinear effects</a:t>
            </a:r>
          </a:p>
          <a:p>
            <a:pPr marL="766763" lvl="1" indent="-247650" defTabSz="957263" eaLnBrk="0" hangingPunct="0">
              <a:lnSpc>
                <a:spcPct val="85000"/>
              </a:lnSpc>
              <a:spcBef>
                <a:spcPct val="35000"/>
              </a:spcBef>
              <a:buClr>
                <a:srgbClr val="009999"/>
              </a:buClr>
              <a:buFont typeface="Arial" pitchFamily="34" charset="0"/>
              <a:buChar char="•"/>
            </a:pPr>
            <a:r>
              <a:rPr lang="en-GB" dirty="0">
                <a:solidFill>
                  <a:srgbClr val="546568"/>
                </a:solidFill>
              </a:rPr>
              <a:t>Prevalent at higher signal powers</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bwMode="auto">
          <a:xfrm>
            <a:off x="155575" y="60325"/>
            <a:ext cx="8145463" cy="1030288"/>
          </a:xfrm>
        </p:spPr>
        <p:txBody>
          <a:bodyPr wrap="square" numCol="1" compatLnSpc="1">
            <a:prstTxWarp prst="textNoShape">
              <a:avLst/>
            </a:prstTxWarp>
          </a:bodyPr>
          <a:lstStyle/>
          <a:p>
            <a:pPr eaLnBrk="1" hangingPunct="1"/>
            <a:r>
              <a:rPr lang="en-GB" smtClean="0">
                <a:solidFill>
                  <a:srgbClr val="009999"/>
                </a:solidFill>
                <a:ea typeface="ＭＳ Ｐゴシック" pitchFamily="34" charset="-128"/>
              </a:rPr>
              <a:t>Insertion Loss and Attenuation in Decibels (dB)</a:t>
            </a:r>
          </a:p>
        </p:txBody>
      </p:sp>
      <p:sp>
        <p:nvSpPr>
          <p:cNvPr id="3" name="Rectangle 6"/>
          <p:cNvSpPr txBox="1">
            <a:spLocks noChangeArrowheads="1"/>
          </p:cNvSpPr>
          <p:nvPr/>
        </p:nvSpPr>
        <p:spPr>
          <a:xfrm>
            <a:off x="430213" y="3252788"/>
            <a:ext cx="7940675" cy="2806700"/>
          </a:xfrm>
          <a:prstGeom prst="rect">
            <a:avLst/>
          </a:prstGeom>
          <a:noFill/>
        </p:spPr>
        <p:txBody>
          <a:bodyPr/>
          <a:lstStyle/>
          <a:p>
            <a:pPr marL="228600" indent="-228600" fontAlgn="auto">
              <a:lnSpc>
                <a:spcPct val="95000"/>
              </a:lnSpc>
              <a:spcBef>
                <a:spcPts val="1440"/>
              </a:spcBef>
              <a:spcAft>
                <a:spcPts val="0"/>
              </a:spcAft>
              <a:buClr>
                <a:srgbClr val="009999"/>
              </a:buClr>
              <a:buSzPct val="90000"/>
              <a:buFont typeface="Arial" pitchFamily="34" charset="0"/>
              <a:buChar char="•"/>
              <a:defRPr/>
            </a:pPr>
            <a:r>
              <a:rPr lang="en-GB" dirty="0">
                <a:solidFill>
                  <a:srgbClr val="546568"/>
                </a:solidFill>
                <a:latin typeface="+mj-lt"/>
                <a:ea typeface="ＭＳ Ｐゴシック" pitchFamily="50" charset="-128"/>
                <a:cs typeface="+mn-cs"/>
              </a:rPr>
              <a:t>The Insertion L</a:t>
            </a:r>
            <a:r>
              <a:rPr lang="en-GB" dirty="0" err="1">
                <a:solidFill>
                  <a:srgbClr val="546568"/>
                </a:solidFill>
                <a:latin typeface="+mj-lt"/>
                <a:ea typeface="ＭＳ Ｐゴシック" pitchFamily="50" charset="-128"/>
                <a:cs typeface="+mn-cs"/>
              </a:rPr>
              <a:t>oss</a:t>
            </a:r>
            <a:r>
              <a:rPr lang="en-GB" dirty="0">
                <a:solidFill>
                  <a:srgbClr val="546568"/>
                </a:solidFill>
                <a:latin typeface="+mj-lt"/>
                <a:ea typeface="ＭＳ Ｐゴシック" pitchFamily="50" charset="-128"/>
                <a:cs typeface="+mn-cs"/>
              </a:rPr>
              <a:t> or Attenuation between transmitter and receiver is expressed by the difference between the transmitted and received power</a:t>
            </a:r>
            <a:endParaRPr lang="en-GB" b="1" baseline="-20000" dirty="0">
              <a:solidFill>
                <a:srgbClr val="546568"/>
              </a:solidFill>
              <a:latin typeface="+mj-lt"/>
              <a:ea typeface="ＭＳ Ｐゴシック" pitchFamily="50" charset="-128"/>
              <a:cs typeface="+mn-cs"/>
            </a:endParaRPr>
          </a:p>
          <a:p>
            <a:pPr marL="228600" indent="-228600" fontAlgn="auto">
              <a:lnSpc>
                <a:spcPct val="95000"/>
              </a:lnSpc>
              <a:spcBef>
                <a:spcPts val="1440"/>
              </a:spcBef>
              <a:spcAft>
                <a:spcPts val="0"/>
              </a:spcAft>
              <a:buClr>
                <a:srgbClr val="009999"/>
              </a:buClr>
              <a:buSzPct val="90000"/>
              <a:buFont typeface="Arial" pitchFamily="34" charset="0"/>
              <a:buChar char="•"/>
              <a:defRPr/>
            </a:pPr>
            <a:r>
              <a:rPr lang="en-GB" dirty="0">
                <a:solidFill>
                  <a:srgbClr val="546568"/>
                </a:solidFill>
                <a:latin typeface="+mj-lt"/>
                <a:ea typeface="ＭＳ Ｐゴシック" pitchFamily="50" charset="-128"/>
                <a:cs typeface="+mn-cs"/>
              </a:rPr>
              <a:t>Attenuation expressed in decibels (dB) is a negative gain, calculated by</a:t>
            </a:r>
          </a:p>
          <a:p>
            <a:pPr marL="228600" indent="-228600" fontAlgn="auto">
              <a:lnSpc>
                <a:spcPct val="95000"/>
              </a:lnSpc>
              <a:spcBef>
                <a:spcPts val="1440"/>
              </a:spcBef>
              <a:spcAft>
                <a:spcPts val="0"/>
              </a:spcAft>
              <a:buClr>
                <a:srgbClr val="009999"/>
              </a:buClr>
              <a:buSzPct val="90000"/>
              <a:buFont typeface="Wingdings" pitchFamily="2" charset="2"/>
              <a:buNone/>
              <a:defRPr/>
            </a:pPr>
            <a:r>
              <a:rPr lang="en-GB" dirty="0">
                <a:solidFill>
                  <a:srgbClr val="546568"/>
                </a:solidFill>
                <a:latin typeface="+mj-lt"/>
                <a:ea typeface="ＭＳ Ｐゴシック" pitchFamily="50" charset="-128"/>
                <a:cs typeface="+mn-cs"/>
              </a:rPr>
              <a:t>			      10 x </a:t>
            </a:r>
            <a:r>
              <a:rPr lang="en-GB" dirty="0" err="1">
                <a:solidFill>
                  <a:srgbClr val="546568"/>
                </a:solidFill>
                <a:latin typeface="+mj-lt"/>
                <a:ea typeface="ＭＳ Ｐゴシック" pitchFamily="50" charset="-128"/>
                <a:cs typeface="+mn-cs"/>
              </a:rPr>
              <a:t>log</a:t>
            </a:r>
            <a:r>
              <a:rPr lang="en-GB" b="1" baseline="-10000" dirty="0" err="1">
                <a:solidFill>
                  <a:srgbClr val="546568"/>
                </a:solidFill>
                <a:latin typeface="+mj-lt"/>
                <a:ea typeface="ＭＳ Ｐゴシック" pitchFamily="50" charset="-128"/>
                <a:cs typeface="+mn-cs"/>
              </a:rPr>
              <a:t>10</a:t>
            </a:r>
            <a:r>
              <a:rPr lang="en-GB" b="1" dirty="0">
                <a:solidFill>
                  <a:srgbClr val="546568"/>
                </a:solidFill>
                <a:latin typeface="+mj-lt"/>
                <a:ea typeface="ＭＳ Ｐゴシック" pitchFamily="50" charset="-128"/>
                <a:cs typeface="+mn-cs"/>
              </a:rPr>
              <a:t> </a:t>
            </a:r>
            <a:r>
              <a:rPr lang="en-GB" dirty="0">
                <a:solidFill>
                  <a:srgbClr val="546568"/>
                </a:solidFill>
                <a:latin typeface="+mj-lt"/>
                <a:ea typeface="ＭＳ Ｐゴシック" pitchFamily="50" charset="-128"/>
                <a:cs typeface="+mn-cs"/>
              </a:rPr>
              <a:t>P</a:t>
            </a:r>
            <a:r>
              <a:rPr lang="en-GB" b="1" baseline="-20000" dirty="0">
                <a:solidFill>
                  <a:srgbClr val="546568"/>
                </a:solidFill>
                <a:latin typeface="+mj-lt"/>
                <a:ea typeface="ＭＳ Ｐゴシック" pitchFamily="50" charset="-128"/>
                <a:cs typeface="+mn-cs"/>
              </a:rPr>
              <a:t>rx</a:t>
            </a:r>
            <a:r>
              <a:rPr lang="en-GB" dirty="0">
                <a:solidFill>
                  <a:srgbClr val="546568"/>
                </a:solidFill>
                <a:latin typeface="+mj-lt"/>
                <a:ea typeface="ＭＳ Ｐゴシック" pitchFamily="50" charset="-128"/>
                <a:cs typeface="+mn-cs"/>
              </a:rPr>
              <a:t>/P</a:t>
            </a:r>
            <a:r>
              <a:rPr lang="en-GB" b="1" baseline="-20000" dirty="0">
                <a:solidFill>
                  <a:srgbClr val="546568"/>
                </a:solidFill>
                <a:latin typeface="+mj-lt"/>
                <a:ea typeface="ＭＳ Ｐゴシック" pitchFamily="50" charset="-128"/>
                <a:cs typeface="+mn-cs"/>
              </a:rPr>
              <a:t>tx        </a:t>
            </a:r>
            <a:r>
              <a:rPr lang="en-GB" dirty="0">
                <a:solidFill>
                  <a:srgbClr val="546568"/>
                </a:solidFill>
                <a:latin typeface="+mj-lt"/>
                <a:ea typeface="ＭＳ Ｐゴシック" pitchFamily="50" charset="-128"/>
                <a:cs typeface="+mn-cs"/>
              </a:rPr>
              <a:t>(dB)</a:t>
            </a:r>
          </a:p>
          <a:p>
            <a:pPr marL="228600" indent="-228600" fontAlgn="auto">
              <a:lnSpc>
                <a:spcPct val="95000"/>
              </a:lnSpc>
              <a:spcBef>
                <a:spcPts val="1440"/>
              </a:spcBef>
              <a:spcAft>
                <a:spcPts val="0"/>
              </a:spcAft>
              <a:buClr>
                <a:srgbClr val="009999"/>
              </a:buClr>
              <a:buSzPct val="90000"/>
              <a:buFont typeface="Arial" pitchFamily="34" charset="0"/>
              <a:buChar char="•"/>
              <a:defRPr/>
            </a:pPr>
            <a:r>
              <a:rPr lang="en-GB" dirty="0">
                <a:solidFill>
                  <a:srgbClr val="546568"/>
                </a:solidFill>
                <a:latin typeface="+mj-lt"/>
                <a:ea typeface="ＭＳ Ｐゴシック" pitchFamily="50" charset="-128"/>
                <a:cs typeface="+mn-cs"/>
              </a:rPr>
              <a:t>If half the power is lost, this is </a:t>
            </a:r>
            <a:r>
              <a:rPr lang="en-GB" dirty="0" smtClean="0">
                <a:solidFill>
                  <a:srgbClr val="546568"/>
                </a:solidFill>
                <a:latin typeface="+mj-lt"/>
                <a:ea typeface="ＭＳ Ｐゴシック" pitchFamily="50" charset="-128"/>
                <a:cs typeface="+mn-cs"/>
              </a:rPr>
              <a:t>3 </a:t>
            </a:r>
            <a:r>
              <a:rPr lang="en-GB" dirty="0">
                <a:solidFill>
                  <a:srgbClr val="546568"/>
                </a:solidFill>
                <a:latin typeface="+mj-lt"/>
                <a:ea typeface="ＭＳ Ｐゴシック" pitchFamily="50" charset="-128"/>
                <a:cs typeface="+mn-cs"/>
              </a:rPr>
              <a:t>dB</a:t>
            </a:r>
          </a:p>
          <a:p>
            <a:pPr marL="228600" indent="-228600" fontAlgn="auto">
              <a:lnSpc>
                <a:spcPct val="95000"/>
              </a:lnSpc>
              <a:spcBef>
                <a:spcPts val="1440"/>
              </a:spcBef>
              <a:spcAft>
                <a:spcPts val="0"/>
              </a:spcAft>
              <a:buClr>
                <a:srgbClr val="009999"/>
              </a:buClr>
              <a:buSzPct val="90000"/>
              <a:buFont typeface="Arial" pitchFamily="34" charset="0"/>
              <a:buChar char="•"/>
              <a:defRPr/>
            </a:pPr>
            <a:r>
              <a:rPr lang="en-GB" dirty="0">
                <a:solidFill>
                  <a:srgbClr val="546568"/>
                </a:solidFill>
                <a:latin typeface="+mj-lt"/>
                <a:ea typeface="ＭＳ Ｐゴシック" pitchFamily="50" charset="-128"/>
                <a:cs typeface="+mn-cs"/>
              </a:rPr>
              <a:t>Example:  Attenuation = 30 dB means transmitter power is 1000 times the receive power</a:t>
            </a:r>
          </a:p>
        </p:txBody>
      </p:sp>
      <p:sp>
        <p:nvSpPr>
          <p:cNvPr id="40964" name="Rectangle 7"/>
          <p:cNvSpPr>
            <a:spLocks noChangeArrowheads="1"/>
          </p:cNvSpPr>
          <p:nvPr/>
        </p:nvSpPr>
        <p:spPr bwMode="auto">
          <a:xfrm>
            <a:off x="955675" y="2111375"/>
            <a:ext cx="1330325" cy="339725"/>
          </a:xfrm>
          <a:prstGeom prst="rect">
            <a:avLst/>
          </a:prstGeom>
          <a:solidFill>
            <a:srgbClr val="009999"/>
          </a:solidFill>
          <a:ln w="9525" algn="ctr">
            <a:solidFill>
              <a:schemeClr val="tx2"/>
            </a:solidFill>
            <a:miter lim="800000"/>
            <a:headEnd/>
            <a:tailEnd/>
          </a:ln>
        </p:spPr>
        <p:txBody>
          <a:bodyPr wrap="none" lIns="82124" tIns="41061" rIns="82124" bIns="41061" anchor="ctr">
            <a:spAutoFit/>
          </a:bodyPr>
          <a:lstStyle/>
          <a:p>
            <a:pPr algn="ctr" defTabSz="814388" eaLnBrk="0" hangingPunct="0">
              <a:lnSpc>
                <a:spcPct val="90000"/>
              </a:lnSpc>
            </a:pPr>
            <a:r>
              <a:rPr lang="en-GB">
                <a:solidFill>
                  <a:schemeClr val="bg1"/>
                </a:solidFill>
              </a:rPr>
              <a:t>Transmitter</a:t>
            </a:r>
          </a:p>
        </p:txBody>
      </p:sp>
      <p:sp>
        <p:nvSpPr>
          <p:cNvPr id="40965" name="Rectangle 8"/>
          <p:cNvSpPr>
            <a:spLocks noChangeArrowheads="1"/>
          </p:cNvSpPr>
          <p:nvPr/>
        </p:nvSpPr>
        <p:spPr bwMode="auto">
          <a:xfrm>
            <a:off x="6467475" y="2111375"/>
            <a:ext cx="1076325" cy="339725"/>
          </a:xfrm>
          <a:prstGeom prst="rect">
            <a:avLst/>
          </a:prstGeom>
          <a:solidFill>
            <a:srgbClr val="009999"/>
          </a:solidFill>
          <a:ln w="9525" algn="ctr">
            <a:solidFill>
              <a:srgbClr val="009999"/>
            </a:solidFill>
            <a:miter lim="800000"/>
            <a:headEnd/>
            <a:tailEnd/>
          </a:ln>
        </p:spPr>
        <p:txBody>
          <a:bodyPr wrap="none" lIns="82124" tIns="41061" rIns="82124" bIns="41061" anchor="ctr">
            <a:spAutoFit/>
          </a:bodyPr>
          <a:lstStyle/>
          <a:p>
            <a:pPr algn="ctr" defTabSz="814388" eaLnBrk="0" hangingPunct="0">
              <a:lnSpc>
                <a:spcPct val="90000"/>
              </a:lnSpc>
            </a:pPr>
            <a:r>
              <a:rPr lang="en-GB">
                <a:solidFill>
                  <a:schemeClr val="bg1"/>
                </a:solidFill>
              </a:rPr>
              <a:t>Receiver</a:t>
            </a:r>
          </a:p>
        </p:txBody>
      </p:sp>
      <p:sp>
        <p:nvSpPr>
          <p:cNvPr id="40966" name="Text Box 9"/>
          <p:cNvSpPr txBox="1">
            <a:spLocks noChangeArrowheads="1"/>
          </p:cNvSpPr>
          <p:nvPr/>
        </p:nvSpPr>
        <p:spPr bwMode="auto">
          <a:xfrm>
            <a:off x="228600" y="1570038"/>
            <a:ext cx="2971800" cy="330200"/>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GB"/>
              <a:t>Transmit Power = P</a:t>
            </a:r>
            <a:r>
              <a:rPr lang="en-GB" b="1" baseline="-10000"/>
              <a:t>tx </a:t>
            </a:r>
            <a:r>
              <a:rPr lang="en-GB"/>
              <a:t>(mW)</a:t>
            </a:r>
          </a:p>
        </p:txBody>
      </p:sp>
      <p:sp>
        <p:nvSpPr>
          <p:cNvPr id="40967" name="Text Box 10"/>
          <p:cNvSpPr txBox="1">
            <a:spLocks noChangeArrowheads="1"/>
          </p:cNvSpPr>
          <p:nvPr/>
        </p:nvSpPr>
        <p:spPr bwMode="auto">
          <a:xfrm>
            <a:off x="5676900" y="1595438"/>
            <a:ext cx="3162300" cy="330200"/>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pPr>
            <a:r>
              <a:rPr lang="en-GB"/>
              <a:t>Receive Power = P</a:t>
            </a:r>
            <a:r>
              <a:rPr lang="en-GB" b="1" baseline="-10000"/>
              <a:t>rx </a:t>
            </a:r>
            <a:r>
              <a:rPr lang="en-GB"/>
              <a:t>(mW)</a:t>
            </a:r>
            <a:endParaRPr lang="en-GB" b="1" baseline="-10000"/>
          </a:p>
        </p:txBody>
      </p:sp>
      <p:sp>
        <p:nvSpPr>
          <p:cNvPr id="40968" name="Line 11"/>
          <p:cNvSpPr>
            <a:spLocks noChangeShapeType="1"/>
          </p:cNvSpPr>
          <p:nvPr/>
        </p:nvSpPr>
        <p:spPr bwMode="auto">
          <a:xfrm flipV="1">
            <a:off x="2286000" y="2298700"/>
            <a:ext cx="4267200" cy="0"/>
          </a:xfrm>
          <a:prstGeom prst="line">
            <a:avLst/>
          </a:prstGeom>
          <a:noFill/>
          <a:ln w="19050">
            <a:solidFill>
              <a:srgbClr val="009999"/>
            </a:solidFill>
            <a:round/>
            <a:headEnd/>
            <a:tailEnd type="triangle" w="med" len="med"/>
          </a:ln>
        </p:spPr>
        <p:txBody>
          <a:bodyPr lIns="82124" tIns="41061" rIns="82124" bIns="41061" anchor="ctr">
            <a:spAutoFit/>
          </a:bodyPr>
          <a:lstStyle/>
          <a:p>
            <a:endParaRPr lang="en-US"/>
          </a:p>
        </p:txBody>
      </p:sp>
      <p:sp>
        <p:nvSpPr>
          <p:cNvPr id="40969" name="Rectangle 17"/>
          <p:cNvSpPr>
            <a:spLocks noChangeArrowheads="1"/>
          </p:cNvSpPr>
          <p:nvPr/>
        </p:nvSpPr>
        <p:spPr bwMode="auto">
          <a:xfrm>
            <a:off x="3717925" y="1917700"/>
            <a:ext cx="1219200" cy="762000"/>
          </a:xfrm>
          <a:prstGeom prst="rect">
            <a:avLst/>
          </a:prstGeom>
          <a:solidFill>
            <a:srgbClr val="009999"/>
          </a:solidFill>
          <a:ln w="9525">
            <a:solidFill>
              <a:schemeClr val="tx1"/>
            </a:solidFill>
            <a:miter lim="800000"/>
            <a:headEnd/>
            <a:tailEnd/>
          </a:ln>
        </p:spPr>
        <p:txBody>
          <a:bodyPr wrap="none" anchor="ctr"/>
          <a:lstStyle/>
          <a:p>
            <a:pPr algn="ctr"/>
            <a:endParaRPr lang="en-US"/>
          </a:p>
        </p:txBody>
      </p:sp>
      <p:sp>
        <p:nvSpPr>
          <p:cNvPr id="40970" name="Text Box 19"/>
          <p:cNvSpPr txBox="1">
            <a:spLocks noChangeArrowheads="1"/>
          </p:cNvSpPr>
          <p:nvPr/>
        </p:nvSpPr>
        <p:spPr bwMode="auto">
          <a:xfrm>
            <a:off x="3565525" y="1231900"/>
            <a:ext cx="1539875" cy="641350"/>
          </a:xfrm>
          <a:prstGeom prst="rect">
            <a:avLst/>
          </a:prstGeom>
          <a:noFill/>
          <a:ln w="9525">
            <a:noFill/>
            <a:miter lim="800000"/>
            <a:headEnd/>
            <a:tailEnd/>
          </a:ln>
        </p:spPr>
        <p:txBody>
          <a:bodyPr>
            <a:spAutoFit/>
          </a:bodyPr>
          <a:lstStyle/>
          <a:p>
            <a:r>
              <a:rPr lang="en-US"/>
              <a:t>Lossy optical component</a:t>
            </a:r>
          </a:p>
        </p:txBody>
      </p:sp>
      <p:sp>
        <p:nvSpPr>
          <p:cNvPr id="11" name="Rectangle 10"/>
          <p:cNvSpPr/>
          <p:nvPr/>
        </p:nvSpPr>
        <p:spPr>
          <a:xfrm>
            <a:off x="2620963" y="2236788"/>
            <a:ext cx="146050" cy="152400"/>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 name="Rectangle 11"/>
          <p:cNvSpPr/>
          <p:nvPr/>
        </p:nvSpPr>
        <p:spPr>
          <a:xfrm>
            <a:off x="6102350" y="2230438"/>
            <a:ext cx="146050" cy="152400"/>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14" name="Straight Arrow Connector 13"/>
          <p:cNvCxnSpPr/>
          <p:nvPr/>
        </p:nvCxnSpPr>
        <p:spPr>
          <a:xfrm>
            <a:off x="2633663" y="2111375"/>
            <a:ext cx="3540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97550" y="2105025"/>
            <a:ext cx="35401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sz="3600" dirty="0" smtClean="0">
                <a:solidFill>
                  <a:srgbClr val="009999"/>
                </a:solidFill>
                <a:ea typeface="ＭＳ Ｐゴシック" pitchFamily="50" charset="-128"/>
              </a:rPr>
              <a:t>Optical Transmission Fundamentals </a:t>
            </a:r>
            <a:endParaRPr sz="3600" dirty="0" smtClean="0"/>
          </a:p>
        </p:txBody>
      </p:sp>
      <p:sp>
        <p:nvSpPr>
          <p:cNvPr id="5" name="Text Placeholder 4"/>
          <p:cNvSpPr>
            <a:spLocks noGrp="1"/>
          </p:cNvSpPr>
          <p:nvPr>
            <p:ph type="body" sz="quarter" idx="11"/>
          </p:nvPr>
        </p:nvSpPr>
        <p:spPr/>
        <p:txBody>
          <a:bodyPr/>
          <a:lstStyle/>
          <a:p>
            <a:pPr marL="228600" indent="-228600" eaLnBrk="1" fontAlgn="auto" hangingPunct="1">
              <a:spcBef>
                <a:spcPts val="1440"/>
              </a:spcBef>
              <a:spcAft>
                <a:spcPts val="0"/>
              </a:spcAft>
              <a:buFont typeface="Arial" pitchFamily="34" charset="0"/>
              <a:buChar char="•"/>
              <a:defRPr/>
            </a:pPr>
            <a:r>
              <a:rPr lang="en-US" b="1" dirty="0" smtClean="0"/>
              <a:t>What is </a:t>
            </a:r>
            <a:r>
              <a:rPr lang="en-US" b="1" dirty="0" err="1" smtClean="0"/>
              <a:t>DWDM</a:t>
            </a:r>
            <a:r>
              <a:rPr lang="en-US" b="1" dirty="0" smtClean="0"/>
              <a:t>?</a:t>
            </a:r>
          </a:p>
          <a:p>
            <a:pPr marL="228600" indent="-228600" eaLnBrk="1" fontAlgn="auto" hangingPunct="1">
              <a:spcBef>
                <a:spcPts val="1440"/>
              </a:spcBef>
              <a:spcAft>
                <a:spcPts val="0"/>
              </a:spcAft>
              <a:buFont typeface="Arial" pitchFamily="34" charset="0"/>
              <a:buChar char="•"/>
              <a:defRPr/>
            </a:pPr>
            <a:r>
              <a:rPr lang="en-US" dirty="0" smtClean="0"/>
              <a:t>Optical Basics</a:t>
            </a:r>
          </a:p>
          <a:p>
            <a:pPr marL="228600" indent="-228600" eaLnBrk="1" fontAlgn="auto" hangingPunct="1">
              <a:spcBef>
                <a:spcPts val="1440"/>
              </a:spcBef>
              <a:spcAft>
                <a:spcPts val="0"/>
              </a:spcAft>
              <a:buFont typeface="Arial" pitchFamily="34" charset="0"/>
              <a:buChar char="•"/>
              <a:defRPr/>
            </a:pPr>
            <a:r>
              <a:rPr lang="en-US" dirty="0" smtClean="0"/>
              <a:t>Optical Fiber &amp; Impairments</a:t>
            </a:r>
          </a:p>
          <a:p>
            <a:pPr marL="228600" indent="-228600" eaLnBrk="1" fontAlgn="auto" hangingPunct="1">
              <a:spcBef>
                <a:spcPts val="1440"/>
              </a:spcBef>
              <a:spcAft>
                <a:spcPts val="0"/>
              </a:spcAft>
              <a:buFont typeface="Arial" pitchFamily="34" charset="0"/>
              <a:buChar char="•"/>
              <a:defRPr/>
            </a:pPr>
            <a:r>
              <a:rPr lang="en-US" dirty="0" smtClean="0"/>
              <a:t>Non Linear Effects</a:t>
            </a:r>
          </a:p>
          <a:p>
            <a:pPr marL="228600" indent="-228600" eaLnBrk="1" fontAlgn="auto" hangingPunct="1">
              <a:spcBef>
                <a:spcPts val="1440"/>
              </a:spcBef>
              <a:spcAft>
                <a:spcPts val="0"/>
              </a:spcAft>
              <a:buFont typeface="Arial" pitchFamily="34" charset="0"/>
              <a:buChar char="•"/>
              <a:defRPr/>
            </a:pPr>
            <a:r>
              <a:rPr lang="en-US" dirty="0" smtClean="0"/>
              <a:t>Optical Transmission</a:t>
            </a:r>
          </a:p>
          <a:p>
            <a:pPr marL="228600" indent="-228600" eaLnBrk="1" fontAlgn="auto" hangingPunct="1">
              <a:spcBef>
                <a:spcPts val="1440"/>
              </a:spcBef>
              <a:spcAft>
                <a:spcPts val="0"/>
              </a:spcAft>
              <a:buFont typeface="Arial" pitchFamily="34" charset="0"/>
              <a:buChar char="•"/>
              <a:defRPr/>
            </a:pPr>
            <a:r>
              <a:rPr lang="en-US" dirty="0" smtClean="0"/>
              <a:t>Erbium Doped Fiber Amplifiers</a:t>
            </a:r>
          </a:p>
          <a:p>
            <a:pPr marL="228600" indent="-228600" eaLnBrk="1" fontAlgn="auto" hangingPunct="1">
              <a:spcBef>
                <a:spcPts val="1440"/>
              </a:spcBef>
              <a:spcAft>
                <a:spcPts val="0"/>
              </a:spcAft>
              <a:buFont typeface="Arial" pitchFamily="34" charset="0"/>
              <a:buChar char="•"/>
              <a:defRPr/>
            </a:pPr>
            <a:r>
              <a:rPr lang="en-US" dirty="0" err="1" smtClean="0"/>
              <a:t>OTN</a:t>
            </a:r>
            <a:r>
              <a:rPr lang="en-US" dirty="0" smtClean="0"/>
              <a:t> Basics</a:t>
            </a:r>
          </a:p>
          <a:p>
            <a:pPr marL="228600" indent="-228600" eaLnBrk="1" fontAlgn="auto" hangingPunct="1">
              <a:spcBef>
                <a:spcPts val="1440"/>
              </a:spcBef>
              <a:spcAft>
                <a:spcPts val="0"/>
              </a:spcAft>
              <a:buFont typeface="Arial" pitchFamily="34" charset="0"/>
              <a:buChar char="•"/>
              <a:defRPr/>
            </a:pPr>
            <a:r>
              <a:rPr lang="en-US" dirty="0" err="1" smtClean="0"/>
              <a:t>DWDM</a:t>
            </a:r>
            <a:r>
              <a:rPr lang="en-US" dirty="0" smtClean="0"/>
              <a:t> Technology</a:t>
            </a:r>
          </a:p>
          <a:p>
            <a:pPr marL="228600" indent="-228600" eaLnBrk="1" fontAlgn="auto" hangingPunct="1">
              <a:spcBef>
                <a:spcPts val="1440"/>
              </a:spcBef>
              <a:spcAft>
                <a:spcPts val="0"/>
              </a:spcAft>
              <a:buFont typeface="Arial" pitchFamily="34" charset="0"/>
              <a:buChar char="•"/>
              <a:defRPr/>
            </a:pPr>
            <a:r>
              <a:rPr lang="en-US" dirty="0" err="1" smtClean="0"/>
              <a:t>DWDM</a:t>
            </a:r>
            <a:r>
              <a:rPr lang="en-US" dirty="0" smtClean="0"/>
              <a:t> Network Topologies</a:t>
            </a:r>
          </a:p>
          <a:p>
            <a:pPr marL="228600" indent="-228600" eaLnBrk="1" fontAlgn="auto" hangingPunct="1">
              <a:spcBef>
                <a:spcPts val="1440"/>
              </a:spcBef>
              <a:spcAft>
                <a:spcPts val="0"/>
              </a:spcAft>
              <a:buFont typeface="Arial" pitchFamily="34" charset="0"/>
              <a:buChar char="•"/>
              <a:defRPr/>
            </a:pPr>
            <a:r>
              <a:rPr lang="en-US" dirty="0" smtClean="0"/>
              <a:t>Optical Transmission Systems Network Design</a:t>
            </a:r>
          </a:p>
          <a:p>
            <a:pPr marL="228600" indent="-228600" eaLnBrk="1" fontAlgn="auto" hangingPunct="1">
              <a:spcBef>
                <a:spcPts val="1440"/>
              </a:spcBef>
              <a:spcAft>
                <a:spcPts val="0"/>
              </a:spcAft>
              <a:buFont typeface="Arial" pitchFamily="34" charset="0"/>
              <a:buChar char="•"/>
              <a:defRPr/>
            </a:pPr>
            <a:r>
              <a:rPr lang="en-US" dirty="0" err="1" smtClean="0"/>
              <a:t>DWDM</a:t>
            </a:r>
            <a:r>
              <a:rPr lang="en-US" dirty="0" smtClean="0"/>
              <a:t> Software</a:t>
            </a:r>
          </a:p>
          <a:p>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228600" y="228600"/>
            <a:ext cx="8145463" cy="533400"/>
          </a:xfrm>
        </p:spPr>
        <p:txBody>
          <a:bodyPr wrap="square" numCol="1" compatLnSpc="1">
            <a:prstTxWarp prst="textNoShape">
              <a:avLst/>
            </a:prstTxWarp>
          </a:bodyPr>
          <a:lstStyle/>
          <a:p>
            <a:pPr eaLnBrk="1" hangingPunct="1"/>
            <a:r>
              <a:rPr lang="en-GB" smtClean="0">
                <a:solidFill>
                  <a:srgbClr val="009999"/>
                </a:solidFill>
                <a:ea typeface="ＭＳ Ｐゴシック" pitchFamily="34" charset="-128"/>
              </a:rPr>
              <a:t>Optical Fiber Attenuation dB/km</a:t>
            </a:r>
          </a:p>
        </p:txBody>
      </p:sp>
      <p:sp>
        <p:nvSpPr>
          <p:cNvPr id="3" name="Rectangle 3"/>
          <p:cNvSpPr txBox="1">
            <a:spLocks noChangeArrowheads="1"/>
          </p:cNvSpPr>
          <p:nvPr/>
        </p:nvSpPr>
        <p:spPr>
          <a:xfrm>
            <a:off x="838200" y="2895600"/>
            <a:ext cx="7543800" cy="3200400"/>
          </a:xfrm>
          <a:prstGeom prst="rect">
            <a:avLst/>
          </a:prstGeom>
          <a:noFill/>
        </p:spPr>
        <p:txBody>
          <a:bodyPr/>
          <a:lstStyle/>
          <a:p>
            <a:pPr marL="228600" indent="-228600" fontAlgn="auto">
              <a:spcAft>
                <a:spcPct val="30000"/>
              </a:spcAft>
              <a:buClr>
                <a:srgbClr val="009999"/>
              </a:buClr>
              <a:buSzPct val="90000"/>
              <a:buFont typeface="Arial" pitchFamily="34" charset="0"/>
              <a:buChar char="•"/>
              <a:defRPr/>
            </a:pPr>
            <a:r>
              <a:rPr lang="en-GB" sz="2000" dirty="0">
                <a:solidFill>
                  <a:srgbClr val="546568"/>
                </a:solidFill>
                <a:latin typeface="+mj-lt"/>
                <a:ea typeface="ＭＳ Ｐゴシック" pitchFamily="50" charset="-128"/>
                <a:cs typeface="+mn-cs"/>
              </a:rPr>
              <a:t>Fiber attenuation expressed in dB/km, calculated by</a:t>
            </a:r>
          </a:p>
          <a:p>
            <a:pPr marL="228600" indent="-228600" fontAlgn="auto">
              <a:spcAft>
                <a:spcPct val="30000"/>
              </a:spcAft>
              <a:buClr>
                <a:srgbClr val="009999"/>
              </a:buClr>
              <a:buSzPct val="90000"/>
              <a:buFont typeface="Wingdings" pitchFamily="2" charset="2"/>
              <a:buNone/>
              <a:defRPr/>
            </a:pPr>
            <a:r>
              <a:rPr lang="en-GB" sz="2000" dirty="0">
                <a:solidFill>
                  <a:srgbClr val="546568"/>
                </a:solidFill>
                <a:latin typeface="+mj-lt"/>
                <a:ea typeface="ＭＳ Ｐゴシック" pitchFamily="50" charset="-128"/>
                <a:cs typeface="+mn-cs"/>
              </a:rPr>
              <a:t>			10 </a:t>
            </a:r>
            <a:r>
              <a:rPr lang="en-GB" sz="2000" dirty="0" err="1">
                <a:solidFill>
                  <a:srgbClr val="546568"/>
                </a:solidFill>
                <a:latin typeface="+mj-lt"/>
                <a:ea typeface="ＭＳ Ｐゴシック" pitchFamily="50" charset="-128"/>
                <a:cs typeface="+mn-cs"/>
              </a:rPr>
              <a:t>log</a:t>
            </a:r>
            <a:r>
              <a:rPr lang="en-GB" sz="2000" b="1" baseline="-10000" dirty="0" err="1">
                <a:solidFill>
                  <a:srgbClr val="546568"/>
                </a:solidFill>
                <a:latin typeface="+mj-lt"/>
                <a:ea typeface="ＭＳ Ｐゴシック" pitchFamily="50" charset="-128"/>
                <a:cs typeface="+mn-cs"/>
              </a:rPr>
              <a:t>10</a:t>
            </a:r>
            <a:r>
              <a:rPr lang="en-GB" sz="2000" b="1" dirty="0">
                <a:solidFill>
                  <a:srgbClr val="546568"/>
                </a:solidFill>
                <a:latin typeface="+mj-lt"/>
                <a:ea typeface="ＭＳ Ｐゴシック" pitchFamily="50" charset="-128"/>
                <a:cs typeface="+mn-cs"/>
              </a:rPr>
              <a:t> </a:t>
            </a:r>
            <a:r>
              <a:rPr lang="en-GB" sz="2000" dirty="0">
                <a:solidFill>
                  <a:srgbClr val="546568"/>
                </a:solidFill>
                <a:latin typeface="+mj-lt"/>
                <a:ea typeface="ＭＳ Ｐゴシック" pitchFamily="50" charset="-128"/>
                <a:cs typeface="+mn-cs"/>
              </a:rPr>
              <a:t>(</a:t>
            </a:r>
            <a:r>
              <a:rPr lang="en-GB" sz="2000" dirty="0" err="1">
                <a:solidFill>
                  <a:srgbClr val="546568"/>
                </a:solidFill>
                <a:latin typeface="+mj-lt"/>
                <a:ea typeface="ＭＳ Ｐゴシック" pitchFamily="50" charset="-128"/>
                <a:cs typeface="+mn-cs"/>
              </a:rPr>
              <a:t>P</a:t>
            </a:r>
            <a:r>
              <a:rPr lang="en-GB" sz="2000" b="1" baseline="-10000" dirty="0" err="1">
                <a:solidFill>
                  <a:srgbClr val="546568"/>
                </a:solidFill>
                <a:latin typeface="+mj-lt"/>
                <a:ea typeface="ＭＳ Ｐゴシック" pitchFamily="50" charset="-128"/>
                <a:cs typeface="+mn-cs"/>
              </a:rPr>
              <a:t>tx</a:t>
            </a:r>
            <a:r>
              <a:rPr lang="en-GB" sz="2000" dirty="0">
                <a:solidFill>
                  <a:srgbClr val="546568"/>
                </a:solidFill>
                <a:latin typeface="+mj-lt"/>
                <a:ea typeface="ＭＳ Ｐゴシック" pitchFamily="50" charset="-128"/>
                <a:cs typeface="+mn-cs"/>
              </a:rPr>
              <a:t>/</a:t>
            </a:r>
            <a:r>
              <a:rPr lang="en-GB" sz="2000" dirty="0" err="1">
                <a:solidFill>
                  <a:srgbClr val="546568"/>
                </a:solidFill>
                <a:latin typeface="+mj-lt"/>
                <a:ea typeface="ＭＳ Ｐゴシック" pitchFamily="50" charset="-128"/>
                <a:cs typeface="+mn-cs"/>
              </a:rPr>
              <a:t>P</a:t>
            </a:r>
            <a:r>
              <a:rPr lang="en-GB" sz="2000" b="1" baseline="-10000" dirty="0" err="1">
                <a:solidFill>
                  <a:srgbClr val="546568"/>
                </a:solidFill>
                <a:latin typeface="+mj-lt"/>
                <a:ea typeface="ＭＳ Ｐゴシック" pitchFamily="50" charset="-128"/>
                <a:cs typeface="+mn-cs"/>
              </a:rPr>
              <a:t>rx</a:t>
            </a:r>
            <a:r>
              <a:rPr lang="en-GB" sz="2000" dirty="0">
                <a:solidFill>
                  <a:srgbClr val="546568"/>
                </a:solidFill>
                <a:latin typeface="+mj-lt"/>
                <a:ea typeface="ＭＳ Ｐゴシック" pitchFamily="50" charset="-128"/>
                <a:cs typeface="+mn-cs"/>
              </a:rPr>
              <a:t>)/L</a:t>
            </a:r>
          </a:p>
          <a:p>
            <a:pPr marL="228600" indent="-228600" fontAlgn="auto">
              <a:spcAft>
                <a:spcPct val="30000"/>
              </a:spcAft>
              <a:buClr>
                <a:srgbClr val="009999"/>
              </a:buClr>
              <a:buSzPct val="90000"/>
              <a:buFont typeface="Arial" pitchFamily="34" charset="0"/>
              <a:buChar char="•"/>
              <a:defRPr/>
            </a:pPr>
            <a:r>
              <a:rPr lang="en-US" sz="2000" dirty="0">
                <a:solidFill>
                  <a:srgbClr val="546568"/>
                </a:solidFill>
                <a:latin typeface="+mj-lt"/>
                <a:ea typeface="ＭＳ Ｐゴシック" pitchFamily="50" charset="-128"/>
                <a:cs typeface="+mn-cs"/>
              </a:rPr>
              <a:t>Example:</a:t>
            </a:r>
            <a:br>
              <a:rPr lang="en-US" sz="2000" dirty="0">
                <a:solidFill>
                  <a:srgbClr val="546568"/>
                </a:solidFill>
                <a:latin typeface="+mj-lt"/>
                <a:ea typeface="ＭＳ Ｐゴシック" pitchFamily="50" charset="-128"/>
                <a:cs typeface="+mn-cs"/>
              </a:rPr>
            </a:br>
            <a:r>
              <a:rPr lang="en-US" sz="2000" dirty="0">
                <a:solidFill>
                  <a:srgbClr val="546568"/>
                </a:solidFill>
                <a:latin typeface="+mj-lt"/>
                <a:ea typeface="ＭＳ Ｐゴシック" pitchFamily="50" charset="-128"/>
                <a:cs typeface="+mn-cs"/>
              </a:rPr>
              <a:t>A fiber of 10 km length has P</a:t>
            </a:r>
            <a:r>
              <a:rPr lang="en-US" sz="2000" b="1" baseline="-20000" dirty="0">
                <a:solidFill>
                  <a:srgbClr val="546568"/>
                </a:solidFill>
                <a:latin typeface="+mj-lt"/>
                <a:ea typeface="ＭＳ Ｐゴシック" pitchFamily="50" charset="-128"/>
                <a:cs typeface="+mn-cs"/>
              </a:rPr>
              <a:t>in</a:t>
            </a:r>
            <a:r>
              <a:rPr lang="en-US" sz="2000" dirty="0">
                <a:solidFill>
                  <a:srgbClr val="546568"/>
                </a:solidFill>
                <a:latin typeface="+mj-lt"/>
                <a:ea typeface="ＭＳ Ｐゴシック" pitchFamily="50" charset="-128"/>
                <a:cs typeface="+mn-cs"/>
              </a:rPr>
              <a:t> = 10 </a:t>
            </a:r>
            <a:r>
              <a:rPr lang="en-US" sz="2000" dirty="0" err="1">
                <a:solidFill>
                  <a:srgbClr val="546568"/>
                </a:solidFill>
                <a:latin typeface="+mj-lt"/>
                <a:ea typeface="ＭＳ Ｐゴシック" pitchFamily="50" charset="-128"/>
                <a:cs typeface="+mn-cs"/>
              </a:rPr>
              <a:t>μW</a:t>
            </a:r>
            <a:r>
              <a:rPr lang="en-US" sz="2000" dirty="0">
                <a:solidFill>
                  <a:srgbClr val="546568"/>
                </a:solidFill>
                <a:latin typeface="+mj-lt"/>
                <a:ea typeface="ＭＳ Ｐゴシック" pitchFamily="50" charset="-128"/>
                <a:cs typeface="+mn-cs"/>
              </a:rPr>
              <a:t> and P</a:t>
            </a:r>
            <a:r>
              <a:rPr lang="en-US" sz="2000" b="1" baseline="-20000" dirty="0">
                <a:solidFill>
                  <a:srgbClr val="546568"/>
                </a:solidFill>
                <a:latin typeface="+mj-lt"/>
                <a:ea typeface="ＭＳ Ｐゴシック" pitchFamily="50" charset="-128"/>
                <a:cs typeface="+mn-cs"/>
              </a:rPr>
              <a:t>out</a:t>
            </a:r>
            <a:r>
              <a:rPr lang="en-US" sz="2000" dirty="0">
                <a:solidFill>
                  <a:srgbClr val="546568"/>
                </a:solidFill>
                <a:latin typeface="+mj-lt"/>
                <a:ea typeface="ＭＳ Ｐゴシック" pitchFamily="50" charset="-128"/>
                <a:cs typeface="+mn-cs"/>
              </a:rPr>
              <a:t> = 6 </a:t>
            </a:r>
            <a:r>
              <a:rPr lang="en-US" sz="2000" dirty="0" err="1">
                <a:solidFill>
                  <a:srgbClr val="546568"/>
                </a:solidFill>
                <a:latin typeface="+mj-lt"/>
                <a:ea typeface="ＭＳ Ｐゴシック" pitchFamily="50" charset="-128"/>
                <a:cs typeface="+mn-cs"/>
              </a:rPr>
              <a:t>μW</a:t>
            </a:r>
            <a:r>
              <a:rPr lang="en-US" sz="2000" dirty="0">
                <a:solidFill>
                  <a:srgbClr val="546568"/>
                </a:solidFill>
                <a:latin typeface="+mj-lt"/>
                <a:ea typeface="ＭＳ Ｐゴシック" pitchFamily="50" charset="-128"/>
                <a:cs typeface="+mn-cs"/>
              </a:rPr>
              <a:t/>
            </a:r>
            <a:br>
              <a:rPr lang="en-US" sz="2000" dirty="0">
                <a:solidFill>
                  <a:srgbClr val="546568"/>
                </a:solidFill>
                <a:latin typeface="+mj-lt"/>
                <a:ea typeface="ＭＳ Ｐゴシック" pitchFamily="50" charset="-128"/>
                <a:cs typeface="+mn-cs"/>
              </a:rPr>
            </a:br>
            <a:r>
              <a:rPr lang="en-US" sz="2000" dirty="0">
                <a:solidFill>
                  <a:srgbClr val="546568"/>
                </a:solidFill>
                <a:latin typeface="+mj-lt"/>
                <a:ea typeface="ＭＳ Ｐゴシック" pitchFamily="50" charset="-128"/>
                <a:cs typeface="+mn-cs"/>
              </a:rPr>
              <a:t>Its loss expressed in dB is</a:t>
            </a:r>
            <a:br>
              <a:rPr lang="en-US" sz="2000" dirty="0">
                <a:solidFill>
                  <a:srgbClr val="546568"/>
                </a:solidFill>
                <a:latin typeface="+mj-lt"/>
                <a:ea typeface="ＭＳ Ｐゴシック" pitchFamily="50" charset="-128"/>
                <a:cs typeface="+mn-cs"/>
              </a:rPr>
            </a:br>
            <a:r>
              <a:rPr lang="en-US" sz="900" dirty="0">
                <a:solidFill>
                  <a:srgbClr val="546568"/>
                </a:solidFill>
                <a:latin typeface="+mj-lt"/>
                <a:ea typeface="ＭＳ Ｐゴシック" pitchFamily="50" charset="-128"/>
                <a:cs typeface="+mn-cs"/>
              </a:rPr>
              <a:t/>
            </a:r>
            <a:br>
              <a:rPr lang="en-US" sz="900" dirty="0">
                <a:solidFill>
                  <a:srgbClr val="546568"/>
                </a:solidFill>
                <a:latin typeface="+mj-lt"/>
                <a:ea typeface="ＭＳ Ｐゴシック" pitchFamily="50" charset="-128"/>
                <a:cs typeface="+mn-cs"/>
              </a:rPr>
            </a:br>
            <a:r>
              <a:rPr lang="en-US" sz="900" dirty="0">
                <a:solidFill>
                  <a:srgbClr val="546568"/>
                </a:solidFill>
                <a:latin typeface="+mj-lt"/>
                <a:ea typeface="ＭＳ Ｐゴシック" pitchFamily="50" charset="-128"/>
                <a:cs typeface="+mn-cs"/>
              </a:rPr>
              <a:t>		</a:t>
            </a:r>
            <a:r>
              <a:rPr lang="en-US" sz="2000" dirty="0">
                <a:solidFill>
                  <a:srgbClr val="546568"/>
                </a:solidFill>
                <a:latin typeface="+mj-lt"/>
                <a:ea typeface="ＭＳ Ｐゴシック" pitchFamily="50" charset="-128"/>
                <a:cs typeface="+mn-cs"/>
              </a:rPr>
              <a:t>Fiber loss = 10 </a:t>
            </a:r>
            <a:r>
              <a:rPr lang="en-US" sz="2000" dirty="0" err="1">
                <a:solidFill>
                  <a:srgbClr val="546568"/>
                </a:solidFill>
                <a:latin typeface="+mj-lt"/>
                <a:ea typeface="ＭＳ Ｐゴシック" pitchFamily="50" charset="-128"/>
                <a:cs typeface="+mn-cs"/>
              </a:rPr>
              <a:t>log</a:t>
            </a:r>
            <a:r>
              <a:rPr lang="en-US" sz="2000" b="1" baseline="-20000" dirty="0" err="1">
                <a:solidFill>
                  <a:srgbClr val="546568"/>
                </a:solidFill>
                <a:latin typeface="+mj-lt"/>
                <a:ea typeface="ＭＳ Ｐゴシック" pitchFamily="50" charset="-128"/>
                <a:cs typeface="+mn-cs"/>
              </a:rPr>
              <a:t>10</a:t>
            </a:r>
            <a:r>
              <a:rPr lang="en-US" sz="2000" dirty="0">
                <a:solidFill>
                  <a:srgbClr val="546568"/>
                </a:solidFill>
                <a:latin typeface="+mj-lt"/>
                <a:ea typeface="ＭＳ Ｐゴシック" pitchFamily="50" charset="-128"/>
                <a:cs typeface="+mn-cs"/>
              </a:rPr>
              <a:t>(10/6) = 2.2 dB</a:t>
            </a:r>
            <a:br>
              <a:rPr lang="en-US" sz="2000" dirty="0">
                <a:solidFill>
                  <a:srgbClr val="546568"/>
                </a:solidFill>
                <a:latin typeface="+mj-lt"/>
                <a:ea typeface="ＭＳ Ｐゴシック" pitchFamily="50" charset="-128"/>
                <a:cs typeface="+mn-cs"/>
              </a:rPr>
            </a:br>
            <a:r>
              <a:rPr lang="en-US" sz="900" dirty="0">
                <a:solidFill>
                  <a:srgbClr val="546568"/>
                </a:solidFill>
                <a:latin typeface="+mj-lt"/>
                <a:ea typeface="ＭＳ Ｐゴシック" pitchFamily="50" charset="-128"/>
                <a:cs typeface="+mn-cs"/>
              </a:rPr>
              <a:t/>
            </a:r>
            <a:br>
              <a:rPr lang="en-US" sz="900" dirty="0">
                <a:solidFill>
                  <a:srgbClr val="546568"/>
                </a:solidFill>
                <a:latin typeface="+mj-lt"/>
                <a:ea typeface="ＭＳ Ｐゴシック" pitchFamily="50" charset="-128"/>
                <a:cs typeface="+mn-cs"/>
              </a:rPr>
            </a:br>
            <a:r>
              <a:rPr lang="en-US" sz="2000" dirty="0">
                <a:solidFill>
                  <a:srgbClr val="546568"/>
                </a:solidFill>
                <a:latin typeface="+mj-lt"/>
                <a:ea typeface="ＭＳ Ｐゴシック" pitchFamily="50" charset="-128"/>
                <a:cs typeface="+mn-cs"/>
              </a:rPr>
              <a:t>And expressed in dB/km = 0.22 dB/Km</a:t>
            </a:r>
          </a:p>
          <a:p>
            <a:pPr marL="228600" indent="-228600" fontAlgn="auto">
              <a:spcAft>
                <a:spcPct val="30000"/>
              </a:spcAft>
              <a:buClr>
                <a:srgbClr val="009999"/>
              </a:buClr>
              <a:buSzPct val="90000"/>
              <a:buFont typeface="Arial" pitchFamily="34" charset="0"/>
              <a:buChar char="•"/>
              <a:defRPr/>
            </a:pPr>
            <a:endParaRPr lang="en-GB" sz="2000" dirty="0">
              <a:solidFill>
                <a:srgbClr val="546568"/>
              </a:solidFill>
              <a:latin typeface="+mj-lt"/>
              <a:ea typeface="ＭＳ Ｐゴシック" pitchFamily="50" charset="-128"/>
              <a:cs typeface="+mn-cs"/>
            </a:endParaRPr>
          </a:p>
        </p:txBody>
      </p:sp>
      <p:sp>
        <p:nvSpPr>
          <p:cNvPr id="43012" name="Rectangle 5"/>
          <p:cNvSpPr>
            <a:spLocks noChangeArrowheads="1"/>
          </p:cNvSpPr>
          <p:nvPr/>
        </p:nvSpPr>
        <p:spPr bwMode="auto">
          <a:xfrm>
            <a:off x="1150938" y="1793875"/>
            <a:ext cx="1330325" cy="339725"/>
          </a:xfrm>
          <a:prstGeom prst="rect">
            <a:avLst/>
          </a:prstGeom>
          <a:solidFill>
            <a:srgbClr val="009999"/>
          </a:solidFill>
          <a:ln w="9525" algn="ctr">
            <a:solidFill>
              <a:schemeClr val="tx2"/>
            </a:solidFill>
            <a:miter lim="800000"/>
            <a:headEnd/>
            <a:tailEnd/>
          </a:ln>
        </p:spPr>
        <p:txBody>
          <a:bodyPr wrap="none" lIns="82124" tIns="41061" rIns="82124" bIns="41061" anchor="ctr">
            <a:spAutoFit/>
          </a:bodyPr>
          <a:lstStyle/>
          <a:p>
            <a:pPr defTabSz="814388" eaLnBrk="0" hangingPunct="0">
              <a:lnSpc>
                <a:spcPct val="90000"/>
              </a:lnSpc>
            </a:pPr>
            <a:r>
              <a:rPr lang="en-GB">
                <a:solidFill>
                  <a:schemeClr val="bg1"/>
                </a:solidFill>
              </a:rPr>
              <a:t>Transmitter</a:t>
            </a:r>
          </a:p>
        </p:txBody>
      </p:sp>
      <p:sp>
        <p:nvSpPr>
          <p:cNvPr id="43013" name="Rectangle 6"/>
          <p:cNvSpPr>
            <a:spLocks noChangeArrowheads="1"/>
          </p:cNvSpPr>
          <p:nvPr/>
        </p:nvSpPr>
        <p:spPr bwMode="auto">
          <a:xfrm>
            <a:off x="6748463" y="1793875"/>
            <a:ext cx="1076325" cy="339725"/>
          </a:xfrm>
          <a:prstGeom prst="rect">
            <a:avLst/>
          </a:prstGeom>
          <a:solidFill>
            <a:srgbClr val="009999"/>
          </a:solidFill>
          <a:ln w="9525" algn="ctr">
            <a:solidFill>
              <a:srgbClr val="009999"/>
            </a:solidFill>
            <a:miter lim="800000"/>
            <a:headEnd/>
            <a:tailEnd/>
          </a:ln>
        </p:spPr>
        <p:txBody>
          <a:bodyPr wrap="none" lIns="82124" tIns="41061" rIns="82124" bIns="41061" anchor="ctr">
            <a:spAutoFit/>
          </a:bodyPr>
          <a:lstStyle/>
          <a:p>
            <a:pPr defTabSz="814388" eaLnBrk="0" hangingPunct="0">
              <a:lnSpc>
                <a:spcPct val="90000"/>
              </a:lnSpc>
            </a:pPr>
            <a:r>
              <a:rPr lang="en-GB">
                <a:solidFill>
                  <a:schemeClr val="bg1"/>
                </a:solidFill>
              </a:rPr>
              <a:t>Receiver</a:t>
            </a:r>
          </a:p>
        </p:txBody>
      </p:sp>
      <p:sp>
        <p:nvSpPr>
          <p:cNvPr id="43014" name="Text Box 7"/>
          <p:cNvSpPr txBox="1">
            <a:spLocks noChangeArrowheads="1"/>
          </p:cNvSpPr>
          <p:nvPr/>
        </p:nvSpPr>
        <p:spPr bwMode="auto">
          <a:xfrm>
            <a:off x="285750" y="1346200"/>
            <a:ext cx="3494088" cy="304800"/>
          </a:xfrm>
          <a:prstGeom prst="rect">
            <a:avLst/>
          </a:prstGeom>
          <a:noFill/>
          <a:ln w="9525" algn="ctr">
            <a:noFill/>
            <a:miter lim="800000"/>
            <a:headEnd/>
            <a:tailEnd/>
          </a:ln>
        </p:spPr>
        <p:txBody>
          <a:bodyPr lIns="82124" tIns="41061" rIns="82124" bIns="41061">
            <a:spAutoFit/>
          </a:bodyPr>
          <a:lstStyle/>
          <a:p>
            <a:pPr defTabSz="814388" eaLnBrk="0" hangingPunct="0">
              <a:lnSpc>
                <a:spcPct val="90000"/>
              </a:lnSpc>
            </a:pPr>
            <a:r>
              <a:rPr lang="en-GB" sz="1600" b="1">
                <a:solidFill>
                  <a:schemeClr val="accent1"/>
                </a:solidFill>
              </a:rPr>
              <a:t>Transmit Power = P</a:t>
            </a:r>
            <a:r>
              <a:rPr lang="en-GB" sz="1600" b="1" baseline="-10000">
                <a:solidFill>
                  <a:schemeClr val="accent1"/>
                </a:solidFill>
              </a:rPr>
              <a:t>tx</a:t>
            </a:r>
            <a:r>
              <a:rPr lang="en-GB" sz="1600" b="1">
                <a:solidFill>
                  <a:schemeClr val="accent1"/>
                </a:solidFill>
              </a:rPr>
              <a:t> (</a:t>
            </a:r>
            <a:r>
              <a:rPr lang="en-US" sz="1600" b="1">
                <a:solidFill>
                  <a:schemeClr val="accent1"/>
                </a:solidFill>
                <a:ea typeface="ＭＳ Ｐゴシック" pitchFamily="34" charset="-128"/>
              </a:rPr>
              <a:t>μW or </a:t>
            </a:r>
            <a:r>
              <a:rPr lang="en-GB" sz="1600" b="1">
                <a:solidFill>
                  <a:schemeClr val="accent1"/>
                </a:solidFill>
              </a:rPr>
              <a:t>mW)</a:t>
            </a:r>
            <a:endParaRPr lang="en-GB" sz="1600" b="1" baseline="-10000">
              <a:solidFill>
                <a:schemeClr val="accent1"/>
              </a:solidFill>
            </a:endParaRPr>
          </a:p>
        </p:txBody>
      </p:sp>
      <p:sp>
        <p:nvSpPr>
          <p:cNvPr id="43015" name="Text Box 8"/>
          <p:cNvSpPr txBox="1">
            <a:spLocks noChangeArrowheads="1"/>
          </p:cNvSpPr>
          <p:nvPr/>
        </p:nvSpPr>
        <p:spPr bwMode="auto">
          <a:xfrm>
            <a:off x="5535613" y="1346200"/>
            <a:ext cx="3436937" cy="304800"/>
          </a:xfrm>
          <a:prstGeom prst="rect">
            <a:avLst/>
          </a:prstGeom>
          <a:noFill/>
          <a:ln w="9525" algn="ctr">
            <a:noFill/>
            <a:miter lim="800000"/>
            <a:headEnd/>
            <a:tailEnd/>
          </a:ln>
        </p:spPr>
        <p:txBody>
          <a:bodyPr lIns="82124" tIns="41061" rIns="82124" bIns="41061">
            <a:spAutoFit/>
          </a:bodyPr>
          <a:lstStyle/>
          <a:p>
            <a:pPr defTabSz="814388" eaLnBrk="0" hangingPunct="0">
              <a:lnSpc>
                <a:spcPct val="90000"/>
              </a:lnSpc>
            </a:pPr>
            <a:r>
              <a:rPr lang="en-GB" sz="1600" b="1">
                <a:solidFill>
                  <a:schemeClr val="accent1"/>
                </a:solidFill>
              </a:rPr>
              <a:t>Receive Power = P</a:t>
            </a:r>
            <a:r>
              <a:rPr lang="en-GB" sz="1600" b="1" baseline="-10000">
                <a:solidFill>
                  <a:schemeClr val="accent1"/>
                </a:solidFill>
              </a:rPr>
              <a:t>rx</a:t>
            </a:r>
            <a:r>
              <a:rPr lang="en-GB" sz="1600" b="1">
                <a:solidFill>
                  <a:schemeClr val="accent1"/>
                </a:solidFill>
              </a:rPr>
              <a:t> (</a:t>
            </a:r>
            <a:r>
              <a:rPr lang="en-US" sz="1600" b="1">
                <a:solidFill>
                  <a:schemeClr val="accent1"/>
                </a:solidFill>
                <a:ea typeface="ＭＳ Ｐゴシック" pitchFamily="34" charset="-128"/>
              </a:rPr>
              <a:t>μW or </a:t>
            </a:r>
            <a:r>
              <a:rPr lang="en-GB" sz="1600" b="1">
                <a:solidFill>
                  <a:schemeClr val="accent1"/>
                </a:solidFill>
              </a:rPr>
              <a:t>mW)</a:t>
            </a:r>
            <a:endParaRPr lang="en-GB" sz="1600" b="1" baseline="-10000">
              <a:solidFill>
                <a:schemeClr val="accent1"/>
              </a:solidFill>
            </a:endParaRPr>
          </a:p>
        </p:txBody>
      </p:sp>
      <p:sp>
        <p:nvSpPr>
          <p:cNvPr id="43016" name="Line 9"/>
          <p:cNvSpPr>
            <a:spLocks noChangeShapeType="1"/>
          </p:cNvSpPr>
          <p:nvPr/>
        </p:nvSpPr>
        <p:spPr bwMode="auto">
          <a:xfrm flipV="1">
            <a:off x="2481263" y="1981200"/>
            <a:ext cx="4267200" cy="0"/>
          </a:xfrm>
          <a:prstGeom prst="line">
            <a:avLst/>
          </a:prstGeom>
          <a:noFill/>
          <a:ln w="19050">
            <a:solidFill>
              <a:srgbClr val="009999"/>
            </a:solidFill>
            <a:round/>
            <a:headEnd/>
            <a:tailEnd type="triangle" w="med" len="med"/>
          </a:ln>
        </p:spPr>
        <p:txBody>
          <a:bodyPr lIns="82124" tIns="41061" rIns="82124" bIns="41061" anchor="ctr">
            <a:spAutoFit/>
          </a:bodyPr>
          <a:lstStyle/>
          <a:p>
            <a:endParaRPr lang="en-US"/>
          </a:p>
        </p:txBody>
      </p:sp>
      <p:sp>
        <p:nvSpPr>
          <p:cNvPr id="43017" name="Oval 10"/>
          <p:cNvSpPr>
            <a:spLocks noChangeArrowheads="1"/>
          </p:cNvSpPr>
          <p:nvPr/>
        </p:nvSpPr>
        <p:spPr bwMode="auto">
          <a:xfrm>
            <a:off x="4151313" y="1524000"/>
            <a:ext cx="457200" cy="457200"/>
          </a:xfrm>
          <a:prstGeom prst="ellipse">
            <a:avLst/>
          </a:prstGeom>
          <a:noFill/>
          <a:ln w="19050">
            <a:solidFill>
              <a:srgbClr val="009999"/>
            </a:solidFill>
            <a:round/>
            <a:headEnd/>
            <a:tailEnd/>
          </a:ln>
        </p:spPr>
        <p:txBody>
          <a:bodyPr wrap="none" anchor="ctr"/>
          <a:lstStyle/>
          <a:p>
            <a:endParaRPr lang="en-GB"/>
          </a:p>
        </p:txBody>
      </p:sp>
      <p:sp>
        <p:nvSpPr>
          <p:cNvPr id="43018" name="Oval 11"/>
          <p:cNvSpPr>
            <a:spLocks noChangeArrowheads="1"/>
          </p:cNvSpPr>
          <p:nvPr/>
        </p:nvSpPr>
        <p:spPr bwMode="auto">
          <a:xfrm>
            <a:off x="4227513" y="1524000"/>
            <a:ext cx="457200" cy="457200"/>
          </a:xfrm>
          <a:prstGeom prst="ellipse">
            <a:avLst/>
          </a:prstGeom>
          <a:noFill/>
          <a:ln w="19050">
            <a:solidFill>
              <a:srgbClr val="009999"/>
            </a:solidFill>
            <a:round/>
            <a:headEnd/>
            <a:tailEnd/>
          </a:ln>
        </p:spPr>
        <p:txBody>
          <a:bodyPr wrap="none" anchor="ctr"/>
          <a:lstStyle/>
          <a:p>
            <a:endParaRPr lang="en-GB"/>
          </a:p>
        </p:txBody>
      </p:sp>
      <p:sp>
        <p:nvSpPr>
          <p:cNvPr id="43019" name="Oval 12"/>
          <p:cNvSpPr>
            <a:spLocks noChangeArrowheads="1"/>
          </p:cNvSpPr>
          <p:nvPr/>
        </p:nvSpPr>
        <p:spPr bwMode="auto">
          <a:xfrm>
            <a:off x="4303713" y="1524000"/>
            <a:ext cx="457200" cy="457200"/>
          </a:xfrm>
          <a:prstGeom prst="ellipse">
            <a:avLst/>
          </a:prstGeom>
          <a:noFill/>
          <a:ln w="19050">
            <a:solidFill>
              <a:srgbClr val="009999"/>
            </a:solidFill>
            <a:round/>
            <a:headEnd/>
            <a:tailEnd/>
          </a:ln>
        </p:spPr>
        <p:txBody>
          <a:bodyPr wrap="none" anchor="ctr"/>
          <a:lstStyle/>
          <a:p>
            <a:endParaRPr lang="en-GB"/>
          </a:p>
        </p:txBody>
      </p:sp>
      <p:sp>
        <p:nvSpPr>
          <p:cNvPr id="43020" name="Text Box 13"/>
          <p:cNvSpPr txBox="1">
            <a:spLocks noChangeArrowheads="1"/>
          </p:cNvSpPr>
          <p:nvPr/>
        </p:nvSpPr>
        <p:spPr bwMode="auto">
          <a:xfrm>
            <a:off x="3743325" y="954088"/>
            <a:ext cx="1577975" cy="338137"/>
          </a:xfrm>
          <a:prstGeom prst="rect">
            <a:avLst/>
          </a:prstGeom>
          <a:noFill/>
          <a:ln w="9525">
            <a:noFill/>
            <a:miter lim="800000"/>
            <a:headEnd/>
            <a:tailEnd/>
          </a:ln>
        </p:spPr>
        <p:txBody>
          <a:bodyPr wrap="none">
            <a:spAutoFit/>
          </a:bodyPr>
          <a:lstStyle/>
          <a:p>
            <a:r>
              <a:rPr lang="en-US" sz="1600" b="1"/>
              <a:t>Length = L km</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04800" y="26988"/>
            <a:ext cx="7623175" cy="814387"/>
          </a:xfrm>
          <a:prstGeom prst="rect">
            <a:avLst/>
          </a:prstGeom>
          <a:noFill/>
          <a:ln w="9525">
            <a:noFill/>
            <a:miter lim="800000"/>
            <a:headEnd/>
            <a:tailEnd/>
          </a:ln>
        </p:spPr>
        <p:txBody>
          <a:bodyPr lIns="82124" tIns="41061" rIns="82124" bIns="41061" anchor="ctr"/>
          <a:lstStyle/>
          <a:p>
            <a:pPr defTabSz="814388" eaLnBrk="0" hangingPunct="0">
              <a:lnSpc>
                <a:spcPct val="90000"/>
              </a:lnSpc>
            </a:pPr>
            <a:r>
              <a:rPr lang="en-US" sz="3600">
                <a:solidFill>
                  <a:srgbClr val="009999"/>
                </a:solidFill>
              </a:rPr>
              <a:t>Optical Fiber Attenuation</a:t>
            </a:r>
          </a:p>
        </p:txBody>
      </p:sp>
      <p:sp>
        <p:nvSpPr>
          <p:cNvPr id="41987" name="Rectangle 3"/>
          <p:cNvSpPr>
            <a:spLocks noChangeArrowheads="1"/>
          </p:cNvSpPr>
          <p:nvPr/>
        </p:nvSpPr>
        <p:spPr bwMode="auto">
          <a:xfrm>
            <a:off x="179388" y="4410075"/>
            <a:ext cx="8640762" cy="2160588"/>
          </a:xfrm>
          <a:prstGeom prst="rect">
            <a:avLst/>
          </a:prstGeom>
          <a:noFill/>
          <a:ln w="9525">
            <a:noFill/>
            <a:miter lim="800000"/>
            <a:headEnd/>
            <a:tailEnd/>
          </a:ln>
        </p:spPr>
        <p:txBody>
          <a:bodyPr lIns="82124" tIns="41061" rIns="82124" bIns="41061" anchor="ctr" anchorCtr="1"/>
          <a:lstStyle/>
          <a:p>
            <a:pPr marL="236538" indent="-236538" defTabSz="814388" eaLnBrk="0" hangingPunct="0">
              <a:lnSpc>
                <a:spcPct val="95000"/>
              </a:lnSpc>
              <a:spcBef>
                <a:spcPct val="50000"/>
              </a:spcBef>
              <a:buClr>
                <a:srgbClr val="009999"/>
              </a:buClr>
              <a:buSzPct val="100000"/>
              <a:buFont typeface="Arial" pitchFamily="34" charset="0"/>
              <a:buChar char="•"/>
            </a:pPr>
            <a:r>
              <a:rPr lang="en-US" b="1" dirty="0">
                <a:solidFill>
                  <a:srgbClr val="546568"/>
                </a:solidFill>
              </a:rPr>
              <a:t>Attenuation</a:t>
            </a:r>
            <a:r>
              <a:rPr lang="en-US" dirty="0">
                <a:solidFill>
                  <a:srgbClr val="546568"/>
                </a:solidFill>
              </a:rPr>
              <a:t> specified in loss per kilometer (dB/km)</a:t>
            </a:r>
          </a:p>
          <a:p>
            <a:pPr lvl="1" defTabSz="814388" eaLnBrk="0" hangingPunct="0">
              <a:lnSpc>
                <a:spcPct val="95000"/>
              </a:lnSpc>
              <a:spcBef>
                <a:spcPct val="35000"/>
              </a:spcBef>
            </a:pPr>
            <a:r>
              <a:rPr lang="en-US" dirty="0">
                <a:solidFill>
                  <a:srgbClr val="546568"/>
                </a:solidFill>
              </a:rPr>
              <a:t>0.40 dB/km @ 1310 nm, 0.25 dB/km @ 1550 nm</a:t>
            </a:r>
          </a:p>
          <a:p>
            <a:pPr marL="236538" indent="-236538" defTabSz="814388" eaLnBrk="0" hangingPunct="0">
              <a:lnSpc>
                <a:spcPct val="95000"/>
              </a:lnSpc>
              <a:spcBef>
                <a:spcPct val="50000"/>
              </a:spcBef>
              <a:buClr>
                <a:srgbClr val="009999"/>
              </a:buClr>
              <a:buSzPct val="100000"/>
              <a:buFont typeface="Arial" pitchFamily="34" charset="0"/>
              <a:buChar char="•"/>
            </a:pPr>
            <a:r>
              <a:rPr lang="en-US" dirty="0">
                <a:solidFill>
                  <a:srgbClr val="546568"/>
                </a:solidFill>
              </a:rPr>
              <a:t>Loss due to absorption by impurities, 1400 nm peak due to OH (water) ions</a:t>
            </a:r>
          </a:p>
          <a:p>
            <a:pPr marL="236538" indent="-236538" defTabSz="814388" eaLnBrk="0" hangingPunct="0">
              <a:lnSpc>
                <a:spcPct val="95000"/>
              </a:lnSpc>
              <a:spcBef>
                <a:spcPct val="50000"/>
              </a:spcBef>
              <a:buClr>
                <a:srgbClr val="009999"/>
              </a:buClr>
              <a:buSzPct val="100000"/>
              <a:buFont typeface="Arial" pitchFamily="34" charset="0"/>
              <a:buChar char="•"/>
            </a:pPr>
            <a:r>
              <a:rPr lang="en-US" dirty="0">
                <a:solidFill>
                  <a:srgbClr val="546568"/>
                </a:solidFill>
              </a:rPr>
              <a:t>Rayleigh scattering loss, fundamental limit to </a:t>
            </a:r>
            <a:r>
              <a:rPr lang="en-US" b="1" dirty="0">
                <a:solidFill>
                  <a:srgbClr val="546568"/>
                </a:solidFill>
              </a:rPr>
              <a:t>fiber</a:t>
            </a:r>
            <a:r>
              <a:rPr lang="en-US" dirty="0">
                <a:solidFill>
                  <a:srgbClr val="546568"/>
                </a:solidFill>
              </a:rPr>
              <a:t> loss</a:t>
            </a:r>
          </a:p>
        </p:txBody>
      </p:sp>
      <p:pic>
        <p:nvPicPr>
          <p:cNvPr id="41988" name="Picture 4"/>
          <p:cNvPicPr>
            <a:picLocks noChangeAspect="1" noChangeArrowheads="1"/>
          </p:cNvPicPr>
          <p:nvPr/>
        </p:nvPicPr>
        <p:blipFill>
          <a:blip r:embed="rId3" cstate="print"/>
          <a:srcRect/>
          <a:stretch>
            <a:fillRect/>
          </a:stretch>
        </p:blipFill>
        <p:spPr bwMode="auto">
          <a:xfrm>
            <a:off x="538163" y="1008063"/>
            <a:ext cx="7850187" cy="3571875"/>
          </a:xfrm>
          <a:prstGeom prst="rect">
            <a:avLst/>
          </a:prstGeom>
          <a:noFill/>
          <a:ln w="28575">
            <a:noFill/>
            <a:miter lim="800000"/>
            <a:headEnd/>
            <a:tailEnd/>
          </a:ln>
        </p:spPr>
      </p:pic>
      <p:grpSp>
        <p:nvGrpSpPr>
          <p:cNvPr id="41989" name="Group 5"/>
          <p:cNvGrpSpPr>
            <a:grpSpLocks/>
          </p:cNvGrpSpPr>
          <p:nvPr/>
        </p:nvGrpSpPr>
        <p:grpSpPr bwMode="auto">
          <a:xfrm>
            <a:off x="5651500" y="1700213"/>
            <a:ext cx="1208088" cy="1049337"/>
            <a:chOff x="3560" y="1117"/>
            <a:chExt cx="761" cy="661"/>
          </a:xfrm>
        </p:grpSpPr>
        <p:sp>
          <p:nvSpPr>
            <p:cNvPr id="6" name="AutoShape 6"/>
            <p:cNvSpPr>
              <a:spLocks noChangeArrowheads="1"/>
            </p:cNvSpPr>
            <p:nvPr/>
          </p:nvSpPr>
          <p:spPr bwMode="auto">
            <a:xfrm>
              <a:off x="3560" y="1117"/>
              <a:ext cx="761" cy="661"/>
            </a:xfrm>
            <a:prstGeom prst="downArrow">
              <a:avLst>
                <a:gd name="adj1" fmla="val 50000"/>
                <a:gd name="adj2" fmla="val 50005"/>
              </a:avLst>
            </a:prstGeom>
            <a:gradFill rotWithShape="0">
              <a:gsLst>
                <a:gs pos="0">
                  <a:schemeClr val="accent2"/>
                </a:gs>
                <a:gs pos="100000">
                  <a:schemeClr val="accent2">
                    <a:gamma/>
                    <a:tint val="39216"/>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en-GB">
                <a:latin typeface="+mn-lt"/>
                <a:cs typeface="+mn-cs"/>
              </a:endParaRPr>
            </a:p>
          </p:txBody>
        </p:sp>
        <p:sp>
          <p:nvSpPr>
            <p:cNvPr id="41999" name="Rectangle 7"/>
            <p:cNvSpPr>
              <a:spLocks noChangeArrowheads="1"/>
            </p:cNvSpPr>
            <p:nvPr/>
          </p:nvSpPr>
          <p:spPr bwMode="auto">
            <a:xfrm>
              <a:off x="3696" y="1277"/>
              <a:ext cx="477" cy="320"/>
            </a:xfrm>
            <a:prstGeom prst="rect">
              <a:avLst/>
            </a:prstGeom>
            <a:noFill/>
            <a:ln w="9525">
              <a:noFill/>
              <a:miter lim="800000"/>
              <a:headEnd/>
              <a:tailEnd/>
            </a:ln>
          </p:spPr>
          <p:txBody>
            <a:bodyPr wrap="none" lIns="81864" tIns="40932" rIns="81864" bIns="40932">
              <a:spAutoFit/>
            </a:bodyPr>
            <a:lstStyle/>
            <a:p>
              <a:pPr algn="ctr" defTabSz="812800" eaLnBrk="0" hangingPunct="0"/>
              <a:r>
                <a:rPr lang="en-US" sz="1400" b="1">
                  <a:solidFill>
                    <a:schemeClr val="bg1"/>
                  </a:solidFill>
                  <a:latin typeface="Times New Roman" pitchFamily="18" charset="0"/>
                </a:rPr>
                <a:t>1550</a:t>
              </a:r>
            </a:p>
            <a:p>
              <a:pPr algn="ctr" defTabSz="812800" eaLnBrk="0" hangingPunct="0"/>
              <a:r>
                <a:rPr lang="en-US" sz="1400" b="1">
                  <a:solidFill>
                    <a:schemeClr val="bg1"/>
                  </a:solidFill>
                  <a:latin typeface="Times New Roman" pitchFamily="18" charset="0"/>
                </a:rPr>
                <a:t>window</a:t>
              </a:r>
            </a:p>
          </p:txBody>
        </p:sp>
      </p:grpSp>
      <p:grpSp>
        <p:nvGrpSpPr>
          <p:cNvPr id="41990" name="Group 8"/>
          <p:cNvGrpSpPr>
            <a:grpSpLocks/>
          </p:cNvGrpSpPr>
          <p:nvPr/>
        </p:nvGrpSpPr>
        <p:grpSpPr bwMode="auto">
          <a:xfrm>
            <a:off x="2843213" y="2563813"/>
            <a:ext cx="1208087" cy="1049337"/>
            <a:chOff x="2653" y="1253"/>
            <a:chExt cx="761" cy="661"/>
          </a:xfrm>
        </p:grpSpPr>
        <p:sp>
          <p:nvSpPr>
            <p:cNvPr id="9" name="AutoShape 9"/>
            <p:cNvSpPr>
              <a:spLocks noChangeArrowheads="1"/>
            </p:cNvSpPr>
            <p:nvPr/>
          </p:nvSpPr>
          <p:spPr bwMode="auto">
            <a:xfrm flipV="1">
              <a:off x="2653" y="1253"/>
              <a:ext cx="761" cy="661"/>
            </a:xfrm>
            <a:prstGeom prst="downArrow">
              <a:avLst>
                <a:gd name="adj1" fmla="val 50000"/>
                <a:gd name="adj2" fmla="val 50005"/>
              </a:avLst>
            </a:prstGeom>
            <a:gradFill rotWithShape="0">
              <a:gsLst>
                <a:gs pos="0">
                  <a:schemeClr val="accent2"/>
                </a:gs>
                <a:gs pos="100000">
                  <a:schemeClr val="accent2">
                    <a:gamma/>
                    <a:tint val="39216"/>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en-GB">
                <a:latin typeface="+mn-lt"/>
                <a:cs typeface="+mn-cs"/>
              </a:endParaRPr>
            </a:p>
          </p:txBody>
        </p:sp>
        <p:sp>
          <p:nvSpPr>
            <p:cNvPr id="41997" name="Rectangle 10"/>
            <p:cNvSpPr>
              <a:spLocks noChangeArrowheads="1"/>
            </p:cNvSpPr>
            <p:nvPr/>
          </p:nvSpPr>
          <p:spPr bwMode="auto">
            <a:xfrm>
              <a:off x="2789" y="1344"/>
              <a:ext cx="477" cy="320"/>
            </a:xfrm>
            <a:prstGeom prst="rect">
              <a:avLst/>
            </a:prstGeom>
            <a:noFill/>
            <a:ln w="9525">
              <a:noFill/>
              <a:miter lim="800000"/>
              <a:headEnd/>
              <a:tailEnd/>
            </a:ln>
          </p:spPr>
          <p:txBody>
            <a:bodyPr wrap="none" lIns="81864" tIns="40932" rIns="81864" bIns="40932">
              <a:spAutoFit/>
            </a:bodyPr>
            <a:lstStyle/>
            <a:p>
              <a:pPr algn="ctr" defTabSz="812800" eaLnBrk="0" hangingPunct="0"/>
              <a:r>
                <a:rPr lang="en-US" sz="1400" b="1">
                  <a:solidFill>
                    <a:schemeClr val="bg1"/>
                  </a:solidFill>
                  <a:latin typeface="Times New Roman" pitchFamily="18" charset="0"/>
                </a:rPr>
                <a:t>1310</a:t>
              </a:r>
            </a:p>
            <a:p>
              <a:pPr algn="ctr" defTabSz="812800" eaLnBrk="0" hangingPunct="0"/>
              <a:r>
                <a:rPr lang="en-US" sz="1400" b="1">
                  <a:solidFill>
                    <a:schemeClr val="bg1"/>
                  </a:solidFill>
                  <a:latin typeface="Times New Roman" pitchFamily="18" charset="0"/>
                </a:rPr>
                <a:t>window</a:t>
              </a:r>
            </a:p>
          </p:txBody>
        </p:sp>
      </p:grpSp>
      <p:sp>
        <p:nvSpPr>
          <p:cNvPr id="41991" name="Line 11"/>
          <p:cNvSpPr>
            <a:spLocks noChangeShapeType="1"/>
          </p:cNvSpPr>
          <p:nvPr/>
        </p:nvSpPr>
        <p:spPr bwMode="auto">
          <a:xfrm>
            <a:off x="1619250" y="2060575"/>
            <a:ext cx="6121400" cy="1511300"/>
          </a:xfrm>
          <a:prstGeom prst="line">
            <a:avLst/>
          </a:prstGeom>
          <a:noFill/>
          <a:ln w="28575">
            <a:solidFill>
              <a:srgbClr val="006666"/>
            </a:solidFill>
            <a:prstDash val="dash"/>
            <a:round/>
            <a:headEnd/>
            <a:tailEnd/>
          </a:ln>
        </p:spPr>
        <p:txBody>
          <a:bodyPr/>
          <a:lstStyle/>
          <a:p>
            <a:endParaRPr lang="en-US"/>
          </a:p>
        </p:txBody>
      </p:sp>
      <p:sp>
        <p:nvSpPr>
          <p:cNvPr id="41992" name="Text Box 12"/>
          <p:cNvSpPr txBox="1">
            <a:spLocks noChangeArrowheads="1"/>
          </p:cNvSpPr>
          <p:nvPr/>
        </p:nvSpPr>
        <p:spPr bwMode="auto">
          <a:xfrm>
            <a:off x="6762750" y="3051175"/>
            <a:ext cx="2057400" cy="304800"/>
          </a:xfrm>
          <a:prstGeom prst="rect">
            <a:avLst/>
          </a:prstGeom>
          <a:noFill/>
          <a:ln w="9525">
            <a:noFill/>
            <a:miter lim="800000"/>
            <a:headEnd/>
            <a:tailEnd/>
          </a:ln>
        </p:spPr>
        <p:txBody>
          <a:bodyPr wrap="none">
            <a:spAutoFit/>
          </a:bodyPr>
          <a:lstStyle/>
          <a:p>
            <a:r>
              <a:rPr lang="en-US" sz="1400"/>
              <a:t>Rayleigh scattering loss</a:t>
            </a:r>
          </a:p>
        </p:txBody>
      </p:sp>
      <p:sp>
        <p:nvSpPr>
          <p:cNvPr id="41993" name="Text Box 13"/>
          <p:cNvSpPr txBox="1">
            <a:spLocks noChangeArrowheads="1"/>
          </p:cNvSpPr>
          <p:nvPr/>
        </p:nvSpPr>
        <p:spPr bwMode="auto">
          <a:xfrm>
            <a:off x="7288213" y="692150"/>
            <a:ext cx="1709737" cy="517525"/>
          </a:xfrm>
          <a:prstGeom prst="rect">
            <a:avLst/>
          </a:prstGeom>
          <a:noFill/>
          <a:ln w="9525">
            <a:noFill/>
            <a:miter lim="800000"/>
            <a:headEnd/>
            <a:tailEnd/>
          </a:ln>
        </p:spPr>
        <p:txBody>
          <a:bodyPr wrap="none">
            <a:spAutoFit/>
          </a:bodyPr>
          <a:lstStyle/>
          <a:p>
            <a:r>
              <a:rPr lang="en-US" sz="1400" dirty="0"/>
              <a:t>Fundamental mode</a:t>
            </a:r>
          </a:p>
          <a:p>
            <a:r>
              <a:rPr lang="en-US" sz="1400" dirty="0"/>
              <a:t>Bending loss</a:t>
            </a:r>
          </a:p>
        </p:txBody>
      </p:sp>
      <p:sp>
        <p:nvSpPr>
          <p:cNvPr id="41994" name="Line 14"/>
          <p:cNvSpPr>
            <a:spLocks noChangeShapeType="1"/>
          </p:cNvSpPr>
          <p:nvPr/>
        </p:nvSpPr>
        <p:spPr bwMode="auto">
          <a:xfrm flipH="1">
            <a:off x="7523163" y="1268413"/>
            <a:ext cx="144462" cy="792162"/>
          </a:xfrm>
          <a:prstGeom prst="line">
            <a:avLst/>
          </a:prstGeom>
          <a:noFill/>
          <a:ln w="28575">
            <a:solidFill>
              <a:srgbClr val="006666"/>
            </a:solidFill>
            <a:round/>
            <a:headEnd/>
            <a:tailEnd type="triangle" w="med" len="med"/>
          </a:ln>
        </p:spPr>
        <p:txBody>
          <a:bodyPr/>
          <a:lstStyle/>
          <a:p>
            <a:endParaRPr lang="en-US"/>
          </a:p>
        </p:txBody>
      </p:sp>
      <p:sp>
        <p:nvSpPr>
          <p:cNvPr id="41995" name="Text Box 15"/>
          <p:cNvSpPr txBox="1">
            <a:spLocks noChangeArrowheads="1"/>
          </p:cNvSpPr>
          <p:nvPr/>
        </p:nvSpPr>
        <p:spPr bwMode="auto">
          <a:xfrm>
            <a:off x="3543300" y="906463"/>
            <a:ext cx="1771650" cy="304800"/>
          </a:xfrm>
          <a:prstGeom prst="rect">
            <a:avLst/>
          </a:prstGeom>
          <a:noFill/>
          <a:ln w="9525">
            <a:noFill/>
            <a:miter lim="800000"/>
            <a:headEnd/>
            <a:tailEnd/>
          </a:ln>
        </p:spPr>
        <p:txBody>
          <a:bodyPr wrap="none">
            <a:spAutoFit/>
          </a:bodyPr>
          <a:lstStyle/>
          <a:p>
            <a:r>
              <a:rPr lang="en-US" sz="1400"/>
              <a:t>OH Absorption Loss</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04800" y="100013"/>
            <a:ext cx="7623175" cy="814387"/>
          </a:xfrm>
          <a:prstGeom prst="rect">
            <a:avLst/>
          </a:prstGeom>
          <a:noFill/>
          <a:ln w="9525">
            <a:noFill/>
            <a:miter lim="800000"/>
            <a:headEnd/>
            <a:tailEnd/>
          </a:ln>
        </p:spPr>
        <p:txBody>
          <a:bodyPr lIns="82124" tIns="41061" rIns="82124" bIns="41061" anchor="ctr"/>
          <a:lstStyle/>
          <a:p>
            <a:pPr defTabSz="814388" eaLnBrk="0" hangingPunct="0">
              <a:lnSpc>
                <a:spcPct val="90000"/>
              </a:lnSpc>
            </a:pPr>
            <a:r>
              <a:rPr lang="en-US" sz="3600">
                <a:solidFill>
                  <a:srgbClr val="009999"/>
                </a:solidFill>
              </a:rPr>
              <a:t>Optical Bands</a:t>
            </a:r>
          </a:p>
        </p:txBody>
      </p:sp>
      <p:sp>
        <p:nvSpPr>
          <p:cNvPr id="44035" name="Rectangle 3"/>
          <p:cNvSpPr>
            <a:spLocks noChangeArrowheads="1"/>
          </p:cNvSpPr>
          <p:nvPr/>
        </p:nvSpPr>
        <p:spPr bwMode="auto">
          <a:xfrm>
            <a:off x="1524000" y="4337050"/>
            <a:ext cx="6381750" cy="2160588"/>
          </a:xfrm>
          <a:prstGeom prst="rect">
            <a:avLst/>
          </a:prstGeom>
          <a:noFill/>
          <a:ln w="9525">
            <a:noFill/>
            <a:miter lim="800000"/>
            <a:headEnd/>
            <a:tailEnd/>
          </a:ln>
        </p:spPr>
        <p:txBody>
          <a:bodyPr lIns="82124" tIns="41061" rIns="82124" bIns="41061" anchor="ctr" anchorCtr="1"/>
          <a:lstStyle/>
          <a:p>
            <a:pPr marL="236538" indent="-236538" defTabSz="814388" eaLnBrk="0" hangingPunct="0">
              <a:lnSpc>
                <a:spcPct val="95000"/>
              </a:lnSpc>
              <a:spcBef>
                <a:spcPct val="50000"/>
              </a:spcBef>
              <a:buClr>
                <a:srgbClr val="009999"/>
              </a:buClr>
              <a:buSzPct val="100000"/>
              <a:buFont typeface="Arial" pitchFamily="34" charset="0"/>
              <a:buChar char="•"/>
            </a:pPr>
            <a:r>
              <a:rPr lang="en-US">
                <a:solidFill>
                  <a:srgbClr val="546568"/>
                </a:solidFill>
              </a:rPr>
              <a:t>O-band: 1260 - 1360 nm</a:t>
            </a:r>
          </a:p>
          <a:p>
            <a:pPr marL="236538" indent="-236538" defTabSz="814388" eaLnBrk="0" hangingPunct="0">
              <a:lnSpc>
                <a:spcPct val="95000"/>
              </a:lnSpc>
              <a:spcBef>
                <a:spcPct val="50000"/>
              </a:spcBef>
              <a:buClr>
                <a:srgbClr val="009999"/>
              </a:buClr>
              <a:buSzPct val="100000"/>
              <a:buFont typeface="Arial" pitchFamily="34" charset="0"/>
              <a:buChar char="•"/>
            </a:pPr>
            <a:r>
              <a:rPr lang="en-US">
                <a:solidFill>
                  <a:srgbClr val="546568"/>
                </a:solidFill>
              </a:rPr>
              <a:t>S-band: 1460 - 1530 nm</a:t>
            </a:r>
          </a:p>
          <a:p>
            <a:pPr marL="236538" indent="-236538" defTabSz="814388" eaLnBrk="0" hangingPunct="0">
              <a:lnSpc>
                <a:spcPct val="95000"/>
              </a:lnSpc>
              <a:spcBef>
                <a:spcPct val="50000"/>
              </a:spcBef>
              <a:buClr>
                <a:srgbClr val="009999"/>
              </a:buClr>
              <a:buSzPct val="100000"/>
              <a:buFont typeface="Arial" pitchFamily="34" charset="0"/>
              <a:buChar char="•"/>
            </a:pPr>
            <a:r>
              <a:rPr lang="en-US">
                <a:solidFill>
                  <a:srgbClr val="546568"/>
                </a:solidFill>
              </a:rPr>
              <a:t>C-band: 1530 - 1565 nm</a:t>
            </a:r>
          </a:p>
          <a:p>
            <a:pPr marL="236538" indent="-236538" defTabSz="814388" eaLnBrk="0" hangingPunct="0">
              <a:lnSpc>
                <a:spcPct val="95000"/>
              </a:lnSpc>
              <a:spcBef>
                <a:spcPct val="50000"/>
              </a:spcBef>
              <a:buClr>
                <a:srgbClr val="009999"/>
              </a:buClr>
              <a:buSzPct val="100000"/>
              <a:buFont typeface="Arial" pitchFamily="34" charset="0"/>
              <a:buChar char="•"/>
            </a:pPr>
            <a:r>
              <a:rPr lang="en-US">
                <a:solidFill>
                  <a:srgbClr val="546568"/>
                </a:solidFill>
              </a:rPr>
              <a:t>L-band: 1565 - 1625 nm</a:t>
            </a:r>
          </a:p>
        </p:txBody>
      </p:sp>
      <p:pic>
        <p:nvPicPr>
          <p:cNvPr id="44036" name="Picture 4"/>
          <p:cNvPicPr>
            <a:picLocks noChangeAspect="1" noChangeArrowheads="1"/>
          </p:cNvPicPr>
          <p:nvPr/>
        </p:nvPicPr>
        <p:blipFill>
          <a:blip r:embed="rId3" cstate="print"/>
          <a:srcRect/>
          <a:stretch>
            <a:fillRect/>
          </a:stretch>
        </p:blipFill>
        <p:spPr bwMode="auto">
          <a:xfrm>
            <a:off x="538163" y="914400"/>
            <a:ext cx="7850187" cy="3571875"/>
          </a:xfrm>
          <a:prstGeom prst="rect">
            <a:avLst/>
          </a:prstGeom>
          <a:noFill/>
          <a:ln w="28575">
            <a:noFill/>
            <a:miter lim="800000"/>
            <a:headEnd/>
            <a:tailEnd/>
          </a:ln>
        </p:spPr>
      </p:pic>
      <p:sp>
        <p:nvSpPr>
          <p:cNvPr id="44037" name="Line 11"/>
          <p:cNvSpPr>
            <a:spLocks noChangeShapeType="1"/>
          </p:cNvSpPr>
          <p:nvPr/>
        </p:nvSpPr>
        <p:spPr bwMode="auto">
          <a:xfrm>
            <a:off x="1619250" y="1966913"/>
            <a:ext cx="6121400" cy="1511300"/>
          </a:xfrm>
          <a:prstGeom prst="line">
            <a:avLst/>
          </a:prstGeom>
          <a:noFill/>
          <a:ln w="28575">
            <a:solidFill>
              <a:srgbClr val="006666"/>
            </a:solidFill>
            <a:prstDash val="dash"/>
            <a:round/>
            <a:headEnd/>
            <a:tailEnd/>
          </a:ln>
        </p:spPr>
        <p:txBody>
          <a:bodyPr/>
          <a:lstStyle/>
          <a:p>
            <a:endParaRPr lang="en-US"/>
          </a:p>
        </p:txBody>
      </p:sp>
      <p:sp>
        <p:nvSpPr>
          <p:cNvPr id="44038" name="Rectangle 16"/>
          <p:cNvSpPr>
            <a:spLocks noChangeArrowheads="1"/>
          </p:cNvSpPr>
          <p:nvPr/>
        </p:nvSpPr>
        <p:spPr bwMode="auto">
          <a:xfrm>
            <a:off x="5257800" y="1052513"/>
            <a:ext cx="609600" cy="2743200"/>
          </a:xfrm>
          <a:prstGeom prst="rect">
            <a:avLst/>
          </a:prstGeom>
          <a:solidFill>
            <a:srgbClr val="0183B7">
              <a:alpha val="50195"/>
            </a:srgbClr>
          </a:solidFill>
          <a:ln w="9525">
            <a:noFill/>
            <a:miter lim="800000"/>
            <a:headEnd/>
            <a:tailEnd/>
          </a:ln>
        </p:spPr>
        <p:txBody>
          <a:bodyPr wrap="none" anchor="ctr"/>
          <a:lstStyle/>
          <a:p>
            <a:endParaRPr lang="en-GB"/>
          </a:p>
        </p:txBody>
      </p:sp>
      <p:sp>
        <p:nvSpPr>
          <p:cNvPr id="44039" name="Rectangle 17"/>
          <p:cNvSpPr>
            <a:spLocks noChangeArrowheads="1"/>
          </p:cNvSpPr>
          <p:nvPr/>
        </p:nvSpPr>
        <p:spPr bwMode="auto">
          <a:xfrm>
            <a:off x="5867400" y="1052513"/>
            <a:ext cx="533400" cy="2743200"/>
          </a:xfrm>
          <a:prstGeom prst="rect">
            <a:avLst/>
          </a:prstGeom>
          <a:solidFill>
            <a:srgbClr val="FF3300">
              <a:alpha val="50195"/>
            </a:srgbClr>
          </a:solidFill>
          <a:ln w="9525">
            <a:noFill/>
            <a:miter lim="800000"/>
            <a:headEnd/>
            <a:tailEnd/>
          </a:ln>
        </p:spPr>
        <p:txBody>
          <a:bodyPr wrap="none" anchor="ctr"/>
          <a:lstStyle/>
          <a:p>
            <a:endParaRPr lang="en-GB"/>
          </a:p>
        </p:txBody>
      </p:sp>
      <p:sp>
        <p:nvSpPr>
          <p:cNvPr id="44040" name="Rectangle 18"/>
          <p:cNvSpPr>
            <a:spLocks noChangeArrowheads="1"/>
          </p:cNvSpPr>
          <p:nvPr/>
        </p:nvSpPr>
        <p:spPr bwMode="auto">
          <a:xfrm>
            <a:off x="6400800" y="1052513"/>
            <a:ext cx="609600" cy="2743200"/>
          </a:xfrm>
          <a:prstGeom prst="rect">
            <a:avLst/>
          </a:prstGeom>
          <a:solidFill>
            <a:srgbClr val="00E200">
              <a:alpha val="50195"/>
            </a:srgbClr>
          </a:solidFill>
          <a:ln w="9525">
            <a:noFill/>
            <a:miter lim="800000"/>
            <a:headEnd/>
            <a:tailEnd/>
          </a:ln>
        </p:spPr>
        <p:txBody>
          <a:bodyPr wrap="none" anchor="ctr"/>
          <a:lstStyle/>
          <a:p>
            <a:endParaRPr lang="en-GB"/>
          </a:p>
        </p:txBody>
      </p:sp>
      <p:sp>
        <p:nvSpPr>
          <p:cNvPr id="44041" name="Rectangle 19"/>
          <p:cNvSpPr>
            <a:spLocks noChangeArrowheads="1"/>
          </p:cNvSpPr>
          <p:nvPr/>
        </p:nvSpPr>
        <p:spPr bwMode="auto">
          <a:xfrm>
            <a:off x="3352800" y="1052513"/>
            <a:ext cx="457200" cy="2743200"/>
          </a:xfrm>
          <a:prstGeom prst="rect">
            <a:avLst/>
          </a:prstGeom>
          <a:solidFill>
            <a:srgbClr val="8E8E95">
              <a:alpha val="50195"/>
            </a:srgbClr>
          </a:solidFill>
          <a:ln w="9525">
            <a:noFill/>
            <a:miter lim="800000"/>
            <a:headEnd/>
            <a:tailEnd/>
          </a:ln>
        </p:spPr>
        <p:txBody>
          <a:bodyPr wrap="none" anchor="ctr"/>
          <a:lstStyle/>
          <a:p>
            <a:endParaRPr lang="en-GB"/>
          </a:p>
        </p:txBody>
      </p:sp>
      <p:sp>
        <p:nvSpPr>
          <p:cNvPr id="44042" name="Text Box 20"/>
          <p:cNvSpPr txBox="1">
            <a:spLocks noChangeArrowheads="1"/>
          </p:cNvSpPr>
          <p:nvPr/>
        </p:nvSpPr>
        <p:spPr bwMode="auto">
          <a:xfrm rot="-5400000">
            <a:off x="6237287" y="1557338"/>
            <a:ext cx="815975" cy="336550"/>
          </a:xfrm>
          <a:prstGeom prst="rect">
            <a:avLst/>
          </a:prstGeom>
          <a:noFill/>
          <a:ln w="9525">
            <a:noFill/>
            <a:miter lim="800000"/>
            <a:headEnd/>
            <a:tailEnd/>
          </a:ln>
        </p:spPr>
        <p:txBody>
          <a:bodyPr wrap="none">
            <a:spAutoFit/>
          </a:bodyPr>
          <a:lstStyle/>
          <a:p>
            <a:r>
              <a:rPr lang="en-US" sz="1600"/>
              <a:t>L-band</a:t>
            </a:r>
          </a:p>
        </p:txBody>
      </p:sp>
      <p:sp>
        <p:nvSpPr>
          <p:cNvPr id="44043" name="Text Box 21"/>
          <p:cNvSpPr txBox="1">
            <a:spLocks noChangeArrowheads="1"/>
          </p:cNvSpPr>
          <p:nvPr/>
        </p:nvSpPr>
        <p:spPr bwMode="auto">
          <a:xfrm rot="-5400000">
            <a:off x="5687218" y="1551782"/>
            <a:ext cx="849313" cy="336550"/>
          </a:xfrm>
          <a:prstGeom prst="rect">
            <a:avLst/>
          </a:prstGeom>
          <a:noFill/>
          <a:ln w="9525">
            <a:noFill/>
            <a:miter lim="800000"/>
            <a:headEnd/>
            <a:tailEnd/>
          </a:ln>
        </p:spPr>
        <p:txBody>
          <a:bodyPr wrap="none">
            <a:spAutoFit/>
          </a:bodyPr>
          <a:lstStyle/>
          <a:p>
            <a:r>
              <a:rPr lang="en-US" sz="1600"/>
              <a:t>C-band</a:t>
            </a:r>
          </a:p>
        </p:txBody>
      </p:sp>
      <p:sp>
        <p:nvSpPr>
          <p:cNvPr id="44044" name="Text Box 22"/>
          <p:cNvSpPr txBox="1">
            <a:spLocks noChangeArrowheads="1"/>
          </p:cNvSpPr>
          <p:nvPr/>
        </p:nvSpPr>
        <p:spPr bwMode="auto">
          <a:xfrm rot="-5400000">
            <a:off x="5127625" y="1546225"/>
            <a:ext cx="838200" cy="336550"/>
          </a:xfrm>
          <a:prstGeom prst="rect">
            <a:avLst/>
          </a:prstGeom>
          <a:noFill/>
          <a:ln w="9525">
            <a:noFill/>
            <a:miter lim="800000"/>
            <a:headEnd/>
            <a:tailEnd/>
          </a:ln>
        </p:spPr>
        <p:txBody>
          <a:bodyPr wrap="none">
            <a:spAutoFit/>
          </a:bodyPr>
          <a:lstStyle/>
          <a:p>
            <a:r>
              <a:rPr lang="en-US" sz="1600"/>
              <a:t>S-band</a:t>
            </a:r>
          </a:p>
        </p:txBody>
      </p:sp>
      <p:sp>
        <p:nvSpPr>
          <p:cNvPr id="44045" name="Text Box 23"/>
          <p:cNvSpPr txBox="1">
            <a:spLocks noChangeArrowheads="1"/>
          </p:cNvSpPr>
          <p:nvPr/>
        </p:nvSpPr>
        <p:spPr bwMode="auto">
          <a:xfrm rot="-5400000">
            <a:off x="3130551" y="1514475"/>
            <a:ext cx="869950" cy="339725"/>
          </a:xfrm>
          <a:prstGeom prst="rect">
            <a:avLst/>
          </a:prstGeom>
          <a:noFill/>
          <a:ln w="9525">
            <a:noFill/>
            <a:miter lim="800000"/>
            <a:headEnd/>
            <a:tailEnd/>
          </a:ln>
        </p:spPr>
        <p:txBody>
          <a:bodyPr wrap="none">
            <a:spAutoFit/>
          </a:bodyPr>
          <a:lstStyle/>
          <a:p>
            <a:r>
              <a:rPr lang="en-US" sz="1600"/>
              <a:t>O-band</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79388" y="171450"/>
            <a:ext cx="8210550" cy="503238"/>
          </a:xfrm>
          <a:prstGeom prst="rect">
            <a:avLst/>
          </a:prstGeom>
          <a:noFill/>
          <a:ln w="9525">
            <a:noFill/>
            <a:miter lim="800000"/>
            <a:headEnd/>
            <a:tailEnd/>
          </a:ln>
        </p:spPr>
        <p:txBody>
          <a:bodyPr lIns="92064" tIns="46032" rIns="92064" bIns="46032" anchor="b"/>
          <a:lstStyle/>
          <a:p>
            <a:pPr defTabSz="814388" eaLnBrk="0" hangingPunct="0">
              <a:lnSpc>
                <a:spcPct val="90000"/>
              </a:lnSpc>
            </a:pPr>
            <a:r>
              <a:rPr lang="en-US" sz="3600">
                <a:solidFill>
                  <a:srgbClr val="009999"/>
                </a:solidFill>
              </a:rPr>
              <a:t>Fiber Chromatic Dispersion</a:t>
            </a:r>
          </a:p>
        </p:txBody>
      </p:sp>
      <p:sp>
        <p:nvSpPr>
          <p:cNvPr id="45059" name="Line 3"/>
          <p:cNvSpPr>
            <a:spLocks noChangeShapeType="1"/>
          </p:cNvSpPr>
          <p:nvPr/>
        </p:nvSpPr>
        <p:spPr bwMode="auto">
          <a:xfrm>
            <a:off x="3692525" y="5537200"/>
            <a:ext cx="4984750" cy="0"/>
          </a:xfrm>
          <a:prstGeom prst="line">
            <a:avLst/>
          </a:prstGeom>
          <a:noFill/>
          <a:ln w="25400">
            <a:solidFill>
              <a:srgbClr val="0183B7"/>
            </a:solidFill>
            <a:round/>
            <a:headEnd type="none" w="sm" len="sm"/>
            <a:tailEnd type="stealth" w="med" len="lg"/>
          </a:ln>
        </p:spPr>
        <p:txBody>
          <a:bodyPr wrap="none" anchor="ctr"/>
          <a:lstStyle/>
          <a:p>
            <a:endParaRPr lang="en-US"/>
          </a:p>
        </p:txBody>
      </p:sp>
      <p:sp>
        <p:nvSpPr>
          <p:cNvPr id="45060" name="Rectangle 4"/>
          <p:cNvSpPr>
            <a:spLocks noChangeArrowheads="1"/>
          </p:cNvSpPr>
          <p:nvPr/>
        </p:nvSpPr>
        <p:spPr bwMode="auto">
          <a:xfrm>
            <a:off x="7562850" y="5572125"/>
            <a:ext cx="1330325" cy="336550"/>
          </a:xfrm>
          <a:prstGeom prst="rect">
            <a:avLst/>
          </a:prstGeom>
          <a:noFill/>
          <a:ln w="9525">
            <a:noFill/>
            <a:miter lim="800000"/>
            <a:headEnd/>
            <a:tailEnd/>
          </a:ln>
        </p:spPr>
        <p:txBody>
          <a:bodyPr wrap="none" lIns="92064" tIns="46032" rIns="92064" bIns="46032">
            <a:spAutoFit/>
          </a:bodyPr>
          <a:lstStyle/>
          <a:p>
            <a:pPr algn="ctr" eaLnBrk="0" hangingPunct="0"/>
            <a:r>
              <a:rPr lang="en-US" sz="1600">
                <a:latin typeface="Times New Roman" pitchFamily="18" charset="0"/>
              </a:rPr>
              <a:t>Wavelength </a:t>
            </a:r>
            <a:r>
              <a:rPr lang="en-US" sz="1600">
                <a:latin typeface="Symbol" pitchFamily="18" charset="2"/>
              </a:rPr>
              <a:t>l</a:t>
            </a:r>
          </a:p>
        </p:txBody>
      </p:sp>
      <p:sp>
        <p:nvSpPr>
          <p:cNvPr id="45061" name="Rectangle 5"/>
          <p:cNvSpPr>
            <a:spLocks noChangeArrowheads="1"/>
          </p:cNvSpPr>
          <p:nvPr/>
        </p:nvSpPr>
        <p:spPr bwMode="auto">
          <a:xfrm rot="-5400000">
            <a:off x="2272506" y="4934744"/>
            <a:ext cx="1995488" cy="336550"/>
          </a:xfrm>
          <a:prstGeom prst="rect">
            <a:avLst/>
          </a:prstGeom>
          <a:noFill/>
          <a:ln w="9525">
            <a:noFill/>
            <a:miter lim="800000"/>
            <a:headEnd/>
            <a:tailEnd/>
          </a:ln>
        </p:spPr>
        <p:txBody>
          <a:bodyPr wrap="none" lIns="92064" tIns="46032" rIns="92064" bIns="46032">
            <a:spAutoFit/>
          </a:bodyPr>
          <a:lstStyle/>
          <a:p>
            <a:pPr eaLnBrk="0" hangingPunct="0"/>
            <a:r>
              <a:rPr lang="en-US" sz="1600">
                <a:latin typeface="Times New Roman" pitchFamily="18" charset="0"/>
              </a:rPr>
              <a:t>Dispersion  ps/nm-km</a:t>
            </a:r>
          </a:p>
        </p:txBody>
      </p:sp>
      <p:sp>
        <p:nvSpPr>
          <p:cNvPr id="45062" name="Line 6"/>
          <p:cNvSpPr>
            <a:spLocks noChangeShapeType="1"/>
          </p:cNvSpPr>
          <p:nvPr/>
        </p:nvSpPr>
        <p:spPr bwMode="auto">
          <a:xfrm>
            <a:off x="3708400" y="4598988"/>
            <a:ext cx="185738" cy="0"/>
          </a:xfrm>
          <a:prstGeom prst="line">
            <a:avLst/>
          </a:prstGeom>
          <a:noFill/>
          <a:ln w="25400">
            <a:solidFill>
              <a:srgbClr val="0183B7"/>
            </a:solidFill>
            <a:round/>
            <a:headEnd type="none" w="sm" len="sm"/>
            <a:tailEnd type="none" w="sm" len="sm"/>
          </a:ln>
        </p:spPr>
        <p:txBody>
          <a:bodyPr wrap="none" anchor="ctr"/>
          <a:lstStyle/>
          <a:p>
            <a:endParaRPr lang="en-US"/>
          </a:p>
        </p:txBody>
      </p:sp>
      <p:sp>
        <p:nvSpPr>
          <p:cNvPr id="45063" name="Rectangle 7"/>
          <p:cNvSpPr>
            <a:spLocks noChangeArrowheads="1"/>
          </p:cNvSpPr>
          <p:nvPr/>
        </p:nvSpPr>
        <p:spPr bwMode="auto">
          <a:xfrm>
            <a:off x="3351213" y="4456113"/>
            <a:ext cx="361950" cy="304800"/>
          </a:xfrm>
          <a:prstGeom prst="rect">
            <a:avLst/>
          </a:prstGeom>
          <a:noFill/>
          <a:ln w="9525">
            <a:noFill/>
            <a:miter lim="800000"/>
            <a:headEnd/>
            <a:tailEnd/>
          </a:ln>
        </p:spPr>
        <p:txBody>
          <a:bodyPr wrap="none" lIns="92064" tIns="46032" rIns="92064" bIns="46032">
            <a:spAutoFit/>
          </a:bodyPr>
          <a:lstStyle/>
          <a:p>
            <a:pPr eaLnBrk="0" hangingPunct="0"/>
            <a:r>
              <a:rPr lang="en-US" sz="1400">
                <a:latin typeface="Times New Roman" pitchFamily="18" charset="0"/>
              </a:rPr>
              <a:t>20</a:t>
            </a:r>
          </a:p>
        </p:txBody>
      </p:sp>
      <p:sp>
        <p:nvSpPr>
          <p:cNvPr id="45064" name="Rectangle 8"/>
          <p:cNvSpPr>
            <a:spLocks noChangeArrowheads="1"/>
          </p:cNvSpPr>
          <p:nvPr/>
        </p:nvSpPr>
        <p:spPr bwMode="auto">
          <a:xfrm>
            <a:off x="3471863" y="5392738"/>
            <a:ext cx="273050" cy="304800"/>
          </a:xfrm>
          <a:prstGeom prst="rect">
            <a:avLst/>
          </a:prstGeom>
          <a:noFill/>
          <a:ln w="9525">
            <a:noFill/>
            <a:miter lim="800000"/>
            <a:headEnd/>
            <a:tailEnd/>
          </a:ln>
        </p:spPr>
        <p:txBody>
          <a:bodyPr wrap="none" lIns="92064" tIns="46032" rIns="92064" bIns="46032">
            <a:spAutoFit/>
          </a:bodyPr>
          <a:lstStyle/>
          <a:p>
            <a:pPr eaLnBrk="0" hangingPunct="0"/>
            <a:r>
              <a:rPr lang="en-US" sz="1400">
                <a:latin typeface="Times New Roman" pitchFamily="18" charset="0"/>
              </a:rPr>
              <a:t>0</a:t>
            </a:r>
          </a:p>
        </p:txBody>
      </p:sp>
      <p:sp>
        <p:nvSpPr>
          <p:cNvPr id="45065" name="Line 9"/>
          <p:cNvSpPr>
            <a:spLocks noChangeShapeType="1"/>
          </p:cNvSpPr>
          <p:nvPr/>
        </p:nvSpPr>
        <p:spPr bwMode="auto">
          <a:xfrm flipV="1">
            <a:off x="4857750" y="5434013"/>
            <a:ext cx="0" cy="193675"/>
          </a:xfrm>
          <a:prstGeom prst="line">
            <a:avLst/>
          </a:prstGeom>
          <a:noFill/>
          <a:ln w="25400">
            <a:solidFill>
              <a:srgbClr val="0183B7"/>
            </a:solidFill>
            <a:round/>
            <a:headEnd type="none" w="sm" len="sm"/>
            <a:tailEnd type="none" w="sm" len="sm"/>
          </a:ln>
        </p:spPr>
        <p:txBody>
          <a:bodyPr wrap="none" anchor="ctr"/>
          <a:lstStyle/>
          <a:p>
            <a:endParaRPr lang="en-US"/>
          </a:p>
        </p:txBody>
      </p:sp>
      <p:sp>
        <p:nvSpPr>
          <p:cNvPr id="45066" name="Line 10"/>
          <p:cNvSpPr>
            <a:spLocks noChangeShapeType="1"/>
          </p:cNvSpPr>
          <p:nvPr/>
        </p:nvSpPr>
        <p:spPr bwMode="auto">
          <a:xfrm flipV="1">
            <a:off x="7110413" y="5422900"/>
            <a:ext cx="0" cy="193675"/>
          </a:xfrm>
          <a:prstGeom prst="line">
            <a:avLst/>
          </a:prstGeom>
          <a:noFill/>
          <a:ln w="25400">
            <a:solidFill>
              <a:srgbClr val="0183B7"/>
            </a:solidFill>
            <a:round/>
            <a:headEnd type="none" w="sm" len="sm"/>
            <a:tailEnd type="none" w="sm" len="sm"/>
          </a:ln>
        </p:spPr>
        <p:txBody>
          <a:bodyPr wrap="none" anchor="ctr"/>
          <a:lstStyle/>
          <a:p>
            <a:endParaRPr lang="en-US"/>
          </a:p>
        </p:txBody>
      </p:sp>
      <p:sp>
        <p:nvSpPr>
          <p:cNvPr id="45067" name="Rectangle 11"/>
          <p:cNvSpPr>
            <a:spLocks noChangeArrowheads="1"/>
          </p:cNvSpPr>
          <p:nvPr/>
        </p:nvSpPr>
        <p:spPr bwMode="auto">
          <a:xfrm>
            <a:off x="4506913" y="5646738"/>
            <a:ext cx="738187" cy="274637"/>
          </a:xfrm>
          <a:prstGeom prst="rect">
            <a:avLst/>
          </a:prstGeom>
          <a:noFill/>
          <a:ln w="9525">
            <a:noFill/>
            <a:miter lim="800000"/>
            <a:headEnd/>
            <a:tailEnd/>
          </a:ln>
        </p:spPr>
        <p:txBody>
          <a:bodyPr wrap="none" lIns="92064" tIns="46032" rIns="92064" bIns="46032">
            <a:spAutoFit/>
          </a:bodyPr>
          <a:lstStyle/>
          <a:p>
            <a:pPr eaLnBrk="0" hangingPunct="0"/>
            <a:r>
              <a:rPr lang="en-US" sz="1200" b="1">
                <a:latin typeface="Times New Roman" pitchFamily="18" charset="0"/>
              </a:rPr>
              <a:t>1310 nm</a:t>
            </a:r>
          </a:p>
        </p:txBody>
      </p:sp>
      <p:sp>
        <p:nvSpPr>
          <p:cNvPr id="45068" name="Rectangle 12"/>
          <p:cNvSpPr>
            <a:spLocks noChangeArrowheads="1"/>
          </p:cNvSpPr>
          <p:nvPr/>
        </p:nvSpPr>
        <p:spPr bwMode="auto">
          <a:xfrm>
            <a:off x="6792913" y="5707063"/>
            <a:ext cx="700087" cy="274637"/>
          </a:xfrm>
          <a:prstGeom prst="rect">
            <a:avLst/>
          </a:prstGeom>
          <a:noFill/>
          <a:ln w="9525">
            <a:noFill/>
            <a:miter lim="800000"/>
            <a:headEnd/>
            <a:tailEnd/>
          </a:ln>
        </p:spPr>
        <p:txBody>
          <a:bodyPr wrap="none" lIns="92064" tIns="46032" rIns="92064" bIns="46032">
            <a:spAutoFit/>
          </a:bodyPr>
          <a:lstStyle/>
          <a:p>
            <a:pPr eaLnBrk="0" hangingPunct="0"/>
            <a:r>
              <a:rPr lang="en-US" sz="1200" b="1">
                <a:latin typeface="Times New Roman" pitchFamily="18" charset="0"/>
              </a:rPr>
              <a:t>1550nm</a:t>
            </a:r>
          </a:p>
        </p:txBody>
      </p:sp>
      <p:sp>
        <p:nvSpPr>
          <p:cNvPr id="45069" name="Line 13"/>
          <p:cNvSpPr>
            <a:spLocks noChangeShapeType="1"/>
          </p:cNvSpPr>
          <p:nvPr/>
        </p:nvSpPr>
        <p:spPr bwMode="auto">
          <a:xfrm flipV="1">
            <a:off x="3798888" y="4311650"/>
            <a:ext cx="3986212" cy="1665288"/>
          </a:xfrm>
          <a:prstGeom prst="line">
            <a:avLst/>
          </a:prstGeom>
          <a:noFill/>
          <a:ln w="50800">
            <a:solidFill>
              <a:schemeClr val="tx2"/>
            </a:solidFill>
            <a:round/>
            <a:headEnd type="none" w="sm" len="sm"/>
            <a:tailEnd type="none" w="sm" len="sm"/>
          </a:ln>
        </p:spPr>
        <p:txBody>
          <a:bodyPr wrap="none" anchor="ctr"/>
          <a:lstStyle/>
          <a:p>
            <a:endParaRPr lang="en-US"/>
          </a:p>
        </p:txBody>
      </p:sp>
      <p:sp>
        <p:nvSpPr>
          <p:cNvPr id="45070" name="Line 14"/>
          <p:cNvSpPr>
            <a:spLocks noChangeShapeType="1"/>
          </p:cNvSpPr>
          <p:nvPr/>
        </p:nvSpPr>
        <p:spPr bwMode="auto">
          <a:xfrm>
            <a:off x="3932238" y="4598988"/>
            <a:ext cx="3114675" cy="0"/>
          </a:xfrm>
          <a:prstGeom prst="line">
            <a:avLst/>
          </a:prstGeom>
          <a:noFill/>
          <a:ln w="12700">
            <a:solidFill>
              <a:srgbClr val="0183B7"/>
            </a:solidFill>
            <a:prstDash val="sysDot"/>
            <a:round/>
            <a:headEnd type="none" w="sm" len="sm"/>
            <a:tailEnd type="none" w="sm" len="sm"/>
          </a:ln>
        </p:spPr>
        <p:txBody>
          <a:bodyPr wrap="none" anchor="ctr"/>
          <a:lstStyle/>
          <a:p>
            <a:endParaRPr lang="en-US"/>
          </a:p>
        </p:txBody>
      </p:sp>
      <p:sp>
        <p:nvSpPr>
          <p:cNvPr id="45071" name="Line 15"/>
          <p:cNvSpPr>
            <a:spLocks noChangeShapeType="1"/>
          </p:cNvSpPr>
          <p:nvPr/>
        </p:nvSpPr>
        <p:spPr bwMode="auto">
          <a:xfrm flipV="1">
            <a:off x="7110413" y="4619625"/>
            <a:ext cx="0" cy="865188"/>
          </a:xfrm>
          <a:prstGeom prst="line">
            <a:avLst/>
          </a:prstGeom>
          <a:noFill/>
          <a:ln w="12700">
            <a:solidFill>
              <a:srgbClr val="0183B7"/>
            </a:solidFill>
            <a:prstDash val="sysDot"/>
            <a:round/>
            <a:headEnd type="none" w="sm" len="sm"/>
            <a:tailEnd type="none" w="sm" len="sm"/>
          </a:ln>
        </p:spPr>
        <p:txBody>
          <a:bodyPr wrap="none" anchor="ctr"/>
          <a:lstStyle/>
          <a:p>
            <a:endParaRPr lang="en-US"/>
          </a:p>
        </p:txBody>
      </p:sp>
      <p:sp>
        <p:nvSpPr>
          <p:cNvPr id="45072" name="Text Box 16"/>
          <p:cNvSpPr txBox="1">
            <a:spLocks noChangeArrowheads="1"/>
          </p:cNvSpPr>
          <p:nvPr/>
        </p:nvSpPr>
        <p:spPr bwMode="auto">
          <a:xfrm>
            <a:off x="376238" y="915988"/>
            <a:ext cx="8228012" cy="2978150"/>
          </a:xfrm>
          <a:prstGeom prst="rect">
            <a:avLst/>
          </a:prstGeom>
          <a:noFill/>
          <a:ln w="9525">
            <a:noFill/>
            <a:miter lim="800000"/>
            <a:headEnd/>
            <a:tailEnd/>
          </a:ln>
        </p:spPr>
        <p:txBody>
          <a:bodyPr>
            <a:spAutoFit/>
          </a:bodyPr>
          <a:lstStyle/>
          <a:p>
            <a:pPr>
              <a:spcAft>
                <a:spcPct val="50000"/>
              </a:spcAft>
              <a:buClr>
                <a:srgbClr val="009999"/>
              </a:buClr>
              <a:buFont typeface="Arial" pitchFamily="34" charset="0"/>
              <a:buChar char="•"/>
            </a:pPr>
            <a:r>
              <a:rPr lang="en-US" b="1">
                <a:solidFill>
                  <a:srgbClr val="546568"/>
                </a:solidFill>
              </a:rPr>
              <a:t> Chromatic</a:t>
            </a:r>
            <a:r>
              <a:rPr lang="en-US">
                <a:solidFill>
                  <a:srgbClr val="546568"/>
                </a:solidFill>
              </a:rPr>
              <a:t> </a:t>
            </a:r>
            <a:r>
              <a:rPr lang="en-US" b="1">
                <a:solidFill>
                  <a:srgbClr val="546568"/>
                </a:solidFill>
              </a:rPr>
              <a:t>dispersion</a:t>
            </a:r>
            <a:r>
              <a:rPr lang="en-US">
                <a:solidFill>
                  <a:srgbClr val="546568"/>
                </a:solidFill>
              </a:rPr>
              <a:t> causes a broadening in time of the input signal as it travels down the length of the </a:t>
            </a:r>
            <a:r>
              <a:rPr lang="en-US" b="1">
                <a:solidFill>
                  <a:srgbClr val="546568"/>
                </a:solidFill>
              </a:rPr>
              <a:t>fiber</a:t>
            </a:r>
            <a:r>
              <a:rPr lang="en-US">
                <a:solidFill>
                  <a:srgbClr val="546568"/>
                </a:solidFill>
              </a:rPr>
              <a:t>.</a:t>
            </a:r>
          </a:p>
          <a:p>
            <a:pPr>
              <a:spcAft>
                <a:spcPct val="50000"/>
              </a:spcAft>
              <a:buClr>
                <a:srgbClr val="009999"/>
              </a:buClr>
              <a:buFont typeface="Arial" pitchFamily="34" charset="0"/>
              <a:buChar char="•"/>
            </a:pPr>
            <a:r>
              <a:rPr lang="en-US">
                <a:solidFill>
                  <a:srgbClr val="546568"/>
                </a:solidFill>
              </a:rPr>
              <a:t> The phenomenon occurs because the optical signal has a finite spectral width, and different spectral components will propagate at different speeds along the length of the </a:t>
            </a:r>
            <a:r>
              <a:rPr lang="en-US" b="1">
                <a:solidFill>
                  <a:srgbClr val="546568"/>
                </a:solidFill>
              </a:rPr>
              <a:t>fiber</a:t>
            </a:r>
            <a:r>
              <a:rPr lang="en-US">
                <a:solidFill>
                  <a:srgbClr val="546568"/>
                </a:solidFill>
              </a:rPr>
              <a:t>. </a:t>
            </a:r>
          </a:p>
          <a:p>
            <a:pPr>
              <a:spcAft>
                <a:spcPct val="50000"/>
              </a:spcAft>
              <a:buClr>
                <a:srgbClr val="009999"/>
              </a:buClr>
              <a:buFont typeface="Arial" pitchFamily="34" charset="0"/>
              <a:buChar char="•"/>
            </a:pPr>
            <a:r>
              <a:rPr lang="en-US">
                <a:solidFill>
                  <a:srgbClr val="546568"/>
                </a:solidFill>
              </a:rPr>
              <a:t> The cause of this velocity difference is that the index of refraction of the </a:t>
            </a:r>
            <a:r>
              <a:rPr lang="en-US" b="1">
                <a:solidFill>
                  <a:srgbClr val="546568"/>
                </a:solidFill>
              </a:rPr>
              <a:t>fiber</a:t>
            </a:r>
            <a:r>
              <a:rPr lang="en-US">
                <a:solidFill>
                  <a:srgbClr val="546568"/>
                </a:solidFill>
              </a:rPr>
              <a:t> core is different for different wavelengths. </a:t>
            </a:r>
          </a:p>
          <a:p>
            <a:pPr>
              <a:spcAft>
                <a:spcPct val="50000"/>
              </a:spcAft>
              <a:buClr>
                <a:srgbClr val="009999"/>
              </a:buClr>
              <a:buFont typeface="Arial" pitchFamily="34" charset="0"/>
              <a:buChar char="•"/>
            </a:pPr>
            <a:r>
              <a:rPr lang="en-US">
                <a:solidFill>
                  <a:srgbClr val="546568"/>
                </a:solidFill>
              </a:rPr>
              <a:t> This is called material </a:t>
            </a:r>
            <a:r>
              <a:rPr lang="en-US" b="1">
                <a:solidFill>
                  <a:srgbClr val="546568"/>
                </a:solidFill>
              </a:rPr>
              <a:t>dispersion</a:t>
            </a:r>
            <a:r>
              <a:rPr lang="en-US">
                <a:solidFill>
                  <a:srgbClr val="546568"/>
                </a:solidFill>
              </a:rPr>
              <a:t> and it is the dominant source of </a:t>
            </a:r>
            <a:r>
              <a:rPr lang="en-US" b="1">
                <a:solidFill>
                  <a:srgbClr val="546568"/>
                </a:solidFill>
              </a:rPr>
              <a:t>chromatic</a:t>
            </a:r>
            <a:r>
              <a:rPr lang="en-US">
                <a:solidFill>
                  <a:srgbClr val="546568"/>
                </a:solidFill>
              </a:rPr>
              <a:t> </a:t>
            </a:r>
            <a:r>
              <a:rPr lang="en-US" b="1">
                <a:solidFill>
                  <a:srgbClr val="546568"/>
                </a:solidFill>
              </a:rPr>
              <a:t>dispersion</a:t>
            </a:r>
            <a:r>
              <a:rPr lang="en-US">
                <a:solidFill>
                  <a:srgbClr val="546568"/>
                </a:solidFill>
              </a:rPr>
              <a:t> in single-mode fibers. </a:t>
            </a:r>
            <a:endParaRPr lang="en-US" b="1">
              <a:solidFill>
                <a:srgbClr val="546568"/>
              </a:solidFill>
            </a:endParaRPr>
          </a:p>
        </p:txBody>
      </p:sp>
      <p:sp>
        <p:nvSpPr>
          <p:cNvPr id="45073" name="Line 17"/>
          <p:cNvSpPr>
            <a:spLocks noChangeShapeType="1"/>
          </p:cNvSpPr>
          <p:nvPr/>
        </p:nvSpPr>
        <p:spPr bwMode="auto">
          <a:xfrm flipV="1">
            <a:off x="3708400" y="4116388"/>
            <a:ext cx="0" cy="2159000"/>
          </a:xfrm>
          <a:prstGeom prst="line">
            <a:avLst/>
          </a:prstGeom>
          <a:noFill/>
          <a:ln w="28575">
            <a:solidFill>
              <a:srgbClr val="0183B7"/>
            </a:solidFill>
            <a:round/>
            <a:headEnd/>
            <a:tailEnd type="triangle" w="med" len="med"/>
          </a:ln>
        </p:spPr>
        <p:txBody>
          <a:bodyPr/>
          <a:lstStyle/>
          <a:p>
            <a:endParaRPr lang="en-US"/>
          </a:p>
        </p:txBody>
      </p:sp>
      <p:sp>
        <p:nvSpPr>
          <p:cNvPr id="45074" name="Text Box 18"/>
          <p:cNvSpPr txBox="1">
            <a:spLocks noChangeArrowheads="1"/>
          </p:cNvSpPr>
          <p:nvPr/>
        </p:nvSpPr>
        <p:spPr bwMode="auto">
          <a:xfrm>
            <a:off x="323850" y="4206875"/>
            <a:ext cx="2663825" cy="1465263"/>
          </a:xfrm>
          <a:prstGeom prst="rect">
            <a:avLst/>
          </a:prstGeom>
          <a:noFill/>
          <a:ln w="9525">
            <a:noFill/>
            <a:miter lim="800000"/>
            <a:headEnd/>
            <a:tailEnd/>
          </a:ln>
        </p:spPr>
        <p:txBody>
          <a:bodyPr>
            <a:spAutoFit/>
          </a:bodyPr>
          <a:lstStyle/>
          <a:p>
            <a:r>
              <a:rPr lang="en-US">
                <a:solidFill>
                  <a:srgbClr val="546568"/>
                </a:solidFill>
              </a:rPr>
              <a:t>Variation of </a:t>
            </a:r>
            <a:r>
              <a:rPr lang="en-US" b="1">
                <a:solidFill>
                  <a:srgbClr val="546568"/>
                </a:solidFill>
              </a:rPr>
              <a:t>Chromatic Dispersion</a:t>
            </a:r>
            <a:r>
              <a:rPr lang="en-US">
                <a:solidFill>
                  <a:srgbClr val="546568"/>
                </a:solidFill>
              </a:rPr>
              <a:t> with wavelength for Standard SingleMode </a:t>
            </a:r>
            <a:r>
              <a:rPr lang="en-US" b="1">
                <a:solidFill>
                  <a:srgbClr val="546568"/>
                </a:solidFill>
              </a:rPr>
              <a:t>fiber</a:t>
            </a:r>
            <a:r>
              <a:rPr lang="en-US">
                <a:solidFill>
                  <a:srgbClr val="546568"/>
                </a:solidFill>
              </a:rPr>
              <a:t> (&gt;95% of installed </a:t>
            </a:r>
            <a:r>
              <a:rPr lang="en-US" b="1">
                <a:solidFill>
                  <a:srgbClr val="546568"/>
                </a:solidFill>
              </a:rPr>
              <a:t>fiber</a:t>
            </a:r>
            <a:r>
              <a:rPr lang="en-US">
                <a:solidFill>
                  <a:srgbClr val="546568"/>
                </a:solidFill>
              </a:rPr>
              <a:t>)</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00025" y="4763"/>
            <a:ext cx="8210550" cy="700087"/>
          </a:xfrm>
          <a:prstGeom prst="rect">
            <a:avLst/>
          </a:prstGeom>
          <a:noFill/>
          <a:ln w="9525">
            <a:noFill/>
            <a:miter lim="800000"/>
            <a:headEnd/>
            <a:tailEnd/>
          </a:ln>
        </p:spPr>
        <p:txBody>
          <a:bodyPr lIns="92064" tIns="46032" rIns="92064" bIns="46032" anchor="b"/>
          <a:lstStyle/>
          <a:p>
            <a:pPr defTabSz="814388" eaLnBrk="0" hangingPunct="0">
              <a:lnSpc>
                <a:spcPct val="90000"/>
              </a:lnSpc>
            </a:pPr>
            <a:r>
              <a:rPr lang="en-US" sz="3600">
                <a:solidFill>
                  <a:srgbClr val="009999"/>
                </a:solidFill>
              </a:rPr>
              <a:t>Fiber Dispersion Characteristics</a:t>
            </a:r>
          </a:p>
        </p:txBody>
      </p:sp>
      <p:sp>
        <p:nvSpPr>
          <p:cNvPr id="46083" name="Rectangle 3"/>
          <p:cNvSpPr>
            <a:spLocks noChangeArrowheads="1"/>
          </p:cNvSpPr>
          <p:nvPr/>
        </p:nvSpPr>
        <p:spPr bwMode="auto">
          <a:xfrm>
            <a:off x="2706688" y="714375"/>
            <a:ext cx="2486025" cy="581025"/>
          </a:xfrm>
          <a:prstGeom prst="rect">
            <a:avLst/>
          </a:prstGeom>
          <a:noFill/>
          <a:ln w="9525">
            <a:noFill/>
            <a:miter lim="800000"/>
            <a:headEnd/>
            <a:tailEnd/>
          </a:ln>
        </p:spPr>
        <p:txBody>
          <a:bodyPr wrap="none" lIns="92064" tIns="46032" rIns="92064" bIns="46032">
            <a:spAutoFit/>
          </a:bodyPr>
          <a:lstStyle/>
          <a:p>
            <a:pPr eaLnBrk="0" hangingPunct="0"/>
            <a:r>
              <a:rPr lang="en-US" sz="1600">
                <a:solidFill>
                  <a:schemeClr val="tx2"/>
                </a:solidFill>
                <a:latin typeface="Times New Roman" pitchFamily="18" charset="0"/>
              </a:rPr>
              <a:t>Standard SingleMode Fiber </a:t>
            </a:r>
          </a:p>
          <a:p>
            <a:pPr eaLnBrk="0" hangingPunct="0"/>
            <a:r>
              <a:rPr lang="en-US" sz="1600">
                <a:solidFill>
                  <a:schemeClr val="tx2"/>
                </a:solidFill>
                <a:latin typeface="Times New Roman" pitchFamily="18" charset="0"/>
              </a:rPr>
              <a:t>&gt;95% installed fiber</a:t>
            </a:r>
          </a:p>
        </p:txBody>
      </p:sp>
      <p:sp>
        <p:nvSpPr>
          <p:cNvPr id="46084" name="Line 4"/>
          <p:cNvSpPr>
            <a:spLocks noChangeShapeType="1"/>
          </p:cNvSpPr>
          <p:nvPr/>
        </p:nvSpPr>
        <p:spPr bwMode="auto">
          <a:xfrm>
            <a:off x="3181350" y="2981325"/>
            <a:ext cx="1584325" cy="1152525"/>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46085" name="Rectangle 5"/>
          <p:cNvSpPr>
            <a:spLocks noChangeArrowheads="1"/>
          </p:cNvSpPr>
          <p:nvPr/>
        </p:nvSpPr>
        <p:spPr bwMode="auto">
          <a:xfrm>
            <a:off x="4211638" y="3192463"/>
            <a:ext cx="3792537" cy="581025"/>
          </a:xfrm>
          <a:prstGeom prst="rect">
            <a:avLst/>
          </a:prstGeom>
          <a:noFill/>
          <a:ln w="9525">
            <a:noFill/>
            <a:miter lim="800000"/>
            <a:headEnd/>
            <a:tailEnd/>
          </a:ln>
        </p:spPr>
        <p:txBody>
          <a:bodyPr wrap="none" lIns="92064" tIns="46032" rIns="92064" bIns="46032">
            <a:spAutoFit/>
          </a:bodyPr>
          <a:lstStyle/>
          <a:p>
            <a:pPr eaLnBrk="0" hangingPunct="0"/>
            <a:r>
              <a:rPr lang="en-US" sz="1600">
                <a:latin typeface="Times New Roman" pitchFamily="18" charset="0"/>
              </a:rPr>
              <a:t>Non-zero dispersion shifted fibers (NZDSF)</a:t>
            </a:r>
          </a:p>
          <a:p>
            <a:pPr eaLnBrk="0" hangingPunct="0"/>
            <a:r>
              <a:rPr lang="en-US" sz="1600">
                <a:latin typeface="Times New Roman" pitchFamily="18" charset="0"/>
              </a:rPr>
              <a:t>Lower dispersion in 1550nm window</a:t>
            </a:r>
          </a:p>
        </p:txBody>
      </p:sp>
      <p:sp>
        <p:nvSpPr>
          <p:cNvPr id="46086" name="Line 6"/>
          <p:cNvSpPr>
            <a:spLocks noChangeShapeType="1"/>
          </p:cNvSpPr>
          <p:nvPr/>
        </p:nvSpPr>
        <p:spPr bwMode="auto">
          <a:xfrm>
            <a:off x="774700" y="965200"/>
            <a:ext cx="0" cy="2819400"/>
          </a:xfrm>
          <a:prstGeom prst="line">
            <a:avLst/>
          </a:prstGeom>
          <a:noFill/>
          <a:ln w="25400">
            <a:solidFill>
              <a:schemeClr val="tx1"/>
            </a:solidFill>
            <a:round/>
            <a:headEnd type="stealth" w="med" len="lg"/>
            <a:tailEnd type="stealth" w="med" len="lg"/>
          </a:ln>
        </p:spPr>
        <p:txBody>
          <a:bodyPr wrap="none" anchor="ctr"/>
          <a:lstStyle/>
          <a:p>
            <a:endParaRPr lang="en-US"/>
          </a:p>
        </p:txBody>
      </p:sp>
      <p:sp>
        <p:nvSpPr>
          <p:cNvPr id="46087" name="Line 7"/>
          <p:cNvSpPr>
            <a:spLocks noChangeShapeType="1"/>
          </p:cNvSpPr>
          <p:nvPr/>
        </p:nvSpPr>
        <p:spPr bwMode="auto">
          <a:xfrm>
            <a:off x="688975" y="2397125"/>
            <a:ext cx="4984750" cy="0"/>
          </a:xfrm>
          <a:prstGeom prst="line">
            <a:avLst/>
          </a:prstGeom>
          <a:noFill/>
          <a:ln w="25400">
            <a:solidFill>
              <a:schemeClr val="tx1"/>
            </a:solidFill>
            <a:round/>
            <a:headEnd type="none" w="sm" len="sm"/>
            <a:tailEnd type="stealth" w="med" len="lg"/>
          </a:ln>
        </p:spPr>
        <p:txBody>
          <a:bodyPr wrap="none" anchor="ctr"/>
          <a:lstStyle/>
          <a:p>
            <a:endParaRPr lang="en-US"/>
          </a:p>
        </p:txBody>
      </p:sp>
      <p:sp>
        <p:nvSpPr>
          <p:cNvPr id="46088" name="Rectangle 8"/>
          <p:cNvSpPr>
            <a:spLocks noChangeArrowheads="1"/>
          </p:cNvSpPr>
          <p:nvPr/>
        </p:nvSpPr>
        <p:spPr bwMode="auto">
          <a:xfrm>
            <a:off x="4568825" y="2432050"/>
            <a:ext cx="1330325" cy="336550"/>
          </a:xfrm>
          <a:prstGeom prst="rect">
            <a:avLst/>
          </a:prstGeom>
          <a:noFill/>
          <a:ln w="9525">
            <a:noFill/>
            <a:miter lim="800000"/>
            <a:headEnd/>
            <a:tailEnd/>
          </a:ln>
        </p:spPr>
        <p:txBody>
          <a:bodyPr wrap="none" lIns="92064" tIns="46032" rIns="92064" bIns="46032">
            <a:spAutoFit/>
          </a:bodyPr>
          <a:lstStyle/>
          <a:p>
            <a:pPr algn="ctr" eaLnBrk="0" hangingPunct="0"/>
            <a:r>
              <a:rPr lang="en-US" sz="1600">
                <a:latin typeface="Times New Roman" pitchFamily="18" charset="0"/>
              </a:rPr>
              <a:t>Wavelength </a:t>
            </a:r>
            <a:r>
              <a:rPr lang="en-US" sz="1600">
                <a:latin typeface="Symbol" pitchFamily="18" charset="2"/>
              </a:rPr>
              <a:t>l</a:t>
            </a:r>
          </a:p>
        </p:txBody>
      </p:sp>
      <p:sp>
        <p:nvSpPr>
          <p:cNvPr id="46089" name="Rectangle 9"/>
          <p:cNvSpPr>
            <a:spLocks noChangeArrowheads="1"/>
          </p:cNvSpPr>
          <p:nvPr/>
        </p:nvSpPr>
        <p:spPr bwMode="auto">
          <a:xfrm rot="-5400000">
            <a:off x="-721519" y="1794669"/>
            <a:ext cx="1995488" cy="336550"/>
          </a:xfrm>
          <a:prstGeom prst="rect">
            <a:avLst/>
          </a:prstGeom>
          <a:noFill/>
          <a:ln w="9525">
            <a:noFill/>
            <a:miter lim="800000"/>
            <a:headEnd/>
            <a:tailEnd/>
          </a:ln>
        </p:spPr>
        <p:txBody>
          <a:bodyPr wrap="none" lIns="92064" tIns="46032" rIns="92064" bIns="46032">
            <a:spAutoFit/>
          </a:bodyPr>
          <a:lstStyle/>
          <a:p>
            <a:pPr eaLnBrk="0" hangingPunct="0"/>
            <a:r>
              <a:rPr lang="en-US" sz="1600">
                <a:latin typeface="Times New Roman" pitchFamily="18" charset="0"/>
              </a:rPr>
              <a:t>Dispersion  ps/nm-km</a:t>
            </a:r>
          </a:p>
        </p:txBody>
      </p:sp>
      <p:sp>
        <p:nvSpPr>
          <p:cNvPr id="46090" name="Line 10"/>
          <p:cNvSpPr>
            <a:spLocks noChangeShapeType="1"/>
          </p:cNvSpPr>
          <p:nvPr/>
        </p:nvSpPr>
        <p:spPr bwMode="auto">
          <a:xfrm>
            <a:off x="676275" y="1458913"/>
            <a:ext cx="18573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6091" name="Rectangle 11"/>
          <p:cNvSpPr>
            <a:spLocks noChangeArrowheads="1"/>
          </p:cNvSpPr>
          <p:nvPr/>
        </p:nvSpPr>
        <p:spPr bwMode="auto">
          <a:xfrm>
            <a:off x="357188" y="1316038"/>
            <a:ext cx="361950" cy="304800"/>
          </a:xfrm>
          <a:prstGeom prst="rect">
            <a:avLst/>
          </a:prstGeom>
          <a:noFill/>
          <a:ln w="9525">
            <a:noFill/>
            <a:miter lim="800000"/>
            <a:headEnd/>
            <a:tailEnd/>
          </a:ln>
        </p:spPr>
        <p:txBody>
          <a:bodyPr wrap="none" lIns="92064" tIns="46032" rIns="92064" bIns="46032">
            <a:spAutoFit/>
          </a:bodyPr>
          <a:lstStyle/>
          <a:p>
            <a:pPr eaLnBrk="0" hangingPunct="0"/>
            <a:r>
              <a:rPr lang="en-US" sz="1400">
                <a:latin typeface="Times New Roman" pitchFamily="18" charset="0"/>
              </a:rPr>
              <a:t>20</a:t>
            </a:r>
          </a:p>
        </p:txBody>
      </p:sp>
      <p:sp>
        <p:nvSpPr>
          <p:cNvPr id="46092" name="Rectangle 12"/>
          <p:cNvSpPr>
            <a:spLocks noChangeArrowheads="1"/>
          </p:cNvSpPr>
          <p:nvPr/>
        </p:nvSpPr>
        <p:spPr bwMode="auto">
          <a:xfrm>
            <a:off x="477838" y="2252663"/>
            <a:ext cx="273050" cy="304800"/>
          </a:xfrm>
          <a:prstGeom prst="rect">
            <a:avLst/>
          </a:prstGeom>
          <a:noFill/>
          <a:ln w="9525">
            <a:noFill/>
            <a:miter lim="800000"/>
            <a:headEnd/>
            <a:tailEnd/>
          </a:ln>
        </p:spPr>
        <p:txBody>
          <a:bodyPr wrap="none" lIns="92064" tIns="46032" rIns="92064" bIns="46032">
            <a:spAutoFit/>
          </a:bodyPr>
          <a:lstStyle/>
          <a:p>
            <a:pPr eaLnBrk="0" hangingPunct="0"/>
            <a:r>
              <a:rPr lang="en-US" sz="1400">
                <a:latin typeface="Times New Roman" pitchFamily="18" charset="0"/>
              </a:rPr>
              <a:t>0</a:t>
            </a:r>
          </a:p>
        </p:txBody>
      </p:sp>
      <p:sp>
        <p:nvSpPr>
          <p:cNvPr id="46093" name="Line 13"/>
          <p:cNvSpPr>
            <a:spLocks noChangeShapeType="1"/>
          </p:cNvSpPr>
          <p:nvPr/>
        </p:nvSpPr>
        <p:spPr bwMode="auto">
          <a:xfrm flipV="1">
            <a:off x="1863725" y="2293938"/>
            <a:ext cx="0" cy="193675"/>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6094" name="Line 14"/>
          <p:cNvSpPr>
            <a:spLocks noChangeShapeType="1"/>
          </p:cNvSpPr>
          <p:nvPr/>
        </p:nvSpPr>
        <p:spPr bwMode="auto">
          <a:xfrm flipV="1">
            <a:off x="4116388" y="2282825"/>
            <a:ext cx="0" cy="193675"/>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6095" name="Rectangle 15"/>
          <p:cNvSpPr>
            <a:spLocks noChangeArrowheads="1"/>
          </p:cNvSpPr>
          <p:nvPr/>
        </p:nvSpPr>
        <p:spPr bwMode="auto">
          <a:xfrm>
            <a:off x="1512888" y="2506663"/>
            <a:ext cx="738187" cy="274637"/>
          </a:xfrm>
          <a:prstGeom prst="rect">
            <a:avLst/>
          </a:prstGeom>
          <a:noFill/>
          <a:ln w="9525">
            <a:noFill/>
            <a:miter lim="800000"/>
            <a:headEnd/>
            <a:tailEnd/>
          </a:ln>
        </p:spPr>
        <p:txBody>
          <a:bodyPr wrap="none" lIns="92064" tIns="46032" rIns="92064" bIns="46032">
            <a:spAutoFit/>
          </a:bodyPr>
          <a:lstStyle/>
          <a:p>
            <a:pPr eaLnBrk="0" hangingPunct="0"/>
            <a:r>
              <a:rPr lang="en-US" sz="1200" b="1">
                <a:latin typeface="Times New Roman" pitchFamily="18" charset="0"/>
              </a:rPr>
              <a:t>1310 nm</a:t>
            </a:r>
          </a:p>
        </p:txBody>
      </p:sp>
      <p:sp>
        <p:nvSpPr>
          <p:cNvPr id="46096" name="Rectangle 16"/>
          <p:cNvSpPr>
            <a:spLocks noChangeArrowheads="1"/>
          </p:cNvSpPr>
          <p:nvPr/>
        </p:nvSpPr>
        <p:spPr bwMode="auto">
          <a:xfrm>
            <a:off x="3798888" y="2566988"/>
            <a:ext cx="700087" cy="274637"/>
          </a:xfrm>
          <a:prstGeom prst="rect">
            <a:avLst/>
          </a:prstGeom>
          <a:noFill/>
          <a:ln w="9525">
            <a:noFill/>
            <a:miter lim="800000"/>
            <a:headEnd/>
            <a:tailEnd/>
          </a:ln>
        </p:spPr>
        <p:txBody>
          <a:bodyPr wrap="none" lIns="92064" tIns="46032" rIns="92064" bIns="46032">
            <a:spAutoFit/>
          </a:bodyPr>
          <a:lstStyle/>
          <a:p>
            <a:pPr eaLnBrk="0" hangingPunct="0"/>
            <a:r>
              <a:rPr lang="en-US" sz="1200" b="1">
                <a:latin typeface="Times New Roman" pitchFamily="18" charset="0"/>
              </a:rPr>
              <a:t>1550nm</a:t>
            </a:r>
          </a:p>
        </p:txBody>
      </p:sp>
      <p:sp>
        <p:nvSpPr>
          <p:cNvPr id="46097" name="Line 17"/>
          <p:cNvSpPr>
            <a:spLocks noChangeShapeType="1"/>
          </p:cNvSpPr>
          <p:nvPr/>
        </p:nvSpPr>
        <p:spPr bwMode="auto">
          <a:xfrm flipV="1">
            <a:off x="804863" y="1171575"/>
            <a:ext cx="3986212" cy="1665288"/>
          </a:xfrm>
          <a:prstGeom prst="line">
            <a:avLst/>
          </a:prstGeom>
          <a:noFill/>
          <a:ln w="50800">
            <a:solidFill>
              <a:schemeClr val="tx2"/>
            </a:solidFill>
            <a:round/>
            <a:headEnd type="none" w="sm" len="sm"/>
            <a:tailEnd type="none" w="sm" len="sm"/>
          </a:ln>
        </p:spPr>
        <p:txBody>
          <a:bodyPr wrap="none" anchor="ctr"/>
          <a:lstStyle/>
          <a:p>
            <a:endParaRPr lang="en-US"/>
          </a:p>
        </p:txBody>
      </p:sp>
      <p:sp>
        <p:nvSpPr>
          <p:cNvPr id="46098" name="Line 18"/>
          <p:cNvSpPr>
            <a:spLocks noChangeShapeType="1"/>
          </p:cNvSpPr>
          <p:nvPr/>
        </p:nvSpPr>
        <p:spPr bwMode="auto">
          <a:xfrm flipV="1">
            <a:off x="1365250" y="1624013"/>
            <a:ext cx="4451350" cy="1974850"/>
          </a:xfrm>
          <a:prstGeom prst="line">
            <a:avLst/>
          </a:prstGeom>
          <a:noFill/>
          <a:ln w="50800">
            <a:solidFill>
              <a:srgbClr val="FC0128"/>
            </a:solidFill>
            <a:round/>
            <a:headEnd type="none" w="sm" len="sm"/>
            <a:tailEnd type="none" w="sm" len="sm"/>
          </a:ln>
        </p:spPr>
        <p:txBody>
          <a:bodyPr wrap="none" anchor="ctr"/>
          <a:lstStyle/>
          <a:p>
            <a:endParaRPr lang="en-US"/>
          </a:p>
        </p:txBody>
      </p:sp>
      <p:sp>
        <p:nvSpPr>
          <p:cNvPr id="46099" name="Line 19"/>
          <p:cNvSpPr>
            <a:spLocks noChangeShapeType="1"/>
          </p:cNvSpPr>
          <p:nvPr/>
        </p:nvSpPr>
        <p:spPr bwMode="auto">
          <a:xfrm>
            <a:off x="938213" y="1458913"/>
            <a:ext cx="3114675" cy="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46100" name="Line 20"/>
          <p:cNvSpPr>
            <a:spLocks noChangeShapeType="1"/>
          </p:cNvSpPr>
          <p:nvPr/>
        </p:nvSpPr>
        <p:spPr bwMode="auto">
          <a:xfrm flipV="1">
            <a:off x="4116388" y="1479550"/>
            <a:ext cx="0" cy="865188"/>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46101" name="Line 21"/>
          <p:cNvSpPr>
            <a:spLocks noChangeShapeType="1"/>
          </p:cNvSpPr>
          <p:nvPr/>
        </p:nvSpPr>
        <p:spPr bwMode="auto">
          <a:xfrm flipV="1">
            <a:off x="1254125" y="1665288"/>
            <a:ext cx="4573588" cy="2036762"/>
          </a:xfrm>
          <a:prstGeom prst="line">
            <a:avLst/>
          </a:prstGeom>
          <a:noFill/>
          <a:ln w="50800">
            <a:solidFill>
              <a:schemeClr val="accent1"/>
            </a:solidFill>
            <a:round/>
            <a:headEnd type="none" w="sm" len="sm"/>
            <a:tailEnd type="none" w="sm" len="sm"/>
          </a:ln>
        </p:spPr>
        <p:txBody>
          <a:bodyPr wrap="none" anchor="ctr"/>
          <a:lstStyle/>
          <a:p>
            <a:endParaRPr lang="en-US"/>
          </a:p>
        </p:txBody>
      </p:sp>
      <p:sp>
        <p:nvSpPr>
          <p:cNvPr id="46102" name="Line 22"/>
          <p:cNvSpPr>
            <a:spLocks noChangeShapeType="1"/>
          </p:cNvSpPr>
          <p:nvPr/>
        </p:nvSpPr>
        <p:spPr bwMode="auto">
          <a:xfrm flipV="1">
            <a:off x="1296988" y="1562100"/>
            <a:ext cx="4551362" cy="1984375"/>
          </a:xfrm>
          <a:prstGeom prst="line">
            <a:avLst/>
          </a:prstGeom>
          <a:noFill/>
          <a:ln w="50800">
            <a:solidFill>
              <a:schemeClr val="hlink"/>
            </a:solidFill>
            <a:round/>
            <a:headEnd type="none" w="sm" len="sm"/>
            <a:tailEnd type="none" w="sm" len="sm"/>
          </a:ln>
        </p:spPr>
        <p:txBody>
          <a:bodyPr wrap="none" anchor="ctr"/>
          <a:lstStyle/>
          <a:p>
            <a:endParaRPr lang="en-US"/>
          </a:p>
        </p:txBody>
      </p:sp>
      <p:sp>
        <p:nvSpPr>
          <p:cNvPr id="46103" name="Line 23"/>
          <p:cNvSpPr>
            <a:spLocks noChangeShapeType="1"/>
          </p:cNvSpPr>
          <p:nvPr/>
        </p:nvSpPr>
        <p:spPr bwMode="auto">
          <a:xfrm flipV="1">
            <a:off x="1209675" y="1531938"/>
            <a:ext cx="4595813" cy="1993900"/>
          </a:xfrm>
          <a:prstGeom prst="line">
            <a:avLst/>
          </a:prstGeom>
          <a:noFill/>
          <a:ln w="50800">
            <a:solidFill>
              <a:srgbClr val="00AE00"/>
            </a:solidFill>
            <a:round/>
            <a:headEnd type="none" w="sm" len="sm"/>
            <a:tailEnd type="none" w="sm" len="sm"/>
          </a:ln>
        </p:spPr>
        <p:txBody>
          <a:bodyPr wrap="none" anchor="ctr"/>
          <a:lstStyle/>
          <a:p>
            <a:endParaRPr lang="en-US"/>
          </a:p>
        </p:txBody>
      </p:sp>
      <p:sp>
        <p:nvSpPr>
          <p:cNvPr id="46104" name="Line 24"/>
          <p:cNvSpPr>
            <a:spLocks noChangeShapeType="1"/>
          </p:cNvSpPr>
          <p:nvPr/>
        </p:nvSpPr>
        <p:spPr bwMode="auto">
          <a:xfrm flipV="1">
            <a:off x="1231900" y="1685925"/>
            <a:ext cx="4703763" cy="2079625"/>
          </a:xfrm>
          <a:prstGeom prst="line">
            <a:avLst/>
          </a:prstGeom>
          <a:noFill/>
          <a:ln w="50800">
            <a:solidFill>
              <a:srgbClr val="00AE00"/>
            </a:solidFill>
            <a:round/>
            <a:headEnd type="none" w="sm" len="sm"/>
            <a:tailEnd type="none" w="sm" len="sm"/>
          </a:ln>
        </p:spPr>
        <p:txBody>
          <a:bodyPr wrap="none" anchor="ctr"/>
          <a:lstStyle/>
          <a:p>
            <a:endParaRPr lang="en-US"/>
          </a:p>
        </p:txBody>
      </p:sp>
      <p:grpSp>
        <p:nvGrpSpPr>
          <p:cNvPr id="46105" name="Group 25"/>
          <p:cNvGrpSpPr>
            <a:grpSpLocks/>
          </p:cNvGrpSpPr>
          <p:nvPr/>
        </p:nvGrpSpPr>
        <p:grpSpPr bwMode="auto">
          <a:xfrm>
            <a:off x="2936875" y="2635250"/>
            <a:ext cx="263525" cy="422275"/>
            <a:chOff x="2756" y="2714"/>
            <a:chExt cx="194" cy="328"/>
          </a:xfrm>
        </p:grpSpPr>
        <p:sp>
          <p:nvSpPr>
            <p:cNvPr id="46136" name="Arc 26"/>
            <p:cNvSpPr>
              <a:spLocks/>
            </p:cNvSpPr>
            <p:nvPr/>
          </p:nvSpPr>
          <p:spPr bwMode="auto">
            <a:xfrm rot="-1320000">
              <a:off x="2756" y="2731"/>
              <a:ext cx="68" cy="164"/>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92"/>
                    <a:pt x="9477" y="174"/>
                    <a:pt x="21282" y="0"/>
                  </a:cubicBezTo>
                </a:path>
                <a:path w="21600" h="21598" stroke="0" extrusionOk="0">
                  <a:moveTo>
                    <a:pt x="0" y="21598"/>
                  </a:moveTo>
                  <a:cubicBezTo>
                    <a:pt x="0" y="9792"/>
                    <a:pt x="9477" y="174"/>
                    <a:pt x="21282" y="0"/>
                  </a:cubicBezTo>
                  <a:lnTo>
                    <a:pt x="21600" y="21598"/>
                  </a:lnTo>
                  <a:close/>
                </a:path>
              </a:pathLst>
            </a:custGeom>
            <a:noFill/>
            <a:ln w="12700" cap="rnd">
              <a:solidFill>
                <a:schemeClr val="tx1"/>
              </a:solidFill>
              <a:round/>
              <a:headEnd type="none" w="sm" len="sm"/>
              <a:tailEnd type="none" w="sm" len="sm"/>
            </a:ln>
          </p:spPr>
          <p:txBody>
            <a:bodyPr wrap="none" anchor="ctr"/>
            <a:lstStyle/>
            <a:p>
              <a:endParaRPr lang="en-GB"/>
            </a:p>
          </p:txBody>
        </p:sp>
        <p:sp>
          <p:nvSpPr>
            <p:cNvPr id="46137" name="Arc 27"/>
            <p:cNvSpPr>
              <a:spLocks/>
            </p:cNvSpPr>
            <p:nvPr/>
          </p:nvSpPr>
          <p:spPr bwMode="auto">
            <a:xfrm rot="9480000">
              <a:off x="2814" y="2878"/>
              <a:ext cx="69" cy="164"/>
            </a:xfrm>
            <a:custGeom>
              <a:avLst/>
              <a:gdLst>
                <a:gd name="T0" fmla="*/ 0 w 21918"/>
                <a:gd name="T1" fmla="*/ 0 h 21600"/>
                <a:gd name="T2" fmla="*/ 0 w 21918"/>
                <a:gd name="T3" fmla="*/ 0 h 21600"/>
                <a:gd name="T4" fmla="*/ 0 w 21918"/>
                <a:gd name="T5" fmla="*/ 0 h 21600"/>
                <a:gd name="T6" fmla="*/ 0 60000 65536"/>
                <a:gd name="T7" fmla="*/ 0 60000 65536"/>
                <a:gd name="T8" fmla="*/ 0 60000 65536"/>
                <a:gd name="T9" fmla="*/ 0 w 21918"/>
                <a:gd name="T10" fmla="*/ 0 h 21600"/>
                <a:gd name="T11" fmla="*/ 21918 w 21918"/>
                <a:gd name="T12" fmla="*/ 21600 h 21600"/>
              </a:gdLst>
              <a:ahLst/>
              <a:cxnLst>
                <a:cxn ang="T6">
                  <a:pos x="T0" y="T1"/>
                </a:cxn>
                <a:cxn ang="T7">
                  <a:pos x="T2" y="T3"/>
                </a:cxn>
                <a:cxn ang="T8">
                  <a:pos x="T4" y="T5"/>
                </a:cxn>
              </a:cxnLst>
              <a:rect l="T9" t="T10" r="T11" b="T12"/>
              <a:pathLst>
                <a:path w="21918" h="21600" fill="none" extrusionOk="0">
                  <a:moveTo>
                    <a:pt x="0" y="2"/>
                  </a:moveTo>
                  <a:cubicBezTo>
                    <a:pt x="105" y="0"/>
                    <a:pt x="211" y="-1"/>
                    <a:pt x="318" y="0"/>
                  </a:cubicBezTo>
                  <a:cubicBezTo>
                    <a:pt x="12247" y="0"/>
                    <a:pt x="21918" y="9670"/>
                    <a:pt x="21918" y="21600"/>
                  </a:cubicBezTo>
                </a:path>
                <a:path w="21918" h="21600" stroke="0" extrusionOk="0">
                  <a:moveTo>
                    <a:pt x="0" y="2"/>
                  </a:moveTo>
                  <a:cubicBezTo>
                    <a:pt x="105" y="0"/>
                    <a:pt x="211" y="-1"/>
                    <a:pt x="318" y="0"/>
                  </a:cubicBezTo>
                  <a:cubicBezTo>
                    <a:pt x="12247" y="0"/>
                    <a:pt x="21918" y="9670"/>
                    <a:pt x="21918" y="21600"/>
                  </a:cubicBezTo>
                  <a:lnTo>
                    <a:pt x="318" y="21600"/>
                  </a:lnTo>
                  <a:close/>
                </a:path>
              </a:pathLst>
            </a:custGeom>
            <a:noFill/>
            <a:ln w="12700" cap="rnd">
              <a:solidFill>
                <a:schemeClr val="tx1"/>
              </a:solidFill>
              <a:round/>
              <a:headEnd type="none" w="sm" len="sm"/>
              <a:tailEnd type="none" w="sm" len="sm"/>
            </a:ln>
          </p:spPr>
          <p:txBody>
            <a:bodyPr wrap="none" anchor="ctr"/>
            <a:lstStyle/>
            <a:p>
              <a:endParaRPr lang="en-GB"/>
            </a:p>
          </p:txBody>
        </p:sp>
        <p:sp>
          <p:nvSpPr>
            <p:cNvPr id="46138" name="Arc 28"/>
            <p:cNvSpPr>
              <a:spLocks/>
            </p:cNvSpPr>
            <p:nvPr/>
          </p:nvSpPr>
          <p:spPr bwMode="auto">
            <a:xfrm rot="-1320000">
              <a:off x="2902" y="2965"/>
              <a:ext cx="48"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none" w="sm" len="sm"/>
            </a:ln>
          </p:spPr>
          <p:txBody>
            <a:bodyPr wrap="none" anchor="ctr"/>
            <a:lstStyle/>
            <a:p>
              <a:endParaRPr lang="en-GB"/>
            </a:p>
          </p:txBody>
        </p:sp>
        <p:sp>
          <p:nvSpPr>
            <p:cNvPr id="46139" name="Arc 29"/>
            <p:cNvSpPr>
              <a:spLocks/>
            </p:cNvSpPr>
            <p:nvPr/>
          </p:nvSpPr>
          <p:spPr bwMode="auto">
            <a:xfrm rot="9480000">
              <a:off x="2796" y="2714"/>
              <a:ext cx="48" cy="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p:spPr>
          <p:txBody>
            <a:bodyPr wrap="none" anchor="ctr"/>
            <a:lstStyle/>
            <a:p>
              <a:endParaRPr lang="en-GB"/>
            </a:p>
          </p:txBody>
        </p:sp>
      </p:grpSp>
      <p:sp>
        <p:nvSpPr>
          <p:cNvPr id="46106" name="Line 30"/>
          <p:cNvSpPr>
            <a:spLocks noChangeShapeType="1"/>
          </p:cNvSpPr>
          <p:nvPr/>
        </p:nvSpPr>
        <p:spPr bwMode="auto">
          <a:xfrm flipV="1">
            <a:off x="4508500" y="5046663"/>
            <a:ext cx="4122738" cy="698500"/>
          </a:xfrm>
          <a:prstGeom prst="line">
            <a:avLst/>
          </a:prstGeom>
          <a:noFill/>
          <a:ln w="50800">
            <a:solidFill>
              <a:srgbClr val="FC0128"/>
            </a:solidFill>
            <a:round/>
            <a:headEnd type="none" w="sm" len="sm"/>
            <a:tailEnd type="none" w="sm" len="sm"/>
          </a:ln>
        </p:spPr>
        <p:txBody>
          <a:bodyPr wrap="none" anchor="ctr"/>
          <a:lstStyle/>
          <a:p>
            <a:endParaRPr lang="en-US"/>
          </a:p>
        </p:txBody>
      </p:sp>
      <p:sp>
        <p:nvSpPr>
          <p:cNvPr id="46107" name="Line 31"/>
          <p:cNvSpPr>
            <a:spLocks noChangeShapeType="1"/>
          </p:cNvSpPr>
          <p:nvPr/>
        </p:nvSpPr>
        <p:spPr bwMode="auto">
          <a:xfrm flipV="1">
            <a:off x="4500563" y="5245100"/>
            <a:ext cx="4154487" cy="704850"/>
          </a:xfrm>
          <a:prstGeom prst="line">
            <a:avLst/>
          </a:prstGeom>
          <a:noFill/>
          <a:ln w="50800">
            <a:solidFill>
              <a:schemeClr val="accent1"/>
            </a:solidFill>
            <a:round/>
            <a:headEnd type="none" w="sm" len="sm"/>
            <a:tailEnd type="none" w="sm" len="sm"/>
          </a:ln>
        </p:spPr>
        <p:txBody>
          <a:bodyPr wrap="none" anchor="ctr"/>
          <a:lstStyle/>
          <a:p>
            <a:endParaRPr lang="en-US"/>
          </a:p>
        </p:txBody>
      </p:sp>
      <p:sp>
        <p:nvSpPr>
          <p:cNvPr id="46108" name="Line 32"/>
          <p:cNvSpPr>
            <a:spLocks noChangeShapeType="1"/>
          </p:cNvSpPr>
          <p:nvPr/>
        </p:nvSpPr>
        <p:spPr bwMode="auto">
          <a:xfrm>
            <a:off x="4275138" y="4105275"/>
            <a:ext cx="0" cy="23034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09" name="Line 33"/>
          <p:cNvSpPr>
            <a:spLocks noChangeShapeType="1"/>
          </p:cNvSpPr>
          <p:nvPr/>
        </p:nvSpPr>
        <p:spPr bwMode="auto">
          <a:xfrm>
            <a:off x="4065588" y="5316538"/>
            <a:ext cx="464026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10" name="Rectangle 34"/>
          <p:cNvSpPr>
            <a:spLocks noChangeArrowheads="1"/>
          </p:cNvSpPr>
          <p:nvPr/>
        </p:nvSpPr>
        <p:spPr bwMode="auto">
          <a:xfrm>
            <a:off x="4992688" y="5403850"/>
            <a:ext cx="3481387" cy="274638"/>
          </a:xfrm>
          <a:prstGeom prst="rect">
            <a:avLst/>
          </a:prstGeom>
          <a:noFill/>
          <a:ln w="9525">
            <a:noFill/>
            <a:miter lim="800000"/>
            <a:headEnd/>
            <a:tailEnd/>
          </a:ln>
        </p:spPr>
        <p:txBody>
          <a:bodyPr wrap="none" lIns="92064" tIns="46032" rIns="92064" bIns="46032">
            <a:spAutoFit/>
          </a:bodyPr>
          <a:lstStyle/>
          <a:p>
            <a:pPr defTabSz="762000" eaLnBrk="0" hangingPunct="0"/>
            <a:r>
              <a:rPr lang="en-US" sz="1200" b="1">
                <a:latin typeface="Times New Roman" pitchFamily="18" charset="0"/>
              </a:rPr>
              <a:t>1530                 1540                1550                1560nm</a:t>
            </a:r>
          </a:p>
        </p:txBody>
      </p:sp>
      <p:sp>
        <p:nvSpPr>
          <p:cNvPr id="46111" name="Line 35"/>
          <p:cNvSpPr>
            <a:spLocks noChangeShapeType="1"/>
          </p:cNvSpPr>
          <p:nvPr/>
        </p:nvSpPr>
        <p:spPr bwMode="auto">
          <a:xfrm>
            <a:off x="5168900" y="5229225"/>
            <a:ext cx="0" cy="1825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12" name="Line 36"/>
          <p:cNvSpPr>
            <a:spLocks noChangeShapeType="1"/>
          </p:cNvSpPr>
          <p:nvPr/>
        </p:nvSpPr>
        <p:spPr bwMode="auto">
          <a:xfrm>
            <a:off x="6138863" y="5221288"/>
            <a:ext cx="0" cy="18256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13" name="Line 37"/>
          <p:cNvSpPr>
            <a:spLocks noChangeShapeType="1"/>
          </p:cNvSpPr>
          <p:nvPr/>
        </p:nvSpPr>
        <p:spPr bwMode="auto">
          <a:xfrm>
            <a:off x="7067550" y="5213350"/>
            <a:ext cx="0" cy="18256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14" name="Line 38"/>
          <p:cNvSpPr>
            <a:spLocks noChangeShapeType="1"/>
          </p:cNvSpPr>
          <p:nvPr/>
        </p:nvSpPr>
        <p:spPr bwMode="auto">
          <a:xfrm>
            <a:off x="7937500" y="5221288"/>
            <a:ext cx="0" cy="18256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15" name="Line 39"/>
          <p:cNvSpPr>
            <a:spLocks noChangeShapeType="1"/>
          </p:cNvSpPr>
          <p:nvPr/>
        </p:nvSpPr>
        <p:spPr bwMode="auto">
          <a:xfrm>
            <a:off x="4219575" y="5130800"/>
            <a:ext cx="1079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16" name="Line 40"/>
          <p:cNvSpPr>
            <a:spLocks noChangeShapeType="1"/>
          </p:cNvSpPr>
          <p:nvPr/>
        </p:nvSpPr>
        <p:spPr bwMode="auto">
          <a:xfrm>
            <a:off x="4219575" y="4943475"/>
            <a:ext cx="1095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17" name="Line 41"/>
          <p:cNvSpPr>
            <a:spLocks noChangeShapeType="1"/>
          </p:cNvSpPr>
          <p:nvPr/>
        </p:nvSpPr>
        <p:spPr bwMode="auto">
          <a:xfrm>
            <a:off x="4219575" y="4757738"/>
            <a:ext cx="1095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18" name="Line 42"/>
          <p:cNvSpPr>
            <a:spLocks noChangeShapeType="1"/>
          </p:cNvSpPr>
          <p:nvPr/>
        </p:nvSpPr>
        <p:spPr bwMode="auto">
          <a:xfrm>
            <a:off x="4224338" y="4573588"/>
            <a:ext cx="10953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19" name="Line 43"/>
          <p:cNvSpPr>
            <a:spLocks noChangeShapeType="1"/>
          </p:cNvSpPr>
          <p:nvPr/>
        </p:nvSpPr>
        <p:spPr bwMode="auto">
          <a:xfrm>
            <a:off x="4219575" y="4386263"/>
            <a:ext cx="1095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20" name="Line 44"/>
          <p:cNvSpPr>
            <a:spLocks noChangeShapeType="1"/>
          </p:cNvSpPr>
          <p:nvPr/>
        </p:nvSpPr>
        <p:spPr bwMode="auto">
          <a:xfrm>
            <a:off x="4213225" y="6234113"/>
            <a:ext cx="1095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21" name="Line 45"/>
          <p:cNvSpPr>
            <a:spLocks noChangeShapeType="1"/>
          </p:cNvSpPr>
          <p:nvPr/>
        </p:nvSpPr>
        <p:spPr bwMode="auto">
          <a:xfrm>
            <a:off x="4216400" y="6048375"/>
            <a:ext cx="1079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22" name="Line 46"/>
          <p:cNvSpPr>
            <a:spLocks noChangeShapeType="1"/>
          </p:cNvSpPr>
          <p:nvPr/>
        </p:nvSpPr>
        <p:spPr bwMode="auto">
          <a:xfrm>
            <a:off x="4216400" y="5862638"/>
            <a:ext cx="1079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23" name="Line 47"/>
          <p:cNvSpPr>
            <a:spLocks noChangeShapeType="1"/>
          </p:cNvSpPr>
          <p:nvPr/>
        </p:nvSpPr>
        <p:spPr bwMode="auto">
          <a:xfrm>
            <a:off x="4219575" y="5676900"/>
            <a:ext cx="1095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24" name="Line 48"/>
          <p:cNvSpPr>
            <a:spLocks noChangeShapeType="1"/>
          </p:cNvSpPr>
          <p:nvPr/>
        </p:nvSpPr>
        <p:spPr bwMode="auto">
          <a:xfrm>
            <a:off x="4216400" y="5491163"/>
            <a:ext cx="1079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6125" name="Rectangle 49"/>
          <p:cNvSpPr>
            <a:spLocks noChangeArrowheads="1"/>
          </p:cNvSpPr>
          <p:nvPr/>
        </p:nvSpPr>
        <p:spPr bwMode="auto">
          <a:xfrm>
            <a:off x="3924300" y="4826000"/>
            <a:ext cx="373063" cy="304800"/>
          </a:xfrm>
          <a:prstGeom prst="rect">
            <a:avLst/>
          </a:prstGeom>
          <a:noFill/>
          <a:ln w="9525">
            <a:noFill/>
            <a:miter lim="800000"/>
            <a:headEnd/>
            <a:tailEnd/>
          </a:ln>
        </p:spPr>
        <p:txBody>
          <a:bodyPr wrap="none" lIns="92064" tIns="46032" rIns="92064" bIns="46032">
            <a:spAutoFit/>
          </a:bodyPr>
          <a:lstStyle/>
          <a:p>
            <a:pPr defTabSz="762000" eaLnBrk="0" hangingPunct="0"/>
            <a:r>
              <a:rPr lang="en-US" sz="1400">
                <a:latin typeface="Times New Roman" pitchFamily="18" charset="0"/>
              </a:rPr>
              <a:t>+2</a:t>
            </a:r>
          </a:p>
        </p:txBody>
      </p:sp>
      <p:sp>
        <p:nvSpPr>
          <p:cNvPr id="46126" name="Rectangle 50"/>
          <p:cNvSpPr>
            <a:spLocks noChangeArrowheads="1"/>
          </p:cNvSpPr>
          <p:nvPr/>
        </p:nvSpPr>
        <p:spPr bwMode="auto">
          <a:xfrm>
            <a:off x="3924300" y="4454525"/>
            <a:ext cx="373063" cy="304800"/>
          </a:xfrm>
          <a:prstGeom prst="rect">
            <a:avLst/>
          </a:prstGeom>
          <a:noFill/>
          <a:ln w="9525">
            <a:noFill/>
            <a:miter lim="800000"/>
            <a:headEnd/>
            <a:tailEnd/>
          </a:ln>
        </p:spPr>
        <p:txBody>
          <a:bodyPr wrap="none" lIns="92064" tIns="46032" rIns="92064" bIns="46032">
            <a:spAutoFit/>
          </a:bodyPr>
          <a:lstStyle/>
          <a:p>
            <a:pPr defTabSz="762000" eaLnBrk="0" hangingPunct="0"/>
            <a:r>
              <a:rPr lang="en-US" sz="1400">
                <a:latin typeface="Times New Roman" pitchFamily="18" charset="0"/>
              </a:rPr>
              <a:t>+4</a:t>
            </a:r>
          </a:p>
        </p:txBody>
      </p:sp>
      <p:sp>
        <p:nvSpPr>
          <p:cNvPr id="46127" name="Rectangle 51"/>
          <p:cNvSpPr>
            <a:spLocks noChangeArrowheads="1"/>
          </p:cNvSpPr>
          <p:nvPr/>
        </p:nvSpPr>
        <p:spPr bwMode="auto">
          <a:xfrm>
            <a:off x="3924300" y="5564188"/>
            <a:ext cx="376238" cy="304800"/>
          </a:xfrm>
          <a:prstGeom prst="rect">
            <a:avLst/>
          </a:prstGeom>
          <a:noFill/>
          <a:ln w="9525">
            <a:noFill/>
            <a:miter lim="800000"/>
            <a:headEnd/>
            <a:tailEnd/>
          </a:ln>
        </p:spPr>
        <p:txBody>
          <a:bodyPr wrap="none" lIns="92064" tIns="46032" rIns="92064" bIns="46032">
            <a:spAutoFit/>
          </a:bodyPr>
          <a:lstStyle/>
          <a:p>
            <a:pPr defTabSz="762000" eaLnBrk="0" hangingPunct="0"/>
            <a:r>
              <a:rPr lang="en-US" sz="1400">
                <a:latin typeface="Times New Roman" pitchFamily="18" charset="0"/>
              </a:rPr>
              <a:t>- 2</a:t>
            </a:r>
          </a:p>
        </p:txBody>
      </p:sp>
      <p:sp>
        <p:nvSpPr>
          <p:cNvPr id="46128" name="Rectangle 52"/>
          <p:cNvSpPr>
            <a:spLocks noChangeArrowheads="1"/>
          </p:cNvSpPr>
          <p:nvPr/>
        </p:nvSpPr>
        <p:spPr bwMode="auto">
          <a:xfrm>
            <a:off x="3924300" y="5943600"/>
            <a:ext cx="376238" cy="304800"/>
          </a:xfrm>
          <a:prstGeom prst="rect">
            <a:avLst/>
          </a:prstGeom>
          <a:noFill/>
          <a:ln w="9525">
            <a:noFill/>
            <a:miter lim="800000"/>
            <a:headEnd/>
            <a:tailEnd/>
          </a:ln>
        </p:spPr>
        <p:txBody>
          <a:bodyPr wrap="none" lIns="92064" tIns="46032" rIns="92064" bIns="46032">
            <a:spAutoFit/>
          </a:bodyPr>
          <a:lstStyle/>
          <a:p>
            <a:pPr defTabSz="762000" eaLnBrk="0" hangingPunct="0"/>
            <a:r>
              <a:rPr lang="en-US" sz="1400">
                <a:latin typeface="Times New Roman" pitchFamily="18" charset="0"/>
              </a:rPr>
              <a:t>- 4</a:t>
            </a:r>
          </a:p>
        </p:txBody>
      </p:sp>
      <p:sp>
        <p:nvSpPr>
          <p:cNvPr id="46129" name="Line 53"/>
          <p:cNvSpPr>
            <a:spLocks noChangeShapeType="1"/>
          </p:cNvSpPr>
          <p:nvPr/>
        </p:nvSpPr>
        <p:spPr bwMode="auto">
          <a:xfrm flipV="1">
            <a:off x="4559300" y="4579938"/>
            <a:ext cx="3989388" cy="681037"/>
          </a:xfrm>
          <a:prstGeom prst="line">
            <a:avLst/>
          </a:prstGeom>
          <a:noFill/>
          <a:ln w="50800">
            <a:solidFill>
              <a:schemeClr val="hlink"/>
            </a:solidFill>
            <a:round/>
            <a:headEnd type="none" w="sm" len="sm"/>
            <a:tailEnd type="none" w="sm" len="sm"/>
          </a:ln>
        </p:spPr>
        <p:txBody>
          <a:bodyPr wrap="none" anchor="ctr"/>
          <a:lstStyle/>
          <a:p>
            <a:endParaRPr lang="en-US"/>
          </a:p>
        </p:txBody>
      </p:sp>
      <p:sp>
        <p:nvSpPr>
          <p:cNvPr id="46130" name="Rectangle 54"/>
          <p:cNvSpPr>
            <a:spLocks noChangeArrowheads="1"/>
          </p:cNvSpPr>
          <p:nvPr/>
        </p:nvSpPr>
        <p:spPr bwMode="auto">
          <a:xfrm>
            <a:off x="6186488" y="5635625"/>
            <a:ext cx="1204912" cy="336550"/>
          </a:xfrm>
          <a:prstGeom prst="rect">
            <a:avLst/>
          </a:prstGeom>
          <a:solidFill>
            <a:schemeClr val="bg1"/>
          </a:solidFill>
          <a:ln w="9525">
            <a:noFill/>
            <a:miter lim="800000"/>
            <a:headEnd/>
            <a:tailEnd/>
          </a:ln>
        </p:spPr>
        <p:txBody>
          <a:bodyPr wrap="none" lIns="92064" tIns="46032" rIns="92064" bIns="46032">
            <a:spAutoFit/>
          </a:bodyPr>
          <a:lstStyle/>
          <a:p>
            <a:pPr defTabSz="762000" eaLnBrk="0" hangingPunct="0"/>
            <a:r>
              <a:rPr lang="en-US" sz="1600" b="1">
                <a:solidFill>
                  <a:schemeClr val="accent1"/>
                </a:solidFill>
                <a:latin typeface="Times New Roman" pitchFamily="18" charset="0"/>
              </a:rPr>
              <a:t>Corning LS</a:t>
            </a:r>
          </a:p>
        </p:txBody>
      </p:sp>
      <p:sp>
        <p:nvSpPr>
          <p:cNvPr id="46131" name="Rectangle 55"/>
          <p:cNvSpPr>
            <a:spLocks noChangeArrowheads="1"/>
          </p:cNvSpPr>
          <p:nvPr/>
        </p:nvSpPr>
        <p:spPr bwMode="auto">
          <a:xfrm>
            <a:off x="4465638" y="5391150"/>
            <a:ext cx="1339850" cy="336550"/>
          </a:xfrm>
          <a:prstGeom prst="rect">
            <a:avLst/>
          </a:prstGeom>
          <a:solidFill>
            <a:schemeClr val="bg1"/>
          </a:solidFill>
          <a:ln w="9525">
            <a:noFill/>
            <a:miter lim="800000"/>
            <a:headEnd/>
            <a:tailEnd/>
          </a:ln>
        </p:spPr>
        <p:txBody>
          <a:bodyPr wrap="none" lIns="92064" tIns="46032" rIns="92064" bIns="46032">
            <a:spAutoFit/>
          </a:bodyPr>
          <a:lstStyle/>
          <a:p>
            <a:pPr defTabSz="762000" eaLnBrk="0" hangingPunct="0"/>
            <a:r>
              <a:rPr lang="en-US" sz="1600" b="1">
                <a:solidFill>
                  <a:srgbClr val="FC0128"/>
                </a:solidFill>
                <a:latin typeface="Times New Roman" pitchFamily="18" charset="0"/>
              </a:rPr>
              <a:t>Corning DSF</a:t>
            </a:r>
          </a:p>
        </p:txBody>
      </p:sp>
      <p:sp>
        <p:nvSpPr>
          <p:cNvPr id="46132" name="Rectangle 56"/>
          <p:cNvSpPr>
            <a:spLocks noChangeArrowheads="1"/>
          </p:cNvSpPr>
          <p:nvPr/>
        </p:nvSpPr>
        <p:spPr bwMode="auto">
          <a:xfrm rot="-5400000">
            <a:off x="2737643" y="5174457"/>
            <a:ext cx="2132013" cy="336550"/>
          </a:xfrm>
          <a:prstGeom prst="rect">
            <a:avLst/>
          </a:prstGeom>
          <a:noFill/>
          <a:ln w="9525">
            <a:noFill/>
            <a:miter lim="800000"/>
            <a:headEnd/>
            <a:tailEnd/>
          </a:ln>
        </p:spPr>
        <p:txBody>
          <a:bodyPr wrap="none" lIns="92064" tIns="46032" rIns="92064" bIns="46032">
            <a:spAutoFit/>
          </a:bodyPr>
          <a:lstStyle/>
          <a:p>
            <a:pPr defTabSz="762000" eaLnBrk="0" hangingPunct="0"/>
            <a:r>
              <a:rPr lang="en-US" sz="1600">
                <a:latin typeface="Times New Roman" pitchFamily="18" charset="0"/>
              </a:rPr>
              <a:t>Dispersion (ps/nm -km)</a:t>
            </a:r>
          </a:p>
        </p:txBody>
      </p:sp>
      <p:sp>
        <p:nvSpPr>
          <p:cNvPr id="46133" name="Line 57"/>
          <p:cNvSpPr>
            <a:spLocks noChangeShapeType="1"/>
          </p:cNvSpPr>
          <p:nvPr/>
        </p:nvSpPr>
        <p:spPr bwMode="auto">
          <a:xfrm flipV="1">
            <a:off x="4425950" y="4375150"/>
            <a:ext cx="4130675" cy="695325"/>
          </a:xfrm>
          <a:prstGeom prst="line">
            <a:avLst/>
          </a:prstGeom>
          <a:noFill/>
          <a:ln w="50800">
            <a:solidFill>
              <a:srgbClr val="00AE00"/>
            </a:solidFill>
            <a:round/>
            <a:headEnd type="none" w="sm" len="sm"/>
            <a:tailEnd type="none" w="sm" len="sm"/>
          </a:ln>
        </p:spPr>
        <p:txBody>
          <a:bodyPr wrap="none" anchor="ctr"/>
          <a:lstStyle/>
          <a:p>
            <a:endParaRPr lang="en-US"/>
          </a:p>
        </p:txBody>
      </p:sp>
      <p:sp>
        <p:nvSpPr>
          <p:cNvPr id="46134" name="Rectangle 58"/>
          <p:cNvSpPr>
            <a:spLocks noChangeArrowheads="1"/>
          </p:cNvSpPr>
          <p:nvPr/>
        </p:nvSpPr>
        <p:spPr bwMode="auto">
          <a:xfrm>
            <a:off x="4800600" y="4537075"/>
            <a:ext cx="1470025" cy="336550"/>
          </a:xfrm>
          <a:prstGeom prst="rect">
            <a:avLst/>
          </a:prstGeom>
          <a:solidFill>
            <a:schemeClr val="bg1"/>
          </a:solidFill>
          <a:ln w="9525">
            <a:noFill/>
            <a:miter lim="800000"/>
            <a:headEnd/>
            <a:tailEnd/>
          </a:ln>
        </p:spPr>
        <p:txBody>
          <a:bodyPr lIns="92064" tIns="46032" rIns="92064" bIns="46032">
            <a:spAutoFit/>
          </a:bodyPr>
          <a:lstStyle/>
          <a:p>
            <a:pPr algn="ctr" defTabSz="762000" eaLnBrk="0" hangingPunct="0"/>
            <a:r>
              <a:rPr lang="en-US" sz="1600" b="1">
                <a:solidFill>
                  <a:srgbClr val="00AE00"/>
                </a:solidFill>
                <a:latin typeface="Times New Roman" pitchFamily="18" charset="0"/>
              </a:rPr>
              <a:t>Lucent TW+</a:t>
            </a:r>
          </a:p>
        </p:txBody>
      </p:sp>
      <p:sp>
        <p:nvSpPr>
          <p:cNvPr id="46135" name="Rectangle 61"/>
          <p:cNvSpPr>
            <a:spLocks noChangeArrowheads="1"/>
          </p:cNvSpPr>
          <p:nvPr/>
        </p:nvSpPr>
        <p:spPr bwMode="auto">
          <a:xfrm>
            <a:off x="7100888" y="4645025"/>
            <a:ext cx="1352550" cy="336550"/>
          </a:xfrm>
          <a:prstGeom prst="rect">
            <a:avLst/>
          </a:prstGeom>
          <a:solidFill>
            <a:schemeClr val="bg1"/>
          </a:solidFill>
          <a:ln w="9525">
            <a:noFill/>
            <a:miter lim="800000"/>
            <a:headEnd/>
            <a:tailEnd/>
          </a:ln>
        </p:spPr>
        <p:txBody>
          <a:bodyPr wrap="none" lIns="92064" tIns="46032" rIns="92064" bIns="46032">
            <a:spAutoFit/>
          </a:bodyPr>
          <a:lstStyle/>
          <a:p>
            <a:pPr defTabSz="762000" eaLnBrk="0" hangingPunct="0"/>
            <a:r>
              <a:rPr lang="en-US" sz="1600" b="1">
                <a:solidFill>
                  <a:schemeClr val="accent1"/>
                </a:solidFill>
                <a:latin typeface="Times New Roman" pitchFamily="18" charset="0"/>
              </a:rPr>
              <a:t>Corning Leaf</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50825" y="76200"/>
            <a:ext cx="7623175" cy="762000"/>
          </a:xfrm>
          <a:prstGeom prst="rect">
            <a:avLst/>
          </a:prstGeom>
          <a:noFill/>
          <a:ln w="9525">
            <a:noFill/>
            <a:miter lim="800000"/>
            <a:headEnd/>
            <a:tailEnd/>
          </a:ln>
        </p:spPr>
        <p:txBody>
          <a:bodyPr lIns="82124" tIns="41061" rIns="82124" bIns="41061" anchor="b"/>
          <a:lstStyle/>
          <a:p>
            <a:pPr defTabSz="814388" eaLnBrk="0" hangingPunct="0">
              <a:lnSpc>
                <a:spcPct val="90000"/>
              </a:lnSpc>
            </a:pPr>
            <a:r>
              <a:rPr lang="en-US" sz="3600">
                <a:solidFill>
                  <a:srgbClr val="009999"/>
                </a:solidFill>
              </a:rPr>
              <a:t>Dispersion Limitation</a:t>
            </a:r>
          </a:p>
        </p:txBody>
      </p:sp>
      <p:sp>
        <p:nvSpPr>
          <p:cNvPr id="47107" name="Text Box 3"/>
          <p:cNvSpPr txBox="1">
            <a:spLocks noChangeArrowheads="1"/>
          </p:cNvSpPr>
          <p:nvPr/>
        </p:nvSpPr>
        <p:spPr bwMode="auto">
          <a:xfrm>
            <a:off x="304800" y="1371600"/>
            <a:ext cx="8301038" cy="4724400"/>
          </a:xfrm>
          <a:prstGeom prst="rect">
            <a:avLst/>
          </a:prstGeom>
          <a:noFill/>
          <a:ln w="9525">
            <a:noFill/>
            <a:miter lim="800000"/>
            <a:headEnd/>
            <a:tailEnd/>
          </a:ln>
        </p:spPr>
        <p:txBody>
          <a:bodyPr lIns="82124" tIns="41061" rIns="82124" bIns="41061" anchor="ctr" anchorCtr="1"/>
          <a:lstStyle/>
          <a:p>
            <a:pPr marL="236538" indent="-236538" defTabSz="814388" eaLnBrk="0" hangingPunct="0">
              <a:spcBef>
                <a:spcPct val="50000"/>
              </a:spcBef>
              <a:spcAft>
                <a:spcPct val="25000"/>
              </a:spcAft>
              <a:buClr>
                <a:srgbClr val="009999"/>
              </a:buClr>
              <a:buSzPct val="100000"/>
              <a:buFont typeface="Arial" pitchFamily="34" charset="0"/>
              <a:buChar char="•"/>
            </a:pPr>
            <a:r>
              <a:rPr lang="en-US">
                <a:solidFill>
                  <a:srgbClr val="546568"/>
                </a:solidFill>
              </a:rPr>
              <a:t> Dispersion limitation is defined by the dispersion tolerance of the transmitter and the receiver </a:t>
            </a:r>
          </a:p>
          <a:p>
            <a:pPr marL="236538" indent="-236538" defTabSz="814388" eaLnBrk="0" hangingPunct="0">
              <a:spcBef>
                <a:spcPct val="50000"/>
              </a:spcBef>
              <a:spcAft>
                <a:spcPct val="25000"/>
              </a:spcAft>
              <a:buClr>
                <a:srgbClr val="009999"/>
              </a:buClr>
              <a:buSzPct val="100000"/>
              <a:buFont typeface="Arial" pitchFamily="34" charset="0"/>
              <a:buChar char="•"/>
            </a:pPr>
            <a:r>
              <a:rPr lang="en-US">
                <a:solidFill>
                  <a:srgbClr val="546568"/>
                </a:solidFill>
              </a:rPr>
              <a:t> Total dispersion is calculated from the fiber dispersion characteristics and the fiber length for any channel or traffic path</a:t>
            </a:r>
          </a:p>
          <a:p>
            <a:pPr marL="236538" indent="-236538" defTabSz="814388" eaLnBrk="0" hangingPunct="0">
              <a:spcBef>
                <a:spcPct val="50000"/>
              </a:spcBef>
              <a:spcAft>
                <a:spcPct val="25000"/>
              </a:spcAft>
              <a:buClr>
                <a:srgbClr val="009999"/>
              </a:buClr>
              <a:buSzPct val="100000"/>
              <a:buFont typeface="Arial" pitchFamily="34" charset="0"/>
              <a:buChar char="•"/>
            </a:pPr>
            <a:r>
              <a:rPr lang="en-US">
                <a:solidFill>
                  <a:srgbClr val="546568"/>
                </a:solidFill>
              </a:rPr>
              <a:t> The effect of fiber dispersion should be taken into account in the power budget as the dispersion penalty budget</a:t>
            </a:r>
          </a:p>
          <a:p>
            <a:pPr marL="236538" indent="-236538" defTabSz="814388" eaLnBrk="0" hangingPunct="0">
              <a:spcBef>
                <a:spcPct val="50000"/>
              </a:spcBef>
              <a:spcAft>
                <a:spcPct val="25000"/>
              </a:spcAft>
              <a:buClr>
                <a:srgbClr val="009999"/>
              </a:buClr>
              <a:buSzPct val="100000"/>
              <a:buFont typeface="Arial" pitchFamily="34" charset="0"/>
              <a:buChar char="•"/>
            </a:pPr>
            <a:r>
              <a:rPr lang="en-US">
                <a:solidFill>
                  <a:srgbClr val="546568"/>
                </a:solidFill>
              </a:rPr>
              <a:t> If any channel hit the dispersion limit, the dispersion should be compensated or the channel signal should be regenerated (O-E-O)</a:t>
            </a:r>
          </a:p>
          <a:p>
            <a:pPr marL="236538" indent="-236538" defTabSz="814388" eaLnBrk="0" hangingPunct="0">
              <a:spcBef>
                <a:spcPct val="50000"/>
              </a:spcBef>
              <a:spcAft>
                <a:spcPct val="25000"/>
              </a:spcAft>
              <a:buClr>
                <a:srgbClr val="009999"/>
              </a:buClr>
              <a:buSzPct val="100000"/>
              <a:buFont typeface="Arial" pitchFamily="34" charset="0"/>
              <a:buChar char="•"/>
            </a:pPr>
            <a:r>
              <a:rPr lang="en-GB">
                <a:solidFill>
                  <a:srgbClr val="546568"/>
                </a:solidFill>
              </a:rPr>
              <a:t>Doubling of bit rate results in an increase of dispersion penalty of up to four times</a:t>
            </a:r>
            <a:endParaRPr lang="en-US">
              <a:solidFill>
                <a:srgbClr val="546568"/>
              </a:solidFill>
            </a:endParaRPr>
          </a:p>
          <a:p>
            <a:pPr marL="236538" indent="-236538" defTabSz="814388" eaLnBrk="0" hangingPunct="0">
              <a:spcAft>
                <a:spcPct val="25000"/>
              </a:spcAft>
              <a:buClr>
                <a:srgbClr val="006666"/>
              </a:buClr>
              <a:buSzPct val="100000"/>
              <a:buFont typeface="Arial" pitchFamily="34" charset="0"/>
              <a:buChar char="•"/>
            </a:pPr>
            <a:endParaRPr lang="en-US">
              <a:solidFill>
                <a:srgbClr val="546568"/>
              </a:solidFill>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bwMode="auto">
          <a:xfrm>
            <a:off x="152400" y="60325"/>
            <a:ext cx="8686800" cy="1092200"/>
          </a:xfrm>
        </p:spPr>
        <p:txBody>
          <a:bodyPr wrap="square" numCol="1" compatLnSpc="1">
            <a:prstTxWarp prst="textNoShape">
              <a:avLst/>
            </a:prstTxWarp>
          </a:bodyPr>
          <a:lstStyle/>
          <a:p>
            <a:pPr eaLnBrk="1" hangingPunct="1"/>
            <a:r>
              <a:rPr smtClean="0">
                <a:solidFill>
                  <a:srgbClr val="009999"/>
                </a:solidFill>
                <a:ea typeface="ＭＳ Ｐゴシック" pitchFamily="34" charset="-128"/>
              </a:rPr>
              <a:t>Dispersion Limited Transmission Distances</a:t>
            </a:r>
          </a:p>
        </p:txBody>
      </p:sp>
      <p:sp>
        <p:nvSpPr>
          <p:cNvPr id="48131" name="Text Box 5"/>
          <p:cNvSpPr txBox="1">
            <a:spLocks noChangeArrowheads="1"/>
          </p:cNvSpPr>
          <p:nvPr/>
        </p:nvSpPr>
        <p:spPr bwMode="auto">
          <a:xfrm>
            <a:off x="344488" y="1406525"/>
            <a:ext cx="2438400" cy="317500"/>
          </a:xfrm>
          <a:prstGeom prst="rect">
            <a:avLst/>
          </a:prstGeom>
          <a:noFill/>
          <a:ln w="9525">
            <a:noFill/>
            <a:miter lim="800000"/>
            <a:headEnd/>
            <a:tailEnd/>
          </a:ln>
        </p:spPr>
        <p:txBody>
          <a:bodyPr lIns="73025" tIns="36512" rIns="73025" bIns="36512">
            <a:spAutoFit/>
          </a:bodyPr>
          <a:lstStyle/>
          <a:p>
            <a:pPr algn="ctr" eaLnBrk="0" hangingPunct="0">
              <a:lnSpc>
                <a:spcPct val="80000"/>
              </a:lnSpc>
              <a:spcBef>
                <a:spcPct val="50000"/>
              </a:spcBef>
              <a:buClr>
                <a:schemeClr val="accent1"/>
              </a:buClr>
              <a:buSzPct val="55000"/>
              <a:buFont typeface="Wingdings" pitchFamily="2" charset="2"/>
              <a:buNone/>
            </a:pPr>
            <a:r>
              <a:rPr lang="en-US" sz="2000">
                <a:solidFill>
                  <a:srgbClr val="546568"/>
                </a:solidFill>
              </a:rPr>
              <a:t>Distance (Km) =</a:t>
            </a:r>
          </a:p>
        </p:txBody>
      </p:sp>
      <p:sp>
        <p:nvSpPr>
          <p:cNvPr id="48132" name="Text Box 6"/>
          <p:cNvSpPr txBox="1">
            <a:spLocks noChangeArrowheads="1"/>
          </p:cNvSpPr>
          <p:nvPr/>
        </p:nvSpPr>
        <p:spPr bwMode="auto">
          <a:xfrm>
            <a:off x="2697163" y="1192213"/>
            <a:ext cx="5267325" cy="317500"/>
          </a:xfrm>
          <a:prstGeom prst="rect">
            <a:avLst/>
          </a:prstGeom>
          <a:noFill/>
          <a:ln w="9525">
            <a:noFill/>
            <a:miter lim="800000"/>
            <a:headEnd/>
            <a:tailEnd/>
          </a:ln>
        </p:spPr>
        <p:txBody>
          <a:bodyPr wrap="none" lIns="73025" tIns="36512" rIns="73025" bIns="36512">
            <a:spAutoFit/>
          </a:bodyPr>
          <a:lstStyle/>
          <a:p>
            <a:pPr eaLnBrk="0" hangingPunct="0">
              <a:lnSpc>
                <a:spcPct val="80000"/>
              </a:lnSpc>
              <a:spcBef>
                <a:spcPct val="50000"/>
              </a:spcBef>
              <a:buClr>
                <a:schemeClr val="accent1"/>
              </a:buClr>
              <a:buSzPct val="55000"/>
              <a:buFont typeface="Wingdings" pitchFamily="2" charset="2"/>
              <a:buNone/>
            </a:pPr>
            <a:r>
              <a:rPr lang="en-US" sz="2000" dirty="0">
                <a:solidFill>
                  <a:srgbClr val="546568"/>
                </a:solidFill>
              </a:rPr>
              <a:t>Dispersion Tolerance of Transponder (</a:t>
            </a:r>
            <a:r>
              <a:rPr lang="en-US" sz="2000" dirty="0" err="1">
                <a:solidFill>
                  <a:srgbClr val="546568"/>
                </a:solidFill>
              </a:rPr>
              <a:t>ps</a:t>
            </a:r>
            <a:r>
              <a:rPr lang="en-US" sz="2000" dirty="0">
                <a:solidFill>
                  <a:srgbClr val="546568"/>
                </a:solidFill>
              </a:rPr>
              <a:t>/nm)</a:t>
            </a:r>
          </a:p>
        </p:txBody>
      </p:sp>
      <p:sp>
        <p:nvSpPr>
          <p:cNvPr id="48133" name="Line 7"/>
          <p:cNvSpPr>
            <a:spLocks noChangeShapeType="1"/>
          </p:cNvSpPr>
          <p:nvPr/>
        </p:nvSpPr>
        <p:spPr bwMode="auto">
          <a:xfrm>
            <a:off x="2679700" y="1558925"/>
            <a:ext cx="5208588" cy="0"/>
          </a:xfrm>
          <a:prstGeom prst="line">
            <a:avLst/>
          </a:prstGeom>
          <a:noFill/>
          <a:ln w="19050">
            <a:solidFill>
              <a:schemeClr val="tx1"/>
            </a:solidFill>
            <a:round/>
            <a:headEnd/>
            <a:tailEnd/>
          </a:ln>
        </p:spPr>
        <p:txBody>
          <a:bodyPr lIns="73025" tIns="36512" rIns="73025" bIns="36512">
            <a:spAutoFit/>
          </a:bodyPr>
          <a:lstStyle/>
          <a:p>
            <a:endParaRPr lang="en-US"/>
          </a:p>
        </p:txBody>
      </p:sp>
      <p:sp>
        <p:nvSpPr>
          <p:cNvPr id="48134" name="Text Box 8"/>
          <p:cNvSpPr txBox="1">
            <a:spLocks noChangeArrowheads="1"/>
          </p:cNvSpPr>
          <p:nvPr/>
        </p:nvSpPr>
        <p:spPr bwMode="auto">
          <a:xfrm>
            <a:off x="2706688" y="1651000"/>
            <a:ext cx="5194300" cy="317500"/>
          </a:xfrm>
          <a:prstGeom prst="rect">
            <a:avLst/>
          </a:prstGeom>
          <a:noFill/>
          <a:ln w="9525">
            <a:noFill/>
            <a:miter lim="800000"/>
            <a:headEnd/>
            <a:tailEnd/>
          </a:ln>
        </p:spPr>
        <p:txBody>
          <a:bodyPr wrap="none" lIns="73025" tIns="36512" rIns="73025" bIns="36512">
            <a:spAutoFit/>
          </a:bodyPr>
          <a:lstStyle/>
          <a:p>
            <a:pPr eaLnBrk="0" hangingPunct="0">
              <a:lnSpc>
                <a:spcPct val="80000"/>
              </a:lnSpc>
              <a:spcBef>
                <a:spcPct val="50000"/>
              </a:spcBef>
              <a:buClr>
                <a:schemeClr val="accent1"/>
              </a:buClr>
              <a:buSzPct val="55000"/>
              <a:buFont typeface="Wingdings" pitchFamily="2" charset="2"/>
              <a:buNone/>
            </a:pPr>
            <a:r>
              <a:rPr lang="en-US" sz="2000">
                <a:solidFill>
                  <a:srgbClr val="546568"/>
                </a:solidFill>
              </a:rPr>
              <a:t>Coefficient of Dispersion of Fiber (ps/nm*km)</a:t>
            </a:r>
          </a:p>
        </p:txBody>
      </p:sp>
      <p:graphicFrame>
        <p:nvGraphicFramePr>
          <p:cNvPr id="7" name="Group 59"/>
          <p:cNvGraphicFramePr>
            <a:graphicFrameLocks noGrp="1"/>
          </p:cNvGraphicFramePr>
          <p:nvPr>
            <p:extLst>
              <p:ext uri="{D42A27DB-BD31-4B8C-83A1-F6EECF244321}">
                <p14:modId xmlns:p14="http://schemas.microsoft.com/office/powerpoint/2010/main" val="1478767940"/>
              </p:ext>
            </p:extLst>
          </p:nvPr>
        </p:nvGraphicFramePr>
        <p:xfrm>
          <a:off x="344488" y="3249613"/>
          <a:ext cx="8534400" cy="2834128"/>
        </p:xfrm>
        <a:graphic>
          <a:graphicData uri="http://schemas.openxmlformats.org/drawingml/2006/table">
            <a:tbl>
              <a:tblPr/>
              <a:tblGrid>
                <a:gridCol w="2132012"/>
                <a:gridCol w="2135188"/>
                <a:gridCol w="2133600"/>
                <a:gridCol w="2133600"/>
              </a:tblGrid>
              <a:tr h="474663">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dirty="0" smtClean="0">
                          <a:ln>
                            <a:noFill/>
                          </a:ln>
                          <a:solidFill>
                            <a:srgbClr val="FFFFFF"/>
                          </a:solidFill>
                          <a:effectLst/>
                          <a:latin typeface="Arial" pitchFamily="34" charset="0"/>
                          <a:ea typeface="ＭＳ Ｐゴシック" pitchFamily="34" charset="-128"/>
                        </a:rPr>
                        <a:t>Transmission Rate</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rgbClr val="FFFFFF"/>
                          </a:solidFill>
                          <a:effectLst/>
                          <a:latin typeface="Arial" pitchFamily="34" charset="0"/>
                          <a:ea typeface="ＭＳ Ｐゴシック" pitchFamily="34" charset="-128"/>
                        </a:rPr>
                        <a:t>Modulation format</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rgbClr val="FFFFFF"/>
                          </a:solidFill>
                          <a:effectLst/>
                          <a:latin typeface="Arial" pitchFamily="34" charset="0"/>
                          <a:ea typeface="ＭＳ Ｐゴシック" pitchFamily="34" charset="-128"/>
                        </a:rPr>
                        <a:t>Dispersion Tolerance</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rgbClr val="FFFFFF"/>
                          </a:solidFill>
                          <a:effectLst/>
                          <a:latin typeface="Arial" pitchFamily="34" charset="0"/>
                          <a:ea typeface="ＭＳ Ｐゴシック" pitchFamily="34" charset="-128"/>
                        </a:rPr>
                        <a:t>Distance</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2.5 Gb/s</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External Modulation</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20,000 </a:t>
                      </a:r>
                      <a:r>
                        <a:rPr kumimoji="0" lang="en-US" sz="1800" b="0" i="0" u="none" strike="noStrike" cap="none" normalizeH="0" baseline="0" dirty="0" err="1" smtClean="0">
                          <a:ln>
                            <a:noFill/>
                          </a:ln>
                          <a:solidFill>
                            <a:schemeClr val="tx1"/>
                          </a:solidFill>
                          <a:effectLst/>
                          <a:latin typeface="Arial" pitchFamily="34" charset="0"/>
                          <a:ea typeface="ＭＳ Ｐゴシック" pitchFamily="34" charset="-128"/>
                        </a:rPr>
                        <a:t>ps</a:t>
                      </a: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/nm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cs typeface="ＭＳ Ｐゴシック" pitchFamily="34" charset="-128"/>
                        </a:rPr>
                        <a:t>~ 1,100 km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r>
              <a:tr h="457200">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2.5 Gb/s</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Direct Modulation</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2,400 </a:t>
                      </a:r>
                      <a:r>
                        <a:rPr kumimoji="0" lang="en-US" sz="1800" b="0" i="0" u="none" strike="noStrike" cap="none" normalizeH="0" baseline="0" dirty="0" err="1" smtClean="0">
                          <a:ln>
                            <a:noFill/>
                          </a:ln>
                          <a:solidFill>
                            <a:schemeClr val="tx1"/>
                          </a:solidFill>
                          <a:effectLst/>
                          <a:latin typeface="Arial" pitchFamily="34" charset="0"/>
                          <a:ea typeface="ＭＳ Ｐゴシック" pitchFamily="34" charset="-128"/>
                        </a:rPr>
                        <a:t>ps</a:t>
                      </a: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/nm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140 km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r>
              <a:tr h="458788">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10 Gb/s</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External Modulation</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1,200 </a:t>
                      </a:r>
                      <a:r>
                        <a:rPr kumimoji="0" lang="en-US" sz="1800" b="0" i="0" u="none" strike="noStrike" cap="none" normalizeH="0" baseline="0" dirty="0" err="1" smtClean="0">
                          <a:ln>
                            <a:noFill/>
                          </a:ln>
                          <a:solidFill>
                            <a:schemeClr val="tx1"/>
                          </a:solidFill>
                          <a:effectLst/>
                          <a:latin typeface="Arial" pitchFamily="34" charset="0"/>
                          <a:ea typeface="ＭＳ Ｐゴシック" pitchFamily="34" charset="-128"/>
                        </a:rPr>
                        <a:t>ps</a:t>
                      </a: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/nm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70 km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r>
              <a:tr h="458788">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40 Gb/s</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External Modulation</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200 </a:t>
                      </a:r>
                      <a:r>
                        <a:rPr kumimoji="0" lang="en-US" sz="1800" b="0" i="0" u="none" strike="noStrike" cap="none" normalizeH="0" baseline="0" dirty="0" err="1" smtClean="0">
                          <a:ln>
                            <a:noFill/>
                          </a:ln>
                          <a:solidFill>
                            <a:schemeClr val="tx1"/>
                          </a:solidFill>
                          <a:effectLst/>
                          <a:latin typeface="Arial" pitchFamily="34" charset="0"/>
                          <a:ea typeface="ＭＳ Ｐゴシック" pitchFamily="34" charset="-128"/>
                        </a:rPr>
                        <a:t>ps</a:t>
                      </a: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rPr>
                        <a:t>/nm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12 km</a:t>
                      </a:r>
                    </a:p>
                  </a:txBody>
                  <a:tcPr marL="73025" marR="73025" marT="36512" marB="3651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r>
            </a:tbl>
          </a:graphicData>
        </a:graphic>
      </p:graphicFrame>
      <p:sp>
        <p:nvSpPr>
          <p:cNvPr id="48167" name="Text Box 60"/>
          <p:cNvSpPr txBox="1">
            <a:spLocks noChangeArrowheads="1"/>
          </p:cNvSpPr>
          <p:nvPr/>
        </p:nvSpPr>
        <p:spPr bwMode="auto">
          <a:xfrm>
            <a:off x="268288" y="2459038"/>
            <a:ext cx="8507412" cy="396875"/>
          </a:xfrm>
          <a:prstGeom prst="rect">
            <a:avLst/>
          </a:prstGeom>
          <a:noFill/>
          <a:ln w="9525">
            <a:noFill/>
            <a:miter lim="800000"/>
            <a:headEnd/>
            <a:tailEnd/>
          </a:ln>
        </p:spPr>
        <p:txBody>
          <a:bodyPr wrap="none">
            <a:spAutoFit/>
          </a:bodyPr>
          <a:lstStyle/>
          <a:p>
            <a:pPr>
              <a:buClr>
                <a:srgbClr val="009999"/>
              </a:buClr>
              <a:buFont typeface="Arial" pitchFamily="34" charset="0"/>
              <a:buChar char="•"/>
            </a:pPr>
            <a:r>
              <a:rPr lang="en-US" sz="2000">
                <a:solidFill>
                  <a:srgbClr val="546568"/>
                </a:solidFill>
              </a:rPr>
              <a:t> Dispersion limited transmission distances over SMF fiber (17 ps/nm/km):</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ig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78300" y="3846513"/>
            <a:ext cx="3489325" cy="2736850"/>
          </a:xfrm>
          <a:prstGeom prst="rect">
            <a:avLst/>
          </a:prstGeom>
          <a:noFill/>
          <a:ln w="9525">
            <a:noFill/>
            <a:miter lim="800000"/>
            <a:headEnd/>
            <a:tailEnd/>
          </a:ln>
        </p:spPr>
      </p:pic>
      <p:sp>
        <p:nvSpPr>
          <p:cNvPr id="49155" name="Rectangle 3"/>
          <p:cNvSpPr>
            <a:spLocks noChangeArrowheads="1"/>
          </p:cNvSpPr>
          <p:nvPr/>
        </p:nvSpPr>
        <p:spPr bwMode="auto">
          <a:xfrm>
            <a:off x="107950" y="115888"/>
            <a:ext cx="7623175" cy="615950"/>
          </a:xfrm>
          <a:prstGeom prst="rect">
            <a:avLst/>
          </a:prstGeom>
          <a:noFill/>
          <a:ln w="9525">
            <a:noFill/>
            <a:miter lim="800000"/>
            <a:headEnd/>
            <a:tailEnd/>
          </a:ln>
        </p:spPr>
        <p:txBody>
          <a:bodyPr lIns="82124" tIns="41061" rIns="82124" bIns="41061" anchor="b"/>
          <a:lstStyle/>
          <a:p>
            <a:pPr defTabSz="814388" eaLnBrk="0" hangingPunct="0">
              <a:lnSpc>
                <a:spcPct val="90000"/>
              </a:lnSpc>
            </a:pPr>
            <a:r>
              <a:rPr lang="en-GB" sz="3600">
                <a:solidFill>
                  <a:srgbClr val="009999"/>
                </a:solidFill>
              </a:rPr>
              <a:t>Effect of Chromatic Dispersion</a:t>
            </a:r>
            <a:endParaRPr lang="en-US" sz="3600">
              <a:solidFill>
                <a:srgbClr val="009999"/>
              </a:solidFill>
            </a:endParaRPr>
          </a:p>
        </p:txBody>
      </p:sp>
      <p:sp>
        <p:nvSpPr>
          <p:cNvPr id="49156" name="Rectangle 4"/>
          <p:cNvSpPr>
            <a:spLocks noChangeArrowheads="1"/>
          </p:cNvSpPr>
          <p:nvPr/>
        </p:nvSpPr>
        <p:spPr bwMode="auto">
          <a:xfrm>
            <a:off x="168275" y="1947863"/>
            <a:ext cx="8724900" cy="2295525"/>
          </a:xfrm>
          <a:prstGeom prst="rect">
            <a:avLst/>
          </a:prstGeom>
          <a:noFill/>
          <a:ln w="9525">
            <a:noFill/>
            <a:miter lim="800000"/>
            <a:headEnd/>
            <a:tailEnd/>
          </a:ln>
        </p:spPr>
        <p:txBody>
          <a:bodyPr lIns="82124" tIns="41061" rIns="82124" bIns="41061" anchor="ctr" anchorCtr="1"/>
          <a:lstStyle/>
          <a:p>
            <a:pPr marL="236538" indent="-236538" defTabSz="814388" eaLnBrk="0" hangingPunct="0">
              <a:lnSpc>
                <a:spcPct val="95000"/>
              </a:lnSpc>
              <a:spcBef>
                <a:spcPct val="50000"/>
              </a:spcBef>
              <a:buClr>
                <a:srgbClr val="009999"/>
              </a:buClr>
              <a:buSzPct val="100000"/>
              <a:buFont typeface="Arial" pitchFamily="34" charset="0"/>
              <a:buChar char="•"/>
            </a:pPr>
            <a:r>
              <a:rPr lang="en-GB" sz="1600">
                <a:solidFill>
                  <a:srgbClr val="546568"/>
                </a:solidFill>
              </a:rPr>
              <a:t>In fiber the different frequency components of the signal propagate at different speeds</a:t>
            </a:r>
          </a:p>
          <a:p>
            <a:pPr marL="236538" indent="-236538" defTabSz="814388" eaLnBrk="0" hangingPunct="0">
              <a:lnSpc>
                <a:spcPct val="95000"/>
              </a:lnSpc>
              <a:spcBef>
                <a:spcPct val="50000"/>
              </a:spcBef>
              <a:buClr>
                <a:srgbClr val="009999"/>
              </a:buClr>
              <a:buSzPct val="100000"/>
              <a:buFont typeface="Arial" pitchFamily="34" charset="0"/>
              <a:buChar char="•"/>
            </a:pPr>
            <a:r>
              <a:rPr lang="en-GB" sz="1600">
                <a:solidFill>
                  <a:srgbClr val="546568"/>
                </a:solidFill>
              </a:rPr>
              <a:t>The effect is signal distortion and intersymbol Interference, the penalty is “eye-closure”</a:t>
            </a:r>
          </a:p>
          <a:p>
            <a:pPr marL="236538" indent="-236538" defTabSz="814388" eaLnBrk="0" hangingPunct="0">
              <a:lnSpc>
                <a:spcPct val="95000"/>
              </a:lnSpc>
              <a:spcBef>
                <a:spcPct val="50000"/>
              </a:spcBef>
              <a:buClr>
                <a:srgbClr val="009999"/>
              </a:buClr>
              <a:buSzPct val="100000"/>
              <a:buFont typeface="Arial" pitchFamily="34" charset="0"/>
              <a:buChar char="•"/>
            </a:pPr>
            <a:r>
              <a:rPr lang="en-GB" sz="1600">
                <a:solidFill>
                  <a:srgbClr val="546568"/>
                </a:solidFill>
              </a:rPr>
              <a:t>Can be compensated for by the use of Dispersion Compensation </a:t>
            </a:r>
            <a:endParaRPr lang="en-US" sz="1600">
              <a:solidFill>
                <a:srgbClr val="546568"/>
              </a:solidFill>
            </a:endParaRPr>
          </a:p>
        </p:txBody>
      </p:sp>
      <p:sp>
        <p:nvSpPr>
          <p:cNvPr id="49157" name="Text Box 5"/>
          <p:cNvSpPr txBox="1">
            <a:spLocks noChangeArrowheads="1"/>
          </p:cNvSpPr>
          <p:nvPr/>
        </p:nvSpPr>
        <p:spPr bwMode="auto">
          <a:xfrm>
            <a:off x="1901825" y="5400675"/>
            <a:ext cx="1558925" cy="377825"/>
          </a:xfrm>
          <a:prstGeom prst="rect">
            <a:avLst/>
          </a:prstGeom>
          <a:noFill/>
          <a:ln w="9525">
            <a:noFill/>
            <a:miter lim="800000"/>
            <a:headEnd/>
            <a:tailEnd/>
          </a:ln>
        </p:spPr>
        <p:txBody>
          <a:bodyPr wrap="none" lIns="73025" tIns="36512" rIns="73025" bIns="36512">
            <a:spAutoFit/>
          </a:bodyPr>
          <a:lstStyle/>
          <a:p>
            <a:pPr algn="ctr" eaLnBrk="0" hangingPunct="0"/>
            <a:r>
              <a:rPr lang="en-GB" sz="2000"/>
              <a:t>Eye opening</a:t>
            </a:r>
          </a:p>
        </p:txBody>
      </p:sp>
      <p:sp>
        <p:nvSpPr>
          <p:cNvPr id="49158" name="Line 6"/>
          <p:cNvSpPr>
            <a:spLocks noChangeShapeType="1"/>
          </p:cNvSpPr>
          <p:nvPr/>
        </p:nvSpPr>
        <p:spPr bwMode="auto">
          <a:xfrm flipV="1">
            <a:off x="3590925" y="5140325"/>
            <a:ext cx="1222375" cy="434975"/>
          </a:xfrm>
          <a:prstGeom prst="line">
            <a:avLst/>
          </a:prstGeom>
          <a:noFill/>
          <a:ln w="12700">
            <a:solidFill>
              <a:schemeClr val="tx1"/>
            </a:solidFill>
            <a:round/>
            <a:headEnd/>
            <a:tailEnd type="arrow" w="med" len="med"/>
          </a:ln>
        </p:spPr>
        <p:txBody>
          <a:bodyPr lIns="73025" tIns="36512" rIns="73025" bIns="36512"/>
          <a:lstStyle/>
          <a:p>
            <a:endParaRPr lang="en-US"/>
          </a:p>
        </p:txBody>
      </p:sp>
      <p:sp>
        <p:nvSpPr>
          <p:cNvPr id="49159" name="Line 7"/>
          <p:cNvSpPr>
            <a:spLocks noChangeShapeType="1"/>
          </p:cNvSpPr>
          <p:nvPr/>
        </p:nvSpPr>
        <p:spPr bwMode="auto">
          <a:xfrm>
            <a:off x="4940300" y="4416425"/>
            <a:ext cx="0" cy="1600200"/>
          </a:xfrm>
          <a:prstGeom prst="line">
            <a:avLst/>
          </a:prstGeom>
          <a:noFill/>
          <a:ln w="12700">
            <a:solidFill>
              <a:schemeClr val="tx1"/>
            </a:solidFill>
            <a:round/>
            <a:headEnd type="triangle" w="med" len="med"/>
            <a:tailEnd type="triangle" w="med" len="med"/>
          </a:ln>
        </p:spPr>
        <p:txBody>
          <a:bodyPr lIns="73025" tIns="36512" rIns="73025" bIns="36512"/>
          <a:lstStyle/>
          <a:p>
            <a:endParaRPr lang="en-US"/>
          </a:p>
        </p:txBody>
      </p:sp>
      <p:grpSp>
        <p:nvGrpSpPr>
          <p:cNvPr id="49160" name="Group 8"/>
          <p:cNvGrpSpPr>
            <a:grpSpLocks/>
          </p:cNvGrpSpPr>
          <p:nvPr/>
        </p:nvGrpSpPr>
        <p:grpSpPr bwMode="auto">
          <a:xfrm>
            <a:off x="547688" y="609600"/>
            <a:ext cx="7985125" cy="1585913"/>
            <a:chOff x="249" y="391"/>
            <a:chExt cx="5030" cy="999"/>
          </a:xfrm>
        </p:grpSpPr>
        <p:pic>
          <p:nvPicPr>
            <p:cNvPr id="49161" name="Picture 9" descr="fig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9" y="409"/>
              <a:ext cx="1958" cy="981"/>
            </a:xfrm>
            <a:prstGeom prst="rect">
              <a:avLst/>
            </a:prstGeom>
            <a:noFill/>
            <a:ln w="9525">
              <a:noFill/>
              <a:miter lim="800000"/>
              <a:headEnd/>
              <a:tailEnd/>
            </a:ln>
          </p:spPr>
        </p:pic>
        <p:sp>
          <p:nvSpPr>
            <p:cNvPr id="49162" name="Text Box 10"/>
            <p:cNvSpPr txBox="1">
              <a:spLocks noChangeArrowheads="1"/>
            </p:cNvSpPr>
            <p:nvPr/>
          </p:nvSpPr>
          <p:spPr bwMode="auto">
            <a:xfrm>
              <a:off x="2683" y="732"/>
              <a:ext cx="787" cy="430"/>
            </a:xfrm>
            <a:prstGeom prst="rect">
              <a:avLst/>
            </a:prstGeom>
            <a:noFill/>
            <a:ln w="9525">
              <a:noFill/>
              <a:miter lim="800000"/>
              <a:headEnd/>
              <a:tailEnd/>
            </a:ln>
          </p:spPr>
          <p:txBody>
            <a:bodyPr wrap="none" lIns="73025" tIns="36512" rIns="73025" bIns="36512">
              <a:spAutoFit/>
            </a:bodyPr>
            <a:lstStyle/>
            <a:p>
              <a:pPr algn="ctr" eaLnBrk="0" hangingPunct="0"/>
              <a:r>
                <a:rPr lang="en-GB" sz="2000" i="1">
                  <a:latin typeface="Times New Roman" pitchFamily="18" charset="0"/>
                </a:rPr>
                <a:t>FOLDING</a:t>
              </a:r>
            </a:p>
            <a:p>
              <a:pPr algn="ctr" eaLnBrk="0" hangingPunct="0"/>
              <a:r>
                <a:rPr lang="en-GB" sz="2000">
                  <a:latin typeface="Times New Roman" pitchFamily="18" charset="0"/>
                  <a:sym typeface="Symbol" pitchFamily="18" charset="2"/>
                </a:rPr>
                <a:t></a:t>
              </a:r>
              <a:endParaRPr lang="en-GB" sz="2000">
                <a:latin typeface="Times New Roman" pitchFamily="18" charset="0"/>
              </a:endParaRPr>
            </a:p>
          </p:txBody>
        </p:sp>
        <p:pic>
          <p:nvPicPr>
            <p:cNvPr id="49163" name="Picture 11" descr="fig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63" y="391"/>
              <a:ext cx="833" cy="990"/>
            </a:xfrm>
            <a:prstGeom prst="rect">
              <a:avLst/>
            </a:prstGeom>
            <a:noFill/>
            <a:ln w="9525">
              <a:noFill/>
              <a:miter lim="800000"/>
              <a:headEnd/>
              <a:tailEnd/>
            </a:ln>
          </p:spPr>
        </p:pic>
        <p:sp>
          <p:nvSpPr>
            <p:cNvPr id="49164" name="Text Box 12"/>
            <p:cNvSpPr txBox="1">
              <a:spLocks noChangeArrowheads="1"/>
            </p:cNvSpPr>
            <p:nvPr/>
          </p:nvSpPr>
          <p:spPr bwMode="auto">
            <a:xfrm>
              <a:off x="249" y="845"/>
              <a:ext cx="995" cy="200"/>
            </a:xfrm>
            <a:prstGeom prst="rect">
              <a:avLst/>
            </a:prstGeom>
            <a:noFill/>
            <a:ln w="9525">
              <a:noFill/>
              <a:miter lim="800000"/>
              <a:headEnd/>
              <a:tailEnd/>
            </a:ln>
          </p:spPr>
          <p:txBody>
            <a:bodyPr wrap="none" lIns="73025" tIns="36512" rIns="73025" bIns="36512">
              <a:spAutoFit/>
            </a:bodyPr>
            <a:lstStyle/>
            <a:p>
              <a:pPr eaLnBrk="0" hangingPunct="0"/>
              <a:r>
                <a:rPr lang="en-GB" sz="1600" i="1"/>
                <a:t>Tx bit sequence</a:t>
              </a:r>
              <a:endParaRPr lang="en-US" sz="1600" i="1"/>
            </a:p>
          </p:txBody>
        </p:sp>
        <p:sp>
          <p:nvSpPr>
            <p:cNvPr id="49165" name="Rectangle 13"/>
            <p:cNvSpPr>
              <a:spLocks noChangeArrowheads="1"/>
            </p:cNvSpPr>
            <p:nvPr/>
          </p:nvSpPr>
          <p:spPr bwMode="auto">
            <a:xfrm>
              <a:off x="4108" y="509"/>
              <a:ext cx="313" cy="827"/>
            </a:xfrm>
            <a:prstGeom prst="rect">
              <a:avLst/>
            </a:prstGeom>
            <a:solidFill>
              <a:schemeClr val="bg1"/>
            </a:solidFill>
            <a:ln w="9525">
              <a:noFill/>
              <a:miter lim="800000"/>
              <a:headEnd/>
              <a:tailEnd/>
            </a:ln>
          </p:spPr>
          <p:txBody>
            <a:bodyPr wrap="none" anchor="ctr"/>
            <a:lstStyle/>
            <a:p>
              <a:endParaRPr lang="en-GB"/>
            </a:p>
          </p:txBody>
        </p:sp>
        <p:sp>
          <p:nvSpPr>
            <p:cNvPr id="49166" name="Text Box 14"/>
            <p:cNvSpPr txBox="1">
              <a:spLocks noChangeArrowheads="1"/>
            </p:cNvSpPr>
            <p:nvPr/>
          </p:nvSpPr>
          <p:spPr bwMode="auto">
            <a:xfrm>
              <a:off x="4247" y="845"/>
              <a:ext cx="1032" cy="354"/>
            </a:xfrm>
            <a:prstGeom prst="rect">
              <a:avLst/>
            </a:prstGeom>
            <a:noFill/>
            <a:ln w="9525">
              <a:noFill/>
              <a:miter lim="800000"/>
              <a:headEnd/>
              <a:tailEnd/>
            </a:ln>
          </p:spPr>
          <p:txBody>
            <a:bodyPr wrap="none" lIns="73025" tIns="36512" rIns="73025" bIns="36512">
              <a:spAutoFit/>
            </a:bodyPr>
            <a:lstStyle/>
            <a:p>
              <a:pPr eaLnBrk="0" hangingPunct="0"/>
              <a:r>
                <a:rPr lang="en-GB" sz="1600" i="1"/>
                <a:t>Eye diagram</a:t>
              </a:r>
            </a:p>
            <a:p>
              <a:pPr eaLnBrk="0" hangingPunct="0"/>
              <a:r>
                <a:rPr lang="en-GB" sz="1600" i="1"/>
                <a:t>     no dispersion</a:t>
              </a:r>
              <a:endParaRPr lang="en-US" sz="1600" i="1"/>
            </a:p>
          </p:txBody>
        </p:sp>
      </p:gr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52400" y="279400"/>
            <a:ext cx="8077200" cy="635000"/>
          </a:xfrm>
          <a:prstGeom prst="rect">
            <a:avLst/>
          </a:prstGeom>
          <a:noFill/>
          <a:ln w="9525">
            <a:noFill/>
            <a:miter lim="800000"/>
            <a:headEnd/>
            <a:tailEnd/>
          </a:ln>
        </p:spPr>
        <p:txBody>
          <a:bodyPr lIns="92075" tIns="46038" rIns="92075" bIns="46038" anchor="b"/>
          <a:lstStyle/>
          <a:p>
            <a:pPr defTabSz="814388" eaLnBrk="0" hangingPunct="0">
              <a:lnSpc>
                <a:spcPct val="90000"/>
              </a:lnSpc>
            </a:pPr>
            <a:r>
              <a:rPr lang="en-US" sz="3600">
                <a:solidFill>
                  <a:srgbClr val="009999"/>
                </a:solidFill>
              </a:rPr>
              <a:t>Combating Chromatic Dispersion</a:t>
            </a:r>
          </a:p>
        </p:txBody>
      </p:sp>
      <p:sp>
        <p:nvSpPr>
          <p:cNvPr id="50179" name="Rectangle 3"/>
          <p:cNvSpPr>
            <a:spLocks noChangeArrowheads="1"/>
          </p:cNvSpPr>
          <p:nvPr/>
        </p:nvSpPr>
        <p:spPr bwMode="auto">
          <a:xfrm>
            <a:off x="371475" y="1376363"/>
            <a:ext cx="8301038" cy="5181600"/>
          </a:xfrm>
          <a:prstGeom prst="rect">
            <a:avLst/>
          </a:prstGeom>
          <a:noFill/>
          <a:ln w="9525">
            <a:noFill/>
            <a:miter lim="800000"/>
            <a:headEnd/>
            <a:tailEnd/>
          </a:ln>
        </p:spPr>
        <p:txBody>
          <a:bodyPr lIns="92075" tIns="46038" rIns="92075" bIns="46038"/>
          <a:lstStyle/>
          <a:p>
            <a:pPr marL="236538" indent="-236538" defTabSz="814388" eaLnBrk="0" hangingPunct="0">
              <a:lnSpc>
                <a:spcPct val="95000"/>
              </a:lnSpc>
              <a:spcBef>
                <a:spcPct val="50000"/>
              </a:spcBef>
              <a:buClr>
                <a:srgbClr val="009999"/>
              </a:buClr>
              <a:buFont typeface="Arial" pitchFamily="34" charset="0"/>
              <a:buChar char="•"/>
            </a:pPr>
            <a:r>
              <a:rPr lang="en-US" sz="2000">
                <a:solidFill>
                  <a:srgbClr val="546568"/>
                </a:solidFill>
              </a:rPr>
              <a:t>Dispersion generally not an issue below 10Gbps</a:t>
            </a:r>
          </a:p>
          <a:p>
            <a:pPr marL="236538" indent="-236538" defTabSz="814388" eaLnBrk="0" hangingPunct="0">
              <a:lnSpc>
                <a:spcPct val="95000"/>
              </a:lnSpc>
              <a:spcBef>
                <a:spcPct val="50000"/>
              </a:spcBef>
              <a:buClr>
                <a:srgbClr val="009999"/>
              </a:buClr>
              <a:buFont typeface="Arial" pitchFamily="34" charset="0"/>
              <a:buChar char="•"/>
            </a:pPr>
            <a:r>
              <a:rPr lang="en-US" sz="2000">
                <a:solidFill>
                  <a:srgbClr val="546568"/>
                </a:solidFill>
              </a:rPr>
              <a:t>Narrow spectrum laser sources (external modulation) and low chirp* laser sources reduce dispersion penalty. With broad/chirped sources the different spectral components of the source will see different dispersions thus broadening the pulse in time</a:t>
            </a:r>
          </a:p>
          <a:p>
            <a:pPr marL="236538" indent="-236538" defTabSz="814388" eaLnBrk="0" hangingPunct="0">
              <a:lnSpc>
                <a:spcPct val="95000"/>
              </a:lnSpc>
              <a:spcBef>
                <a:spcPct val="50000"/>
              </a:spcBef>
              <a:buClr>
                <a:srgbClr val="009999"/>
              </a:buClr>
              <a:buFont typeface="Arial" pitchFamily="34" charset="0"/>
              <a:buChar char="•"/>
            </a:pPr>
            <a:r>
              <a:rPr lang="en-US" sz="2000">
                <a:solidFill>
                  <a:srgbClr val="546568"/>
                </a:solidFill>
              </a:rPr>
              <a:t>New fiber types (NZ-DSF) greatly reduce effects</a:t>
            </a:r>
          </a:p>
          <a:p>
            <a:pPr marL="236538" indent="-236538" defTabSz="814388" eaLnBrk="0" hangingPunct="0">
              <a:lnSpc>
                <a:spcPct val="95000"/>
              </a:lnSpc>
              <a:spcBef>
                <a:spcPct val="50000"/>
              </a:spcBef>
              <a:buClr>
                <a:srgbClr val="009999"/>
              </a:buClr>
              <a:buFont typeface="Arial" pitchFamily="34" charset="0"/>
              <a:buChar char="•"/>
            </a:pPr>
            <a:r>
              <a:rPr lang="en-US" sz="2000">
                <a:solidFill>
                  <a:srgbClr val="546568"/>
                </a:solidFill>
              </a:rPr>
              <a:t>Dispersion compensation techniques</a:t>
            </a:r>
          </a:p>
          <a:p>
            <a:pPr marL="574675" lvl="1" indent="-117475" defTabSz="814388" eaLnBrk="0" hangingPunct="0">
              <a:lnSpc>
                <a:spcPct val="95000"/>
              </a:lnSpc>
              <a:spcBef>
                <a:spcPct val="35000"/>
              </a:spcBef>
              <a:buClr>
                <a:srgbClr val="009999"/>
              </a:buClr>
              <a:buFont typeface="Arial" pitchFamily="34" charset="0"/>
              <a:buChar char="•"/>
            </a:pPr>
            <a:r>
              <a:rPr lang="en-US" sz="2000">
                <a:solidFill>
                  <a:srgbClr val="546568"/>
                </a:solidFill>
              </a:rPr>
              <a:t> Dispersion compensation fiber</a:t>
            </a:r>
          </a:p>
          <a:p>
            <a:pPr marL="574675" lvl="1" indent="-117475" defTabSz="814388" eaLnBrk="0" hangingPunct="0">
              <a:lnSpc>
                <a:spcPct val="95000"/>
              </a:lnSpc>
              <a:spcBef>
                <a:spcPct val="35000"/>
              </a:spcBef>
              <a:buClr>
                <a:srgbClr val="009999"/>
              </a:buClr>
              <a:buFont typeface="Arial" pitchFamily="34" charset="0"/>
              <a:buChar char="•"/>
            </a:pPr>
            <a:r>
              <a:rPr lang="en-US" sz="2000">
                <a:solidFill>
                  <a:srgbClr val="546568"/>
                </a:solidFill>
              </a:rPr>
              <a:t> Dispersion compensating optical filters</a:t>
            </a:r>
          </a:p>
          <a:p>
            <a:pPr marL="574675" lvl="1" indent="-117475" defTabSz="814388" eaLnBrk="0" hangingPunct="0">
              <a:lnSpc>
                <a:spcPct val="95000"/>
              </a:lnSpc>
              <a:spcBef>
                <a:spcPct val="35000"/>
              </a:spcBef>
              <a:buClr>
                <a:srgbClr val="009999"/>
              </a:buClr>
              <a:buFont typeface="Arial" pitchFamily="34" charset="0"/>
              <a:buChar char="•"/>
            </a:pPr>
            <a:r>
              <a:rPr lang="en-US" sz="2000">
                <a:solidFill>
                  <a:srgbClr val="546568"/>
                </a:solidFill>
              </a:rPr>
              <a:t> Dispersion Compensating Units (DCU) generally placed in mid-stage access of EDFA to alleviate DCU insertion loss</a:t>
            </a:r>
          </a:p>
          <a:p>
            <a:pPr marL="574675" lvl="1" indent="-117475" defTabSz="814388" eaLnBrk="0" hangingPunct="0">
              <a:lnSpc>
                <a:spcPct val="95000"/>
              </a:lnSpc>
              <a:spcBef>
                <a:spcPct val="35000"/>
              </a:spcBef>
              <a:buClr>
                <a:srgbClr val="009999"/>
              </a:buClr>
              <a:buFont typeface="Arial" pitchFamily="34" charset="0"/>
              <a:buChar char="•"/>
            </a:pPr>
            <a:endParaRPr lang="en-US" sz="2000">
              <a:solidFill>
                <a:srgbClr val="546568"/>
              </a:solidFill>
            </a:endParaRPr>
          </a:p>
          <a:p>
            <a:pPr marL="574675" lvl="1" indent="-117475" defTabSz="814388" eaLnBrk="0" hangingPunct="0">
              <a:lnSpc>
                <a:spcPct val="95000"/>
              </a:lnSpc>
              <a:spcBef>
                <a:spcPct val="35000"/>
              </a:spcBef>
              <a:buClr>
                <a:srgbClr val="009999"/>
              </a:buClr>
              <a:buFont typeface="Arial" pitchFamily="34" charset="0"/>
              <a:buChar char="•"/>
            </a:pPr>
            <a:r>
              <a:rPr lang="en-GB" sz="1400">
                <a:solidFill>
                  <a:srgbClr val="546568"/>
                </a:solidFill>
              </a:rPr>
              <a:t>*Chirp: frequency of launched pulse changes with time</a:t>
            </a:r>
            <a:endParaRPr lang="en-US" sz="1400">
              <a:solidFill>
                <a:srgbClr val="546568"/>
              </a:solidFill>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44463" y="69850"/>
            <a:ext cx="8145462" cy="658813"/>
          </a:xfrm>
          <a:prstGeom prst="rect">
            <a:avLst/>
          </a:prstGeom>
          <a:noFill/>
          <a:ln w="9525">
            <a:noFill/>
            <a:miter lim="800000"/>
            <a:headEnd/>
            <a:tailEnd/>
          </a:ln>
        </p:spPr>
        <p:txBody>
          <a:bodyPr lIns="82124" tIns="41061" rIns="82124" bIns="41061" anchor="b"/>
          <a:lstStyle/>
          <a:p>
            <a:pPr defTabSz="814388" eaLnBrk="0" hangingPunct="0">
              <a:lnSpc>
                <a:spcPct val="90000"/>
              </a:lnSpc>
            </a:pPr>
            <a:r>
              <a:rPr lang="en-US" sz="3600">
                <a:solidFill>
                  <a:srgbClr val="009999"/>
                </a:solidFill>
              </a:rPr>
              <a:t>Dispersion Compensating Unit (DCU)</a:t>
            </a:r>
          </a:p>
        </p:txBody>
      </p:sp>
      <p:sp>
        <p:nvSpPr>
          <p:cNvPr id="51203" name="Rectangle 3"/>
          <p:cNvSpPr>
            <a:spLocks noChangeArrowheads="1"/>
          </p:cNvSpPr>
          <p:nvPr/>
        </p:nvSpPr>
        <p:spPr bwMode="auto">
          <a:xfrm>
            <a:off x="446088" y="5019675"/>
            <a:ext cx="7662862" cy="396875"/>
          </a:xfrm>
          <a:prstGeom prst="rect">
            <a:avLst/>
          </a:prstGeom>
          <a:noFill/>
          <a:ln w="9525">
            <a:noFill/>
            <a:miter lim="800000"/>
            <a:headEnd/>
            <a:tailEnd/>
          </a:ln>
        </p:spPr>
        <p:txBody>
          <a:bodyPr lIns="92075" tIns="46038" rIns="92075" bIns="46038">
            <a:spAutoFit/>
          </a:bodyPr>
          <a:lstStyle/>
          <a:p>
            <a:pPr eaLnBrk="0" hangingPunct="0"/>
            <a:r>
              <a:rPr lang="en-US" sz="2000" b="1"/>
              <a:t>  </a:t>
            </a:r>
          </a:p>
        </p:txBody>
      </p:sp>
      <p:pic>
        <p:nvPicPr>
          <p:cNvPr id="51204" name="Picture 6" descr="page10"/>
          <p:cNvPicPr>
            <a:picLocks noChangeArrowheads="1"/>
          </p:cNvPicPr>
          <p:nvPr/>
        </p:nvPicPr>
        <p:blipFill>
          <a:blip r:embed="rId3" cstate="print"/>
          <a:srcRect/>
          <a:stretch>
            <a:fillRect/>
          </a:stretch>
        </p:blipFill>
        <p:spPr bwMode="auto">
          <a:xfrm>
            <a:off x="2124075" y="893763"/>
            <a:ext cx="4962525" cy="5754687"/>
          </a:xfrm>
          <a:prstGeom prst="rect">
            <a:avLst/>
          </a:prstGeom>
          <a:noFill/>
          <a:ln w="25400">
            <a:noFill/>
            <a:miter lim="800000"/>
            <a:headEnd/>
            <a:tailEnd/>
          </a:ln>
        </p:spPr>
      </p:pic>
      <p:sp>
        <p:nvSpPr>
          <p:cNvPr id="51205" name="Rectangle 7"/>
          <p:cNvSpPr>
            <a:spLocks noChangeArrowheads="1"/>
          </p:cNvSpPr>
          <p:nvPr/>
        </p:nvSpPr>
        <p:spPr bwMode="auto">
          <a:xfrm>
            <a:off x="3419475" y="3840163"/>
            <a:ext cx="3600450" cy="2781300"/>
          </a:xfrm>
          <a:prstGeom prst="rect">
            <a:avLst/>
          </a:prstGeom>
          <a:solidFill>
            <a:schemeClr val="bg1"/>
          </a:solidFill>
          <a:ln w="9525">
            <a:noFill/>
            <a:miter lim="800000"/>
            <a:headEnd/>
            <a:tailEnd/>
          </a:ln>
        </p:spPr>
        <p:txBody>
          <a:bodyPr wrap="none" anchor="ctr"/>
          <a:lstStyle/>
          <a:p>
            <a:endParaRPr lang="en-GB"/>
          </a:p>
        </p:txBody>
      </p:sp>
      <p:sp>
        <p:nvSpPr>
          <p:cNvPr id="51206" name="Rectangle 8"/>
          <p:cNvSpPr>
            <a:spLocks noChangeArrowheads="1"/>
          </p:cNvSpPr>
          <p:nvPr/>
        </p:nvSpPr>
        <p:spPr bwMode="auto">
          <a:xfrm>
            <a:off x="2051050" y="966788"/>
            <a:ext cx="4249738" cy="360362"/>
          </a:xfrm>
          <a:prstGeom prst="rect">
            <a:avLst/>
          </a:prstGeom>
          <a:solidFill>
            <a:schemeClr val="bg1"/>
          </a:solidFill>
          <a:ln w="9525">
            <a:noFill/>
            <a:miter lim="800000"/>
            <a:headEnd/>
            <a:tailEnd/>
          </a:ln>
        </p:spPr>
        <p:txBody>
          <a:bodyPr wrap="none" anchor="ctr"/>
          <a:lstStyle/>
          <a:p>
            <a:endParaRPr lang="en-GB"/>
          </a:p>
        </p:txBody>
      </p:sp>
      <p:sp>
        <p:nvSpPr>
          <p:cNvPr id="51207" name="Rectangle 9"/>
          <p:cNvSpPr>
            <a:spLocks noChangeArrowheads="1"/>
          </p:cNvSpPr>
          <p:nvPr/>
        </p:nvSpPr>
        <p:spPr bwMode="auto">
          <a:xfrm>
            <a:off x="395288" y="4492625"/>
            <a:ext cx="8569325" cy="1792288"/>
          </a:xfrm>
          <a:prstGeom prst="rect">
            <a:avLst/>
          </a:prstGeom>
          <a:noFill/>
          <a:ln w="9525">
            <a:noFill/>
            <a:miter lim="800000"/>
            <a:headEnd/>
            <a:tailEnd/>
          </a:ln>
        </p:spPr>
        <p:txBody>
          <a:bodyPr lIns="82124" tIns="41061" rIns="82124" bIns="41061"/>
          <a:lstStyle/>
          <a:p>
            <a:pPr marL="236538" indent="-236538" defTabSz="814388" eaLnBrk="0" hangingPunct="0">
              <a:lnSpc>
                <a:spcPct val="95000"/>
              </a:lnSpc>
              <a:spcBef>
                <a:spcPct val="50000"/>
              </a:spcBef>
              <a:buClr>
                <a:srgbClr val="009999"/>
              </a:buClr>
              <a:buSzPct val="100000"/>
              <a:buFont typeface="Arial" pitchFamily="34" charset="0"/>
              <a:buChar char="•"/>
            </a:pPr>
            <a:r>
              <a:rPr lang="en-US" sz="2000">
                <a:solidFill>
                  <a:srgbClr val="546568"/>
                </a:solidFill>
              </a:rPr>
              <a:t>Dispersion Compensating Fiber:</a:t>
            </a:r>
          </a:p>
          <a:p>
            <a:pPr lvl="1" defTabSz="814388" eaLnBrk="0" hangingPunct="0">
              <a:lnSpc>
                <a:spcPct val="95000"/>
              </a:lnSpc>
              <a:spcBef>
                <a:spcPct val="35000"/>
              </a:spcBef>
              <a:buClr>
                <a:srgbClr val="009999"/>
              </a:buClr>
            </a:pPr>
            <a:r>
              <a:rPr lang="en-US">
                <a:solidFill>
                  <a:srgbClr val="546568"/>
                </a:solidFill>
              </a:rPr>
              <a:t>DCUs use fiber with chromatic dispersion of opposite sign/slope and of suitable length to bring the average dispersion of the link close to zero. </a:t>
            </a:r>
          </a:p>
          <a:p>
            <a:pPr lvl="1" defTabSz="814388" eaLnBrk="0" hangingPunct="0">
              <a:lnSpc>
                <a:spcPct val="95000"/>
              </a:lnSpc>
              <a:spcBef>
                <a:spcPct val="35000"/>
              </a:spcBef>
              <a:buClr>
                <a:srgbClr val="009999"/>
              </a:buClr>
            </a:pPr>
            <a:r>
              <a:rPr lang="en-US">
                <a:solidFill>
                  <a:srgbClr val="546568"/>
                </a:solidFill>
              </a:rPr>
              <a:t>The compensating fiber can be several kilometers in length, the DCU are typically inserted after each span</a:t>
            </a:r>
          </a:p>
        </p:txBody>
      </p:sp>
      <p:sp>
        <p:nvSpPr>
          <p:cNvPr id="51208" name="Text Box 10"/>
          <p:cNvSpPr txBox="1">
            <a:spLocks noChangeArrowheads="1"/>
          </p:cNvSpPr>
          <p:nvPr/>
        </p:nvSpPr>
        <p:spPr bwMode="auto">
          <a:xfrm>
            <a:off x="584200" y="923925"/>
            <a:ext cx="6958013" cy="396875"/>
          </a:xfrm>
          <a:prstGeom prst="rect">
            <a:avLst/>
          </a:prstGeom>
          <a:noFill/>
          <a:ln w="9525">
            <a:noFill/>
            <a:miter lim="800000"/>
            <a:headEnd/>
            <a:tailEnd/>
          </a:ln>
        </p:spPr>
        <p:txBody>
          <a:bodyPr wrap="none">
            <a:spAutoFit/>
          </a:bodyPr>
          <a:lstStyle/>
          <a:p>
            <a:pPr>
              <a:buClr>
                <a:srgbClr val="009999"/>
              </a:buClr>
              <a:buFont typeface="Arial" pitchFamily="34" charset="0"/>
              <a:buChar char="•"/>
            </a:pPr>
            <a:r>
              <a:rPr lang="en-US" sz="2000">
                <a:solidFill>
                  <a:srgbClr val="546568"/>
                </a:solidFill>
              </a:rPr>
              <a:t> Use of dispersion compensating fiber to combat dispersion</a:t>
            </a:r>
          </a:p>
        </p:txBody>
      </p:sp>
      <p:pic>
        <p:nvPicPr>
          <p:cNvPr id="51209" name="Picture 13" descr="screen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0375" y="3027363"/>
            <a:ext cx="1368425" cy="1028700"/>
          </a:xfrm>
          <a:prstGeom prst="rect">
            <a:avLst/>
          </a:prstGeom>
          <a:noFill/>
          <a:ln w="12700">
            <a:solidFill>
              <a:schemeClr val="bg2"/>
            </a:solidFill>
            <a:miter lim="800000"/>
            <a:headEnd/>
            <a:tailEnd/>
          </a:ln>
        </p:spPr>
      </p:pic>
      <p:pic>
        <p:nvPicPr>
          <p:cNvPr id="51210" name="Picture 16" descr="BTB%20N5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65975" y="3103563"/>
            <a:ext cx="1368425" cy="1028700"/>
          </a:xfrm>
          <a:prstGeom prst="rect">
            <a:avLst/>
          </a:prstGeom>
          <a:noFill/>
          <a:ln w="12700">
            <a:solidFill>
              <a:schemeClr val="bg2"/>
            </a:solid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5"/>
          <p:cNvSpPr>
            <a:spLocks noChangeArrowheads="1"/>
          </p:cNvSpPr>
          <p:nvPr/>
        </p:nvSpPr>
        <p:spPr bwMode="auto">
          <a:xfrm>
            <a:off x="0" y="0"/>
            <a:ext cx="9144000" cy="1600200"/>
          </a:xfrm>
          <a:prstGeom prst="rect">
            <a:avLst/>
          </a:prstGeom>
          <a:solidFill>
            <a:schemeClr val="bg1"/>
          </a:solidFill>
          <a:ln w="9525">
            <a:noFill/>
            <a:miter lim="800000"/>
            <a:headEnd/>
            <a:tailEnd/>
          </a:ln>
        </p:spPr>
        <p:txBody>
          <a:bodyPr wrap="none" lIns="82124" tIns="41061" rIns="82124" bIns="41061" anchor="ctr">
            <a:spAutoFit/>
          </a:bodyPr>
          <a:lstStyle/>
          <a:p>
            <a:pPr algn="ctr" eaLnBrk="0" hangingPunct="0">
              <a:lnSpc>
                <a:spcPct val="90000"/>
              </a:lnSpc>
            </a:pPr>
            <a:endParaRPr lang="en-US" sz="2400"/>
          </a:p>
        </p:txBody>
      </p:sp>
      <p:sp>
        <p:nvSpPr>
          <p:cNvPr id="274436" name="Rectangle 32"/>
          <p:cNvSpPr>
            <a:spLocks noGrp="1" noChangeArrowheads="1"/>
          </p:cNvSpPr>
          <p:nvPr>
            <p:ph type="title"/>
          </p:nvPr>
        </p:nvSpPr>
        <p:spPr/>
        <p:txBody>
          <a:bodyPr/>
          <a:lstStyle/>
          <a:p>
            <a:r>
              <a:rPr lang="en-US" dirty="0" smtClean="0"/>
              <a:t>What is DWDM?</a:t>
            </a:r>
          </a:p>
        </p:txBody>
      </p:sp>
    </p:spTree>
    <p:extLst>
      <p:ext uri="{BB962C8B-B14F-4D97-AF65-F5344CB8AC3E}">
        <p14:creationId xmlns:p14="http://schemas.microsoft.com/office/powerpoint/2010/main" val="3789110040"/>
      </p:ext>
    </p:extLst>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1000" y="6321425"/>
            <a:ext cx="8162925" cy="381000"/>
          </a:xfrm>
          <a:prstGeom prst="rect">
            <a:avLst/>
          </a:prstGeom>
          <a:noFill/>
          <a:ln w="9525">
            <a:noFill/>
            <a:miter lim="800000"/>
            <a:headEnd/>
            <a:tailEnd/>
          </a:ln>
        </p:spPr>
        <p:txBody>
          <a:bodyPr wrap="none" lIns="73025" tIns="36512" rIns="73025" bIns="36512">
            <a:prstTxWarp prst="textNoShape">
              <a:avLst/>
            </a:prstTxWarp>
            <a:spAutoFit/>
          </a:bodyPr>
          <a:lstStyle/>
          <a:p>
            <a:pPr>
              <a:buClr>
                <a:srgbClr val="0183B7"/>
              </a:buClr>
              <a:buFont typeface="Wingdings" charset="2"/>
              <a:buChar char="§"/>
            </a:pPr>
            <a:r>
              <a:rPr lang="en-US" sz="2000" dirty="0"/>
              <a:t> The primary</a:t>
            </a:r>
            <a:r>
              <a:rPr lang="en-US" sz="2000" dirty="0" smtClean="0"/>
              <a:t> difference </a:t>
            </a:r>
            <a:r>
              <a:rPr lang="en-US" sz="2000" dirty="0"/>
              <a:t>is in the Chromatic Dispersion Characteristics</a:t>
            </a:r>
          </a:p>
        </p:txBody>
      </p:sp>
      <p:sp>
        <p:nvSpPr>
          <p:cNvPr id="28675" name="Rectangle 3"/>
          <p:cNvSpPr>
            <a:spLocks noChangeArrowheads="1"/>
          </p:cNvSpPr>
          <p:nvPr/>
        </p:nvSpPr>
        <p:spPr bwMode="auto">
          <a:xfrm>
            <a:off x="107950" y="104775"/>
            <a:ext cx="8435975" cy="665163"/>
          </a:xfrm>
          <a:prstGeom prst="rect">
            <a:avLst/>
          </a:prstGeom>
          <a:noFill/>
          <a:ln w="9525">
            <a:noFill/>
            <a:miter lim="800000"/>
            <a:headEnd/>
            <a:tailEnd/>
          </a:ln>
        </p:spPr>
        <p:txBody>
          <a:bodyPr lIns="82124" tIns="41061" rIns="82124" bIns="41061" anchor="b">
            <a:prstTxWarp prst="textNoShape">
              <a:avLst/>
            </a:prstTxWarp>
          </a:bodyPr>
          <a:lstStyle/>
          <a:p>
            <a:r>
              <a:rPr lang="en-US" sz="3200">
                <a:solidFill>
                  <a:srgbClr val="0183B7"/>
                </a:solidFill>
              </a:rPr>
              <a:t>Applications for the Different Fiber Types</a:t>
            </a:r>
          </a:p>
        </p:txBody>
      </p:sp>
      <p:grpSp>
        <p:nvGrpSpPr>
          <p:cNvPr id="2" name="Group 30"/>
          <p:cNvGrpSpPr>
            <a:grpSpLocks/>
          </p:cNvGrpSpPr>
          <p:nvPr/>
        </p:nvGrpSpPr>
        <p:grpSpPr bwMode="auto">
          <a:xfrm>
            <a:off x="395288" y="1341438"/>
            <a:ext cx="8008937" cy="4683125"/>
            <a:chOff x="249" y="934"/>
            <a:chExt cx="5045" cy="2950"/>
          </a:xfrm>
        </p:grpSpPr>
        <p:sp>
          <p:nvSpPr>
            <p:cNvPr id="28677" name="Rectangle 5"/>
            <p:cNvSpPr>
              <a:spLocks noChangeArrowheads="1"/>
            </p:cNvSpPr>
            <p:nvPr/>
          </p:nvSpPr>
          <p:spPr bwMode="auto">
            <a:xfrm>
              <a:off x="1966" y="2917"/>
              <a:ext cx="3328" cy="927"/>
            </a:xfrm>
            <a:prstGeom prst="rect">
              <a:avLst/>
            </a:prstGeom>
            <a:noFill/>
            <a:ln w="9525">
              <a:noFill/>
              <a:miter lim="800000"/>
              <a:headEnd/>
              <a:tailEnd/>
            </a:ln>
          </p:spPr>
          <p:txBody>
            <a:bodyPr lIns="73025" tIns="36512" rIns="73025" bIns="36512">
              <a:prstTxWarp prst="textNoShape">
                <a:avLst/>
              </a:prstTxWarp>
            </a:bodyPr>
            <a:lstStyle/>
            <a:p>
              <a:pPr defTabSz="814388">
                <a:spcBef>
                  <a:spcPct val="20000"/>
                </a:spcBef>
                <a:buClr>
                  <a:srgbClr val="0183B7"/>
                </a:buClr>
                <a:buFont typeface="Wingdings" charset="2"/>
                <a:buChar char="§"/>
              </a:pPr>
              <a:r>
                <a:rPr lang="en-US" sz="1700"/>
                <a:t> Good for TDM at 1310 nm</a:t>
              </a:r>
            </a:p>
            <a:p>
              <a:pPr defTabSz="814388">
                <a:spcBef>
                  <a:spcPct val="20000"/>
                </a:spcBef>
                <a:buClr>
                  <a:srgbClr val="0183B7"/>
                </a:buClr>
                <a:buFont typeface="Wingdings" charset="2"/>
                <a:buChar char="§"/>
              </a:pPr>
              <a:r>
                <a:rPr lang="en-US" sz="1700"/>
                <a:t> OK for TDM at  1550 nm</a:t>
              </a:r>
            </a:p>
            <a:p>
              <a:pPr defTabSz="814388">
                <a:spcBef>
                  <a:spcPct val="20000"/>
                </a:spcBef>
                <a:buClr>
                  <a:srgbClr val="0183B7"/>
                </a:buClr>
                <a:buFont typeface="Wingdings" charset="2"/>
                <a:buChar char="§"/>
              </a:pPr>
              <a:r>
                <a:rPr lang="en-US" sz="1700"/>
                <a:t> OK for DWDM (With Dispersion Mgmt</a:t>
              </a:r>
            </a:p>
            <a:p>
              <a:pPr defTabSz="814388">
                <a:spcBef>
                  <a:spcPct val="20000"/>
                </a:spcBef>
                <a:buClr>
                  <a:srgbClr val="0183B7"/>
                </a:buClr>
                <a:buFont typeface="Wingdings" charset="2"/>
                <a:buChar char="§"/>
              </a:pPr>
              <a:r>
                <a:rPr lang="en-US" sz="1700"/>
                <a:t> Good for CWDM (&gt;8 wavelengths)</a:t>
              </a:r>
            </a:p>
          </p:txBody>
        </p:sp>
        <p:sp>
          <p:nvSpPr>
            <p:cNvPr id="28678" name="Rectangle 6"/>
            <p:cNvSpPr>
              <a:spLocks noChangeArrowheads="1"/>
            </p:cNvSpPr>
            <p:nvPr/>
          </p:nvSpPr>
          <p:spPr bwMode="auto">
            <a:xfrm>
              <a:off x="283" y="2917"/>
              <a:ext cx="1683" cy="927"/>
            </a:xfrm>
            <a:prstGeom prst="rect">
              <a:avLst/>
            </a:prstGeom>
            <a:noFill/>
            <a:ln w="9525">
              <a:noFill/>
              <a:miter lim="800000"/>
              <a:headEnd/>
              <a:tailEnd/>
            </a:ln>
          </p:spPr>
          <p:txBody>
            <a:bodyPr lIns="73025" tIns="36512" rIns="73025" bIns="36512">
              <a:prstTxWarp prst="textNoShape">
                <a:avLst/>
              </a:prstTxWarp>
            </a:bodyPr>
            <a:lstStyle/>
            <a:p>
              <a:pPr defTabSz="814388">
                <a:spcBef>
                  <a:spcPct val="20000"/>
                </a:spcBef>
                <a:buClr>
                  <a:srgbClr val="FF0000"/>
                </a:buClr>
              </a:pPr>
              <a:r>
                <a:rPr lang="en-US" sz="1700"/>
                <a:t>Extended Band </a:t>
              </a:r>
            </a:p>
            <a:p>
              <a:pPr defTabSz="814388">
                <a:spcBef>
                  <a:spcPct val="20000"/>
                </a:spcBef>
                <a:buClr>
                  <a:srgbClr val="FF0000"/>
                </a:buClr>
              </a:pPr>
              <a:r>
                <a:rPr lang="en-US" sz="1700"/>
                <a:t>(G.652.C)</a:t>
              </a:r>
            </a:p>
            <a:p>
              <a:pPr defTabSz="814388">
                <a:spcBef>
                  <a:spcPct val="20000"/>
                </a:spcBef>
                <a:buClr>
                  <a:srgbClr val="FF0000"/>
                </a:buClr>
              </a:pPr>
              <a:r>
                <a:rPr lang="en-US" sz="1700"/>
                <a:t>(suppressed attenuation in the traditional water peak region)</a:t>
              </a:r>
            </a:p>
          </p:txBody>
        </p:sp>
        <p:sp>
          <p:nvSpPr>
            <p:cNvPr id="28679" name="Rectangle 7"/>
            <p:cNvSpPr>
              <a:spLocks noChangeArrowheads="1"/>
            </p:cNvSpPr>
            <p:nvPr/>
          </p:nvSpPr>
          <p:spPr bwMode="auto">
            <a:xfrm>
              <a:off x="1966" y="2258"/>
              <a:ext cx="3328" cy="659"/>
            </a:xfrm>
            <a:prstGeom prst="rect">
              <a:avLst/>
            </a:prstGeom>
            <a:noFill/>
            <a:ln w="9525">
              <a:noFill/>
              <a:miter lim="800000"/>
              <a:headEnd/>
              <a:tailEnd/>
            </a:ln>
          </p:spPr>
          <p:txBody>
            <a:bodyPr lIns="73025" tIns="36512" rIns="73025" bIns="36512">
              <a:prstTxWarp prst="textNoShape">
                <a:avLst/>
              </a:prstTxWarp>
            </a:bodyPr>
            <a:lstStyle/>
            <a:p>
              <a:pPr defTabSz="814388">
                <a:spcBef>
                  <a:spcPct val="20000"/>
                </a:spcBef>
                <a:buClr>
                  <a:srgbClr val="0183B7"/>
                </a:buClr>
                <a:buFont typeface="Wingdings" charset="2"/>
                <a:buChar char="§"/>
              </a:pPr>
              <a:r>
                <a:rPr lang="en-US" sz="1700"/>
                <a:t> OK for TDM at 1310 nm</a:t>
              </a:r>
            </a:p>
            <a:p>
              <a:pPr defTabSz="814388">
                <a:spcBef>
                  <a:spcPct val="20000"/>
                </a:spcBef>
                <a:buClr>
                  <a:srgbClr val="0183B7"/>
                </a:buClr>
                <a:buFont typeface="Wingdings" charset="2"/>
                <a:buChar char="§"/>
              </a:pPr>
              <a:r>
                <a:rPr lang="en-US" sz="1700"/>
                <a:t> Good for TDM at 1550 nm</a:t>
              </a:r>
            </a:p>
            <a:p>
              <a:pPr defTabSz="814388">
                <a:spcBef>
                  <a:spcPct val="20000"/>
                </a:spcBef>
                <a:buClr>
                  <a:srgbClr val="0183B7"/>
                </a:buClr>
                <a:buFont typeface="Wingdings" charset="2"/>
                <a:buChar char="§"/>
              </a:pPr>
              <a:r>
                <a:rPr lang="en-US" sz="1700"/>
                <a:t> Good for DWDM (C + L Bands)</a:t>
              </a:r>
            </a:p>
          </p:txBody>
        </p:sp>
        <p:sp>
          <p:nvSpPr>
            <p:cNvPr id="28680" name="Rectangle 8"/>
            <p:cNvSpPr>
              <a:spLocks noChangeArrowheads="1"/>
            </p:cNvSpPr>
            <p:nvPr/>
          </p:nvSpPr>
          <p:spPr bwMode="auto">
            <a:xfrm>
              <a:off x="283" y="2258"/>
              <a:ext cx="1683" cy="659"/>
            </a:xfrm>
            <a:prstGeom prst="rect">
              <a:avLst/>
            </a:prstGeom>
            <a:noFill/>
            <a:ln w="9525">
              <a:noFill/>
              <a:miter lim="800000"/>
              <a:headEnd/>
              <a:tailEnd/>
            </a:ln>
          </p:spPr>
          <p:txBody>
            <a:bodyPr lIns="73025" tIns="36512" rIns="73025" bIns="36512">
              <a:prstTxWarp prst="textNoShape">
                <a:avLst/>
              </a:prstTxWarp>
            </a:bodyPr>
            <a:lstStyle/>
            <a:p>
              <a:pPr defTabSz="814388">
                <a:spcBef>
                  <a:spcPct val="20000"/>
                </a:spcBef>
                <a:buClr>
                  <a:srgbClr val="FF0000"/>
                </a:buClr>
              </a:pPr>
              <a:r>
                <a:rPr lang="en-US" sz="1700"/>
                <a:t>NZDSF</a:t>
              </a:r>
            </a:p>
            <a:p>
              <a:pPr defTabSz="814388">
                <a:spcBef>
                  <a:spcPct val="20000"/>
                </a:spcBef>
                <a:buClr>
                  <a:srgbClr val="FF0000"/>
                </a:buClr>
              </a:pPr>
              <a:r>
                <a:rPr lang="en-US" sz="1700"/>
                <a:t>(G.655)</a:t>
              </a:r>
            </a:p>
          </p:txBody>
        </p:sp>
        <p:sp>
          <p:nvSpPr>
            <p:cNvPr id="28681" name="Rectangle 9"/>
            <p:cNvSpPr>
              <a:spLocks noChangeArrowheads="1"/>
            </p:cNvSpPr>
            <p:nvPr/>
          </p:nvSpPr>
          <p:spPr bwMode="auto">
            <a:xfrm>
              <a:off x="1966" y="1600"/>
              <a:ext cx="3328" cy="658"/>
            </a:xfrm>
            <a:prstGeom prst="rect">
              <a:avLst/>
            </a:prstGeom>
            <a:noFill/>
            <a:ln w="9525">
              <a:noFill/>
              <a:miter lim="800000"/>
              <a:headEnd/>
              <a:tailEnd/>
            </a:ln>
          </p:spPr>
          <p:txBody>
            <a:bodyPr lIns="73025" tIns="36512" rIns="73025" bIns="36512">
              <a:prstTxWarp prst="textNoShape">
                <a:avLst/>
              </a:prstTxWarp>
            </a:bodyPr>
            <a:lstStyle/>
            <a:p>
              <a:pPr defTabSz="814388">
                <a:spcBef>
                  <a:spcPct val="20000"/>
                </a:spcBef>
                <a:buClr>
                  <a:srgbClr val="0183B7"/>
                </a:buClr>
                <a:buFont typeface="Wingdings" charset="2"/>
                <a:buChar char="§"/>
              </a:pPr>
              <a:r>
                <a:rPr lang="en-US" sz="1700"/>
                <a:t> OK for TDM at 1310 nm</a:t>
              </a:r>
            </a:p>
            <a:p>
              <a:pPr defTabSz="814388">
                <a:spcBef>
                  <a:spcPct val="20000"/>
                </a:spcBef>
                <a:buClr>
                  <a:srgbClr val="0183B7"/>
                </a:buClr>
                <a:buFont typeface="Wingdings" charset="2"/>
                <a:buChar char="§"/>
              </a:pPr>
              <a:r>
                <a:rPr lang="en-US" sz="1700"/>
                <a:t> Good for TDM at 1550 nm</a:t>
              </a:r>
            </a:p>
            <a:p>
              <a:pPr defTabSz="814388">
                <a:spcBef>
                  <a:spcPct val="20000"/>
                </a:spcBef>
                <a:buClr>
                  <a:srgbClr val="0183B7"/>
                </a:buClr>
                <a:buFont typeface="Wingdings" charset="2"/>
                <a:buChar char="§"/>
              </a:pPr>
              <a:r>
                <a:rPr lang="en-US" sz="1700"/>
                <a:t> Bad for DWDM (C-Band)</a:t>
              </a:r>
            </a:p>
          </p:txBody>
        </p:sp>
        <p:sp>
          <p:nvSpPr>
            <p:cNvPr id="28682" name="Rectangle 10"/>
            <p:cNvSpPr>
              <a:spLocks noChangeArrowheads="1"/>
            </p:cNvSpPr>
            <p:nvPr/>
          </p:nvSpPr>
          <p:spPr bwMode="auto">
            <a:xfrm>
              <a:off x="283" y="1600"/>
              <a:ext cx="1683" cy="658"/>
            </a:xfrm>
            <a:prstGeom prst="rect">
              <a:avLst/>
            </a:prstGeom>
            <a:noFill/>
            <a:ln w="9525">
              <a:noFill/>
              <a:miter lim="800000"/>
              <a:headEnd/>
              <a:tailEnd/>
            </a:ln>
          </p:spPr>
          <p:txBody>
            <a:bodyPr lIns="73025" tIns="36512" rIns="73025" bIns="36512">
              <a:prstTxWarp prst="textNoShape">
                <a:avLst/>
              </a:prstTxWarp>
            </a:bodyPr>
            <a:lstStyle/>
            <a:p>
              <a:pPr defTabSz="814388">
                <a:spcBef>
                  <a:spcPct val="20000"/>
                </a:spcBef>
                <a:buClr>
                  <a:srgbClr val="FF0000"/>
                </a:buClr>
              </a:pPr>
              <a:r>
                <a:rPr lang="en-US" sz="1700"/>
                <a:t>DSF</a:t>
              </a:r>
            </a:p>
            <a:p>
              <a:pPr defTabSz="814388">
                <a:spcBef>
                  <a:spcPct val="20000"/>
                </a:spcBef>
                <a:buClr>
                  <a:srgbClr val="FF0000"/>
                </a:buClr>
              </a:pPr>
              <a:r>
                <a:rPr lang="en-US" sz="1700"/>
                <a:t>(G.653)</a:t>
              </a:r>
            </a:p>
          </p:txBody>
        </p:sp>
        <p:sp>
          <p:nvSpPr>
            <p:cNvPr id="28683" name="Rectangle 11"/>
            <p:cNvSpPr>
              <a:spLocks noChangeArrowheads="1"/>
            </p:cNvSpPr>
            <p:nvPr/>
          </p:nvSpPr>
          <p:spPr bwMode="auto">
            <a:xfrm>
              <a:off x="1966" y="934"/>
              <a:ext cx="3328" cy="666"/>
            </a:xfrm>
            <a:prstGeom prst="rect">
              <a:avLst/>
            </a:prstGeom>
            <a:noFill/>
            <a:ln w="9525">
              <a:noFill/>
              <a:miter lim="800000"/>
              <a:headEnd/>
              <a:tailEnd/>
            </a:ln>
          </p:spPr>
          <p:txBody>
            <a:bodyPr lIns="73025" tIns="36512" rIns="73025" bIns="36512">
              <a:prstTxWarp prst="textNoShape">
                <a:avLst/>
              </a:prstTxWarp>
            </a:bodyPr>
            <a:lstStyle/>
            <a:p>
              <a:pPr defTabSz="814388">
                <a:spcBef>
                  <a:spcPct val="20000"/>
                </a:spcBef>
                <a:buClr>
                  <a:srgbClr val="0183B7"/>
                </a:buClr>
                <a:buFont typeface="Wingdings" charset="2"/>
                <a:buChar char="§"/>
              </a:pPr>
              <a:r>
                <a:rPr lang="en-US" sz="1700"/>
                <a:t> Good for TDM at 1310 nm</a:t>
              </a:r>
            </a:p>
            <a:p>
              <a:pPr defTabSz="814388">
                <a:spcBef>
                  <a:spcPct val="20000"/>
                </a:spcBef>
                <a:buClr>
                  <a:srgbClr val="0183B7"/>
                </a:buClr>
                <a:buFont typeface="Wingdings" charset="2"/>
                <a:buChar char="§"/>
              </a:pPr>
              <a:r>
                <a:rPr lang="en-US" sz="1700"/>
                <a:t> OK for TDM at 1550</a:t>
              </a:r>
            </a:p>
            <a:p>
              <a:pPr defTabSz="814388">
                <a:spcBef>
                  <a:spcPct val="20000"/>
                </a:spcBef>
                <a:buClr>
                  <a:srgbClr val="0183B7"/>
                </a:buClr>
                <a:buFont typeface="Wingdings" charset="2"/>
                <a:buChar char="§"/>
              </a:pPr>
              <a:r>
                <a:rPr lang="en-US" sz="1700"/>
                <a:t> OK for DWDM (With Dispersion Mgmt)</a:t>
              </a:r>
            </a:p>
          </p:txBody>
        </p:sp>
        <p:sp>
          <p:nvSpPr>
            <p:cNvPr id="28684" name="Rectangle 12"/>
            <p:cNvSpPr>
              <a:spLocks noChangeArrowheads="1"/>
            </p:cNvSpPr>
            <p:nvPr/>
          </p:nvSpPr>
          <p:spPr bwMode="auto">
            <a:xfrm>
              <a:off x="283" y="934"/>
              <a:ext cx="1683" cy="666"/>
            </a:xfrm>
            <a:prstGeom prst="rect">
              <a:avLst/>
            </a:prstGeom>
            <a:noFill/>
            <a:ln w="9525">
              <a:noFill/>
              <a:miter lim="800000"/>
              <a:headEnd/>
              <a:tailEnd/>
            </a:ln>
          </p:spPr>
          <p:txBody>
            <a:bodyPr lIns="73025" tIns="36512" rIns="73025" bIns="36512">
              <a:prstTxWarp prst="textNoShape">
                <a:avLst/>
              </a:prstTxWarp>
            </a:bodyPr>
            <a:lstStyle/>
            <a:p>
              <a:pPr defTabSz="814388">
                <a:spcBef>
                  <a:spcPct val="20000"/>
                </a:spcBef>
                <a:buClr>
                  <a:srgbClr val="FF0000"/>
                </a:buClr>
              </a:pPr>
              <a:r>
                <a:rPr lang="en-US" sz="1700"/>
                <a:t>SMF</a:t>
              </a:r>
            </a:p>
            <a:p>
              <a:pPr defTabSz="814388">
                <a:spcBef>
                  <a:spcPct val="20000"/>
                </a:spcBef>
                <a:buClr>
                  <a:srgbClr val="FF0000"/>
                </a:buClr>
              </a:pPr>
              <a:r>
                <a:rPr lang="en-US" sz="1700"/>
                <a:t>(G.652)</a:t>
              </a:r>
            </a:p>
          </p:txBody>
        </p:sp>
        <p:sp>
          <p:nvSpPr>
            <p:cNvPr id="28685" name="Line 22"/>
            <p:cNvSpPr>
              <a:spLocks noChangeShapeType="1"/>
            </p:cNvSpPr>
            <p:nvPr/>
          </p:nvSpPr>
          <p:spPr bwMode="auto">
            <a:xfrm>
              <a:off x="249" y="935"/>
              <a:ext cx="0" cy="2949"/>
            </a:xfrm>
            <a:prstGeom prst="line">
              <a:avLst/>
            </a:prstGeom>
            <a:noFill/>
            <a:ln w="19050">
              <a:solidFill>
                <a:schemeClr val="tx1"/>
              </a:solidFill>
              <a:round/>
              <a:headEnd/>
              <a:tailEnd/>
            </a:ln>
          </p:spPr>
          <p:txBody>
            <a:bodyPr>
              <a:prstTxWarp prst="textNoShape">
                <a:avLst/>
              </a:prstTxWarp>
            </a:bodyPr>
            <a:lstStyle/>
            <a:p>
              <a:endParaRPr lang="en-US"/>
            </a:p>
          </p:txBody>
        </p:sp>
        <p:sp>
          <p:nvSpPr>
            <p:cNvPr id="28686" name="Line 23"/>
            <p:cNvSpPr>
              <a:spLocks noChangeShapeType="1"/>
            </p:cNvSpPr>
            <p:nvPr/>
          </p:nvSpPr>
          <p:spPr bwMode="auto">
            <a:xfrm>
              <a:off x="1927" y="935"/>
              <a:ext cx="0" cy="2949"/>
            </a:xfrm>
            <a:prstGeom prst="line">
              <a:avLst/>
            </a:prstGeom>
            <a:noFill/>
            <a:ln w="19050">
              <a:solidFill>
                <a:schemeClr val="tx1"/>
              </a:solidFill>
              <a:round/>
              <a:headEnd/>
              <a:tailEnd/>
            </a:ln>
          </p:spPr>
          <p:txBody>
            <a:bodyPr>
              <a:prstTxWarp prst="textNoShape">
                <a:avLst/>
              </a:prstTxWarp>
            </a:bodyPr>
            <a:lstStyle/>
            <a:p>
              <a:endParaRPr lang="en-US"/>
            </a:p>
          </p:txBody>
        </p:sp>
        <p:sp>
          <p:nvSpPr>
            <p:cNvPr id="28687" name="Line 24"/>
            <p:cNvSpPr>
              <a:spLocks noChangeShapeType="1"/>
            </p:cNvSpPr>
            <p:nvPr/>
          </p:nvSpPr>
          <p:spPr bwMode="auto">
            <a:xfrm>
              <a:off x="5012" y="935"/>
              <a:ext cx="0" cy="2949"/>
            </a:xfrm>
            <a:prstGeom prst="line">
              <a:avLst/>
            </a:prstGeom>
            <a:noFill/>
            <a:ln w="19050">
              <a:solidFill>
                <a:schemeClr val="tx1"/>
              </a:solidFill>
              <a:round/>
              <a:headEnd/>
              <a:tailEnd/>
            </a:ln>
          </p:spPr>
          <p:txBody>
            <a:bodyPr>
              <a:prstTxWarp prst="textNoShape">
                <a:avLst/>
              </a:prstTxWarp>
            </a:bodyPr>
            <a:lstStyle/>
            <a:p>
              <a:endParaRPr lang="en-US"/>
            </a:p>
          </p:txBody>
        </p:sp>
        <p:sp>
          <p:nvSpPr>
            <p:cNvPr id="28688" name="Line 25"/>
            <p:cNvSpPr>
              <a:spLocks noChangeShapeType="1"/>
            </p:cNvSpPr>
            <p:nvPr/>
          </p:nvSpPr>
          <p:spPr bwMode="auto">
            <a:xfrm>
              <a:off x="249" y="935"/>
              <a:ext cx="476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8689" name="Line 26"/>
            <p:cNvSpPr>
              <a:spLocks noChangeShapeType="1"/>
            </p:cNvSpPr>
            <p:nvPr/>
          </p:nvSpPr>
          <p:spPr bwMode="auto">
            <a:xfrm>
              <a:off x="249" y="1570"/>
              <a:ext cx="476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8690" name="Line 27"/>
            <p:cNvSpPr>
              <a:spLocks noChangeShapeType="1"/>
            </p:cNvSpPr>
            <p:nvPr/>
          </p:nvSpPr>
          <p:spPr bwMode="auto">
            <a:xfrm>
              <a:off x="249" y="2251"/>
              <a:ext cx="476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8691" name="Line 28"/>
            <p:cNvSpPr>
              <a:spLocks noChangeShapeType="1"/>
            </p:cNvSpPr>
            <p:nvPr/>
          </p:nvSpPr>
          <p:spPr bwMode="auto">
            <a:xfrm>
              <a:off x="249" y="2886"/>
              <a:ext cx="476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8692" name="Line 29"/>
            <p:cNvSpPr>
              <a:spLocks noChangeShapeType="1"/>
            </p:cNvSpPr>
            <p:nvPr/>
          </p:nvSpPr>
          <p:spPr bwMode="auto">
            <a:xfrm>
              <a:off x="249" y="3884"/>
              <a:ext cx="4763" cy="0"/>
            </a:xfrm>
            <a:prstGeom prst="line">
              <a:avLst/>
            </a:prstGeom>
            <a:noFill/>
            <a:ln w="19050">
              <a:solidFill>
                <a:schemeClr val="tx1"/>
              </a:solidFill>
              <a:round/>
              <a:headEnd/>
              <a:tailEnd/>
            </a:ln>
          </p:spPr>
          <p:txBody>
            <a:bodyPr>
              <a:prstTxWarp prst="textNoShape">
                <a:avLst/>
              </a:prstTxWarp>
            </a:bodyPr>
            <a:lstStyle/>
            <a:p>
              <a:endParaRPr lang="en-US"/>
            </a:p>
          </p:txBody>
        </p:sp>
      </p:grpSp>
    </p:spTree>
    <p:extLst>
      <p:ext uri="{BB962C8B-B14F-4D97-AF65-F5344CB8AC3E}">
        <p14:creationId xmlns:p14="http://schemas.microsoft.com/office/powerpoint/2010/main" val="2024490533"/>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sz="3600" dirty="0" smtClean="0">
                <a:solidFill>
                  <a:srgbClr val="009999"/>
                </a:solidFill>
                <a:ea typeface="ＭＳ Ｐゴシック" pitchFamily="50" charset="-128"/>
              </a:rPr>
              <a:t>Optical Transmission Fundamentals </a:t>
            </a:r>
            <a:endParaRPr sz="3600" dirty="0" smtClean="0"/>
          </a:p>
        </p:txBody>
      </p:sp>
      <p:sp>
        <p:nvSpPr>
          <p:cNvPr id="5" name="Text Placeholder 4"/>
          <p:cNvSpPr>
            <a:spLocks noGrp="1"/>
          </p:cNvSpPr>
          <p:nvPr>
            <p:ph type="body" sz="quarter" idx="11"/>
          </p:nvPr>
        </p:nvSpPr>
        <p:spPr/>
        <p:txBody>
          <a:bodyPr/>
          <a:lstStyle/>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What is </a:t>
            </a: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a:t>
            </a:r>
          </a:p>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Optical Basics</a:t>
            </a:r>
          </a:p>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Optical Fiber</a:t>
            </a:r>
          </a:p>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Non Linear Effects</a:t>
            </a:r>
          </a:p>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Optical Transmission</a:t>
            </a:r>
          </a:p>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Erbium Doped Fiber Amplifiers</a:t>
            </a:r>
          </a:p>
          <a:p>
            <a:pPr marL="342900" indent="-342900" fontAlgn="auto">
              <a:spcBef>
                <a:spcPts val="1440"/>
              </a:spcBef>
              <a:spcAft>
                <a:spcPts val="0"/>
              </a:spcAft>
              <a:buClr>
                <a:srgbClr val="009999"/>
              </a:buClr>
              <a:buFont typeface="Wingdings" pitchFamily="2" charset="2"/>
              <a:buChar char="ü"/>
              <a:defRPr/>
            </a:pPr>
            <a:r>
              <a:rPr lang="en-US" dirty="0" err="1" smtClean="0">
                <a:solidFill>
                  <a:srgbClr val="00B0F0"/>
                </a:solidFill>
                <a:ea typeface="ＭＳ Ｐゴシック" pitchFamily="50" charset="-128"/>
              </a:rPr>
              <a:t>OTN</a:t>
            </a:r>
            <a:r>
              <a:rPr lang="en-US" dirty="0" smtClean="0">
                <a:solidFill>
                  <a:srgbClr val="00B0F0"/>
                </a:solidFill>
                <a:ea typeface="ＭＳ Ｐゴシック" pitchFamily="50" charset="-128"/>
              </a:rPr>
              <a:t> Basics</a:t>
            </a:r>
          </a:p>
          <a:p>
            <a:pPr marL="342900" indent="-342900" fontAlgn="auto">
              <a:spcBef>
                <a:spcPts val="1440"/>
              </a:spcBef>
              <a:spcAft>
                <a:spcPts val="0"/>
              </a:spcAft>
              <a:buClr>
                <a:srgbClr val="009999"/>
              </a:buClr>
              <a:buFont typeface="Arial"/>
              <a:buChar char="•"/>
              <a:defRPr/>
            </a:pPr>
            <a:r>
              <a:rPr lang="en-US" b="1" dirty="0" err="1" smtClean="0">
                <a:solidFill>
                  <a:srgbClr val="00B0F0"/>
                </a:solidFill>
                <a:ea typeface="ＭＳ Ｐゴシック" pitchFamily="50" charset="-128"/>
              </a:rPr>
              <a:t>DWDM</a:t>
            </a:r>
            <a:r>
              <a:rPr lang="en-US" b="1" dirty="0" smtClean="0">
                <a:solidFill>
                  <a:srgbClr val="00B0F0"/>
                </a:solidFill>
                <a:ea typeface="ＭＳ Ｐゴシック" pitchFamily="50" charset="-128"/>
              </a:rPr>
              <a:t> Technology</a:t>
            </a:r>
          </a:p>
          <a:p>
            <a:pPr marL="342900" indent="-342900" fontAlgn="auto">
              <a:spcBef>
                <a:spcPts val="1440"/>
              </a:spcBef>
              <a:spcAft>
                <a:spcPts val="0"/>
              </a:spcAft>
              <a:buClr>
                <a:srgbClr val="009999"/>
              </a:buClr>
              <a:buFont typeface="Arial"/>
              <a:buChar char="•"/>
              <a:defRPr/>
            </a:pP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 Network Topologies</a:t>
            </a:r>
          </a:p>
          <a:p>
            <a:pPr marL="342900" indent="-342900" fontAlgn="auto">
              <a:spcBef>
                <a:spcPts val="1440"/>
              </a:spcBef>
              <a:spcAft>
                <a:spcPts val="0"/>
              </a:spcAft>
              <a:buClr>
                <a:srgbClr val="009999"/>
              </a:buClr>
              <a:buFont typeface="Arial"/>
              <a:buChar char="•"/>
              <a:defRPr/>
            </a:pPr>
            <a:r>
              <a:rPr lang="en-US" dirty="0" smtClean="0">
                <a:solidFill>
                  <a:srgbClr val="00B0F0"/>
                </a:solidFill>
                <a:ea typeface="ＭＳ Ｐゴシック" pitchFamily="50" charset="-128"/>
              </a:rPr>
              <a:t>Optical Transmission Systems Network Design</a:t>
            </a:r>
          </a:p>
          <a:p>
            <a:pPr marL="342900" indent="-342900" fontAlgn="auto">
              <a:spcBef>
                <a:spcPts val="1440"/>
              </a:spcBef>
              <a:spcAft>
                <a:spcPts val="0"/>
              </a:spcAft>
              <a:buClr>
                <a:srgbClr val="009999"/>
              </a:buClr>
              <a:buFont typeface="Arial"/>
              <a:buChar char="•"/>
              <a:defRPr/>
            </a:pP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 Software</a:t>
            </a:r>
          </a:p>
          <a:p>
            <a:endParaRPr lang="en-US" dirty="0"/>
          </a:p>
        </p:txBody>
      </p:sp>
    </p:spTree>
    <p:extLst>
      <p:ext uri="{BB962C8B-B14F-4D97-AF65-F5344CB8AC3E}">
        <p14:creationId xmlns:p14="http://schemas.microsoft.com/office/powerpoint/2010/main" val="2987113008"/>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03"/>
          <p:cNvSpPr>
            <a:spLocks noChangeShapeType="1"/>
          </p:cNvSpPr>
          <p:nvPr/>
        </p:nvSpPr>
        <p:spPr bwMode="auto">
          <a:xfrm flipH="1">
            <a:off x="7010400" y="2667000"/>
            <a:ext cx="1485900" cy="0"/>
          </a:xfrm>
          <a:prstGeom prst="line">
            <a:avLst/>
          </a:prstGeom>
          <a:noFill/>
          <a:ln w="25400">
            <a:solidFill>
              <a:srgbClr val="3FBF48"/>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3" name="Line 102"/>
          <p:cNvSpPr>
            <a:spLocks noChangeShapeType="1"/>
          </p:cNvSpPr>
          <p:nvPr/>
        </p:nvSpPr>
        <p:spPr bwMode="auto">
          <a:xfrm>
            <a:off x="6838950" y="2514600"/>
            <a:ext cx="1466850" cy="0"/>
          </a:xfrm>
          <a:prstGeom prst="line">
            <a:avLst/>
          </a:prstGeom>
          <a:noFill/>
          <a:ln w="25400">
            <a:solidFill>
              <a:srgbClr val="3FBF48"/>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91140" name="Line 5"/>
          <p:cNvSpPr>
            <a:spLocks noChangeShapeType="1"/>
          </p:cNvSpPr>
          <p:nvPr/>
        </p:nvSpPr>
        <p:spPr bwMode="auto">
          <a:xfrm>
            <a:off x="2844800" y="3471863"/>
            <a:ext cx="3771900" cy="0"/>
          </a:xfrm>
          <a:prstGeom prst="line">
            <a:avLst/>
          </a:prstGeom>
          <a:noFill/>
          <a:ln w="25400">
            <a:solidFill>
              <a:schemeClr val="hlink"/>
            </a:solidFill>
            <a:round/>
            <a:headEnd/>
            <a:tailEnd/>
          </a:ln>
        </p:spPr>
        <p:txBody>
          <a:bodyPr lIns="73025" tIns="36512" rIns="73025" bIns="36512"/>
          <a:lstStyle/>
          <a:p>
            <a:endParaRPr lang="en-US"/>
          </a:p>
        </p:txBody>
      </p:sp>
      <p:sp>
        <p:nvSpPr>
          <p:cNvPr id="91141" name="Line 33"/>
          <p:cNvSpPr>
            <a:spLocks noChangeShapeType="1"/>
          </p:cNvSpPr>
          <p:nvPr/>
        </p:nvSpPr>
        <p:spPr bwMode="auto">
          <a:xfrm>
            <a:off x="2882900" y="3573463"/>
            <a:ext cx="3771900" cy="0"/>
          </a:xfrm>
          <a:prstGeom prst="line">
            <a:avLst/>
          </a:prstGeom>
          <a:noFill/>
          <a:ln w="25400">
            <a:solidFill>
              <a:schemeClr val="accent2"/>
            </a:solidFill>
            <a:round/>
            <a:headEnd/>
            <a:tailEnd/>
          </a:ln>
        </p:spPr>
        <p:txBody>
          <a:bodyPr lIns="73025" tIns="36512" rIns="73025" bIns="36512"/>
          <a:lstStyle/>
          <a:p>
            <a:endParaRPr lang="en-US"/>
          </a:p>
        </p:txBody>
      </p:sp>
      <p:sp>
        <p:nvSpPr>
          <p:cNvPr id="91142" name="Line 34"/>
          <p:cNvSpPr>
            <a:spLocks noChangeShapeType="1"/>
          </p:cNvSpPr>
          <p:nvPr/>
        </p:nvSpPr>
        <p:spPr bwMode="auto">
          <a:xfrm>
            <a:off x="2882900" y="3548063"/>
            <a:ext cx="3771900" cy="0"/>
          </a:xfrm>
          <a:prstGeom prst="line">
            <a:avLst/>
          </a:prstGeom>
          <a:noFill/>
          <a:ln w="25400">
            <a:solidFill>
              <a:srgbClr val="E8BD00"/>
            </a:solidFill>
            <a:round/>
            <a:headEnd/>
            <a:tailEnd/>
          </a:ln>
        </p:spPr>
        <p:txBody>
          <a:bodyPr lIns="73025" tIns="36512" rIns="73025" bIns="36512"/>
          <a:lstStyle/>
          <a:p>
            <a:endParaRPr lang="en-US"/>
          </a:p>
        </p:txBody>
      </p:sp>
      <p:sp>
        <p:nvSpPr>
          <p:cNvPr id="91143" name="Line 35"/>
          <p:cNvSpPr>
            <a:spLocks noChangeShapeType="1"/>
          </p:cNvSpPr>
          <p:nvPr/>
        </p:nvSpPr>
        <p:spPr bwMode="auto">
          <a:xfrm>
            <a:off x="2882900" y="3522663"/>
            <a:ext cx="3771900" cy="0"/>
          </a:xfrm>
          <a:prstGeom prst="line">
            <a:avLst/>
          </a:prstGeom>
          <a:noFill/>
          <a:ln w="25400">
            <a:solidFill>
              <a:schemeClr val="folHlink"/>
            </a:solidFill>
            <a:round/>
            <a:headEnd/>
            <a:tailEnd/>
          </a:ln>
        </p:spPr>
        <p:txBody>
          <a:bodyPr lIns="73025" tIns="36512" rIns="73025" bIns="36512"/>
          <a:lstStyle/>
          <a:p>
            <a:endParaRPr lang="en-US"/>
          </a:p>
        </p:txBody>
      </p:sp>
      <p:sp>
        <p:nvSpPr>
          <p:cNvPr id="91144" name="Line 36"/>
          <p:cNvSpPr>
            <a:spLocks noChangeShapeType="1"/>
          </p:cNvSpPr>
          <p:nvPr/>
        </p:nvSpPr>
        <p:spPr bwMode="auto">
          <a:xfrm>
            <a:off x="2870200" y="3497263"/>
            <a:ext cx="3771900" cy="0"/>
          </a:xfrm>
          <a:prstGeom prst="line">
            <a:avLst/>
          </a:prstGeom>
          <a:noFill/>
          <a:ln w="25400">
            <a:solidFill>
              <a:srgbClr val="5F137B"/>
            </a:solidFill>
            <a:round/>
            <a:headEnd/>
            <a:tailEnd/>
          </a:ln>
        </p:spPr>
        <p:txBody>
          <a:bodyPr lIns="73025" tIns="36512" rIns="73025" bIns="36512"/>
          <a:lstStyle/>
          <a:p>
            <a:endParaRPr lang="en-US"/>
          </a:p>
        </p:txBody>
      </p:sp>
      <p:sp>
        <p:nvSpPr>
          <p:cNvPr id="91145" name="Rectangle 37"/>
          <p:cNvSpPr>
            <a:spLocks noChangeArrowheads="1"/>
          </p:cNvSpPr>
          <p:nvPr/>
        </p:nvSpPr>
        <p:spPr bwMode="auto">
          <a:xfrm>
            <a:off x="3451225" y="3425825"/>
            <a:ext cx="422275" cy="290513"/>
          </a:xfrm>
          <a:prstGeom prst="rect">
            <a:avLst/>
          </a:prstGeom>
          <a:noFill/>
          <a:ln w="9525">
            <a:noFill/>
            <a:miter lim="800000"/>
            <a:headEnd/>
            <a:tailEnd/>
          </a:ln>
        </p:spPr>
        <p:txBody>
          <a:bodyPr/>
          <a:lstStyle/>
          <a:p>
            <a:endParaRPr lang="en-GB"/>
          </a:p>
        </p:txBody>
      </p:sp>
      <p:sp>
        <p:nvSpPr>
          <p:cNvPr id="91146" name="AutoShape 38"/>
          <p:cNvSpPr>
            <a:spLocks noChangeArrowheads="1"/>
          </p:cNvSpPr>
          <p:nvPr/>
        </p:nvSpPr>
        <p:spPr bwMode="auto">
          <a:xfrm rot="5400000">
            <a:off x="3326606" y="3264694"/>
            <a:ext cx="804863" cy="485775"/>
          </a:xfrm>
          <a:prstGeom prst="triangle">
            <a:avLst>
              <a:gd name="adj" fmla="val 50000"/>
            </a:avLst>
          </a:prstGeom>
          <a:solidFill>
            <a:srgbClr val="009999"/>
          </a:solidFill>
          <a:ln w="9525">
            <a:noFill/>
            <a:miter lim="800000"/>
            <a:headEnd/>
            <a:tailEnd/>
          </a:ln>
        </p:spPr>
        <p:txBody>
          <a:bodyPr wrap="none" lIns="73025" tIns="36512" rIns="73025" bIns="36512" anchor="ctr"/>
          <a:lstStyle/>
          <a:p>
            <a:endParaRPr lang="en-GB"/>
          </a:p>
        </p:txBody>
      </p:sp>
      <p:sp>
        <p:nvSpPr>
          <p:cNvPr id="11" name="Rectangle 39"/>
          <p:cNvSpPr>
            <a:spLocks noChangeArrowheads="1"/>
          </p:cNvSpPr>
          <p:nvPr/>
        </p:nvSpPr>
        <p:spPr bwMode="auto">
          <a:xfrm>
            <a:off x="3517900" y="3381375"/>
            <a:ext cx="293688" cy="244475"/>
          </a:xfrm>
          <a:prstGeom prst="rect">
            <a:avLst/>
          </a:prstGeom>
          <a:noFill/>
          <a:ln w="9525">
            <a:noFill/>
            <a:miter lim="800000"/>
            <a:headEnd/>
            <a:tailEnd/>
          </a:ln>
          <a:effectLst>
            <a:outerShdw dist="17961" dir="2700000" algn="ctr" rotWithShape="0">
              <a:schemeClr val="bg2"/>
            </a:outerShdw>
          </a:effectLst>
        </p:spPr>
        <p:txBody>
          <a:bodyPr wrap="none" lIns="0" tIns="0" rIns="0" bIns="0">
            <a:spAutoFit/>
          </a:bodyPr>
          <a:lstStyle/>
          <a:p>
            <a:pPr eaLnBrk="0" fontAlgn="auto" hangingPunct="0">
              <a:spcBef>
                <a:spcPts val="0"/>
              </a:spcBef>
              <a:spcAft>
                <a:spcPts val="0"/>
              </a:spcAft>
              <a:defRPr/>
            </a:pPr>
            <a:r>
              <a:rPr lang="en-US" sz="1600">
                <a:latin typeface="Helvetica" pitchFamily="34" charset="0"/>
                <a:cs typeface="+mn-cs"/>
              </a:rPr>
              <a:t>OA</a:t>
            </a:r>
            <a:endParaRPr lang="en-US" sz="1600">
              <a:latin typeface="+mn-lt"/>
              <a:cs typeface="+mn-cs"/>
            </a:endParaRPr>
          </a:p>
        </p:txBody>
      </p:sp>
      <p:sp>
        <p:nvSpPr>
          <p:cNvPr id="91148" name="Rectangle 40"/>
          <p:cNvSpPr>
            <a:spLocks noChangeArrowheads="1"/>
          </p:cNvSpPr>
          <p:nvPr/>
        </p:nvSpPr>
        <p:spPr bwMode="auto">
          <a:xfrm>
            <a:off x="4362450" y="3314700"/>
            <a:ext cx="819150" cy="438150"/>
          </a:xfrm>
          <a:prstGeom prst="rect">
            <a:avLst/>
          </a:prstGeom>
          <a:solidFill>
            <a:srgbClr val="009999"/>
          </a:solidFill>
          <a:ln w="9525">
            <a:noFill/>
            <a:miter lim="800000"/>
            <a:headEnd/>
            <a:tailEnd/>
          </a:ln>
        </p:spPr>
        <p:txBody>
          <a:bodyPr wrap="none" lIns="73025" tIns="36512" rIns="73025" bIns="36512" anchor="ctr"/>
          <a:lstStyle/>
          <a:p>
            <a:endParaRPr lang="en-GB"/>
          </a:p>
        </p:txBody>
      </p:sp>
      <p:sp>
        <p:nvSpPr>
          <p:cNvPr id="13" name="Rectangle 41"/>
          <p:cNvSpPr>
            <a:spLocks noChangeArrowheads="1"/>
          </p:cNvSpPr>
          <p:nvPr/>
        </p:nvSpPr>
        <p:spPr bwMode="auto">
          <a:xfrm>
            <a:off x="4452938" y="3400425"/>
            <a:ext cx="620712" cy="244475"/>
          </a:xfrm>
          <a:prstGeom prst="rect">
            <a:avLst/>
          </a:prstGeom>
          <a:noFill/>
          <a:ln w="9525">
            <a:noFill/>
            <a:miter lim="800000"/>
            <a:headEnd/>
            <a:tailEnd/>
          </a:ln>
          <a:effectLst>
            <a:outerShdw dist="17961" dir="2700000" algn="ctr" rotWithShape="0">
              <a:schemeClr val="bg2"/>
            </a:outerShdw>
          </a:effectLst>
        </p:spPr>
        <p:txBody>
          <a:bodyPr lIns="0" tIns="0" rIns="0" bIns="0">
            <a:spAutoFit/>
          </a:bodyPr>
          <a:lstStyle/>
          <a:p>
            <a:pPr eaLnBrk="0" fontAlgn="auto" hangingPunct="0">
              <a:spcBef>
                <a:spcPts val="0"/>
              </a:spcBef>
              <a:spcAft>
                <a:spcPts val="0"/>
              </a:spcAft>
              <a:defRPr/>
            </a:pPr>
            <a:r>
              <a:rPr lang="en-US" sz="1600">
                <a:latin typeface="Helvetica" pitchFamily="34" charset="0"/>
                <a:cs typeface="+mn-cs"/>
              </a:rPr>
              <a:t>OADM</a:t>
            </a:r>
            <a:endParaRPr lang="en-US" sz="1600">
              <a:latin typeface="+mn-lt"/>
              <a:cs typeface="+mn-cs"/>
            </a:endParaRPr>
          </a:p>
        </p:txBody>
      </p:sp>
      <p:sp>
        <p:nvSpPr>
          <p:cNvPr id="91150" name="AutoShape 42"/>
          <p:cNvSpPr>
            <a:spLocks noChangeArrowheads="1"/>
          </p:cNvSpPr>
          <p:nvPr/>
        </p:nvSpPr>
        <p:spPr bwMode="auto">
          <a:xfrm rot="5400000">
            <a:off x="5460206" y="3271044"/>
            <a:ext cx="804863" cy="485775"/>
          </a:xfrm>
          <a:prstGeom prst="triangle">
            <a:avLst>
              <a:gd name="adj" fmla="val 50000"/>
            </a:avLst>
          </a:prstGeom>
          <a:solidFill>
            <a:srgbClr val="009999"/>
          </a:solidFill>
          <a:ln w="9525">
            <a:noFill/>
            <a:miter lim="800000"/>
            <a:headEnd/>
            <a:tailEnd/>
          </a:ln>
        </p:spPr>
        <p:txBody>
          <a:bodyPr wrap="none" lIns="73025" tIns="36512" rIns="73025" bIns="36512" anchor="ctr"/>
          <a:lstStyle/>
          <a:p>
            <a:endParaRPr lang="en-GB"/>
          </a:p>
        </p:txBody>
      </p:sp>
      <p:sp>
        <p:nvSpPr>
          <p:cNvPr id="15" name="Rectangle 43"/>
          <p:cNvSpPr>
            <a:spLocks noChangeArrowheads="1"/>
          </p:cNvSpPr>
          <p:nvPr/>
        </p:nvSpPr>
        <p:spPr bwMode="auto">
          <a:xfrm>
            <a:off x="5651500" y="3387725"/>
            <a:ext cx="293688" cy="244475"/>
          </a:xfrm>
          <a:prstGeom prst="rect">
            <a:avLst/>
          </a:prstGeom>
          <a:noFill/>
          <a:ln w="9525">
            <a:noFill/>
            <a:miter lim="800000"/>
            <a:headEnd/>
            <a:tailEnd/>
          </a:ln>
          <a:effectLst>
            <a:outerShdw dist="17961" dir="2700000" algn="ctr" rotWithShape="0">
              <a:schemeClr val="bg2"/>
            </a:outerShdw>
          </a:effectLst>
        </p:spPr>
        <p:txBody>
          <a:bodyPr wrap="none" lIns="0" tIns="0" rIns="0" bIns="0">
            <a:spAutoFit/>
          </a:bodyPr>
          <a:lstStyle/>
          <a:p>
            <a:pPr eaLnBrk="0" fontAlgn="auto" hangingPunct="0">
              <a:spcBef>
                <a:spcPts val="0"/>
              </a:spcBef>
              <a:spcAft>
                <a:spcPts val="0"/>
              </a:spcAft>
              <a:defRPr/>
            </a:pPr>
            <a:r>
              <a:rPr lang="en-US" sz="1600">
                <a:latin typeface="Helvetica" pitchFamily="34" charset="0"/>
                <a:cs typeface="+mn-cs"/>
              </a:rPr>
              <a:t>OA</a:t>
            </a:r>
            <a:endParaRPr lang="en-US" sz="1600">
              <a:latin typeface="+mn-lt"/>
              <a:cs typeface="+mn-cs"/>
            </a:endParaRPr>
          </a:p>
        </p:txBody>
      </p:sp>
      <p:sp>
        <p:nvSpPr>
          <p:cNvPr id="16" name="Line 44"/>
          <p:cNvSpPr>
            <a:spLocks noChangeShapeType="1"/>
          </p:cNvSpPr>
          <p:nvPr/>
        </p:nvSpPr>
        <p:spPr bwMode="auto">
          <a:xfrm flipH="1">
            <a:off x="8001000" y="4343400"/>
            <a:ext cx="495300" cy="0"/>
          </a:xfrm>
          <a:prstGeom prst="line">
            <a:avLst/>
          </a:prstGeom>
          <a:noFill/>
          <a:ln w="25400">
            <a:solidFill>
              <a:srgbClr val="969696"/>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17" name="Line 49"/>
          <p:cNvSpPr>
            <a:spLocks noChangeShapeType="1"/>
          </p:cNvSpPr>
          <p:nvPr/>
        </p:nvSpPr>
        <p:spPr bwMode="auto">
          <a:xfrm>
            <a:off x="7772400" y="3505200"/>
            <a:ext cx="514350" cy="0"/>
          </a:xfrm>
          <a:prstGeom prst="line">
            <a:avLst/>
          </a:prstGeom>
          <a:noFill/>
          <a:ln w="25400">
            <a:solidFill>
              <a:srgbClr val="969696"/>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18" name="Line 50"/>
          <p:cNvSpPr>
            <a:spLocks noChangeShapeType="1"/>
          </p:cNvSpPr>
          <p:nvPr/>
        </p:nvSpPr>
        <p:spPr bwMode="auto">
          <a:xfrm>
            <a:off x="7753350" y="4552950"/>
            <a:ext cx="514350" cy="0"/>
          </a:xfrm>
          <a:prstGeom prst="line">
            <a:avLst/>
          </a:prstGeom>
          <a:noFill/>
          <a:ln w="25400">
            <a:solidFill>
              <a:srgbClr val="969696"/>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19" name="Line 55"/>
          <p:cNvSpPr>
            <a:spLocks noChangeShapeType="1"/>
          </p:cNvSpPr>
          <p:nvPr/>
        </p:nvSpPr>
        <p:spPr bwMode="auto">
          <a:xfrm flipH="1">
            <a:off x="7004050" y="3276600"/>
            <a:ext cx="463550" cy="0"/>
          </a:xfrm>
          <a:prstGeom prst="line">
            <a:avLst/>
          </a:prstGeom>
          <a:noFill/>
          <a:ln w="25400">
            <a:solidFill>
              <a:schemeClr val="accent1"/>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20" name="Line 56"/>
          <p:cNvSpPr>
            <a:spLocks noChangeShapeType="1"/>
          </p:cNvSpPr>
          <p:nvPr/>
        </p:nvSpPr>
        <p:spPr bwMode="auto">
          <a:xfrm>
            <a:off x="6915150" y="3505200"/>
            <a:ext cx="481013" cy="0"/>
          </a:xfrm>
          <a:prstGeom prst="line">
            <a:avLst/>
          </a:prstGeom>
          <a:noFill/>
          <a:ln w="25400">
            <a:solidFill>
              <a:schemeClr val="accent1"/>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grpSp>
        <p:nvGrpSpPr>
          <p:cNvPr id="91157" name="Group 57"/>
          <p:cNvGrpSpPr>
            <a:grpSpLocks/>
          </p:cNvGrpSpPr>
          <p:nvPr/>
        </p:nvGrpSpPr>
        <p:grpSpPr bwMode="auto">
          <a:xfrm>
            <a:off x="6896100" y="4343400"/>
            <a:ext cx="590550" cy="209550"/>
            <a:chOff x="4884" y="1524"/>
            <a:chExt cx="372" cy="120"/>
          </a:xfrm>
        </p:grpSpPr>
        <p:sp>
          <p:nvSpPr>
            <p:cNvPr id="22" name="Line 58"/>
            <p:cNvSpPr>
              <a:spLocks noChangeShapeType="1"/>
            </p:cNvSpPr>
            <p:nvPr/>
          </p:nvSpPr>
          <p:spPr bwMode="auto">
            <a:xfrm flipH="1">
              <a:off x="4944" y="1524"/>
              <a:ext cx="312" cy="0"/>
            </a:xfrm>
            <a:prstGeom prst="line">
              <a:avLst/>
            </a:prstGeom>
            <a:noFill/>
            <a:ln w="25400">
              <a:solidFill>
                <a:schemeClr val="accent2"/>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23" name="Line 59"/>
            <p:cNvSpPr>
              <a:spLocks noChangeShapeType="1"/>
            </p:cNvSpPr>
            <p:nvPr/>
          </p:nvSpPr>
          <p:spPr bwMode="auto">
            <a:xfrm>
              <a:off x="4884" y="1644"/>
              <a:ext cx="324" cy="0"/>
            </a:xfrm>
            <a:prstGeom prst="line">
              <a:avLst/>
            </a:prstGeom>
            <a:noFill/>
            <a:ln w="25400">
              <a:solidFill>
                <a:schemeClr val="accent2"/>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grpSp>
      <p:grpSp>
        <p:nvGrpSpPr>
          <p:cNvPr id="91158" name="Group 63"/>
          <p:cNvGrpSpPr>
            <a:grpSpLocks/>
          </p:cNvGrpSpPr>
          <p:nvPr/>
        </p:nvGrpSpPr>
        <p:grpSpPr bwMode="auto">
          <a:xfrm>
            <a:off x="6477000" y="2359025"/>
            <a:ext cx="527050" cy="2365375"/>
            <a:chOff x="4188" y="1486"/>
            <a:chExt cx="260" cy="1490"/>
          </a:xfrm>
        </p:grpSpPr>
        <p:sp>
          <p:nvSpPr>
            <p:cNvPr id="91205" name="Freeform 64"/>
            <p:cNvSpPr>
              <a:spLocks/>
            </p:cNvSpPr>
            <p:nvPr/>
          </p:nvSpPr>
          <p:spPr bwMode="auto">
            <a:xfrm>
              <a:off x="4412" y="1486"/>
              <a:ext cx="36" cy="1490"/>
            </a:xfrm>
            <a:custGeom>
              <a:avLst/>
              <a:gdLst>
                <a:gd name="T0" fmla="*/ 0 w 71"/>
                <a:gd name="T1" fmla="*/ 94 h 2979"/>
                <a:gd name="T2" fmla="*/ 0 w 71"/>
                <a:gd name="T3" fmla="*/ 3 h 2979"/>
                <a:gd name="T4" fmla="*/ 3 w 71"/>
                <a:gd name="T5" fmla="*/ 0 h 2979"/>
                <a:gd name="T6" fmla="*/ 3 w 71"/>
                <a:gd name="T7" fmla="*/ 87 h 2979"/>
                <a:gd name="T8" fmla="*/ 0 w 71"/>
                <a:gd name="T9" fmla="*/ 94 h 2979"/>
                <a:gd name="T10" fmla="*/ 0 60000 65536"/>
                <a:gd name="T11" fmla="*/ 0 60000 65536"/>
                <a:gd name="T12" fmla="*/ 0 60000 65536"/>
                <a:gd name="T13" fmla="*/ 0 60000 65536"/>
                <a:gd name="T14" fmla="*/ 0 60000 65536"/>
                <a:gd name="T15" fmla="*/ 0 w 71"/>
                <a:gd name="T16" fmla="*/ 0 h 2979"/>
                <a:gd name="T17" fmla="*/ 71 w 71"/>
                <a:gd name="T18" fmla="*/ 2979 h 2979"/>
              </a:gdLst>
              <a:ahLst/>
              <a:cxnLst>
                <a:cxn ang="T10">
                  <a:pos x="T0" y="T1"/>
                </a:cxn>
                <a:cxn ang="T11">
                  <a:pos x="T2" y="T3"/>
                </a:cxn>
                <a:cxn ang="T12">
                  <a:pos x="T4" y="T5"/>
                </a:cxn>
                <a:cxn ang="T13">
                  <a:pos x="T6" y="T7"/>
                </a:cxn>
                <a:cxn ang="T14">
                  <a:pos x="T8" y="T9"/>
                </a:cxn>
              </a:cxnLst>
              <a:rect l="T15" t="T16" r="T17" b="T18"/>
              <a:pathLst>
                <a:path w="71" h="2979">
                  <a:moveTo>
                    <a:pt x="0" y="2979"/>
                  </a:moveTo>
                  <a:lnTo>
                    <a:pt x="0" y="72"/>
                  </a:lnTo>
                  <a:lnTo>
                    <a:pt x="71" y="0"/>
                  </a:lnTo>
                  <a:lnTo>
                    <a:pt x="71" y="2767"/>
                  </a:lnTo>
                  <a:lnTo>
                    <a:pt x="0" y="2979"/>
                  </a:lnTo>
                  <a:close/>
                </a:path>
              </a:pathLst>
            </a:custGeom>
            <a:solidFill>
              <a:srgbClr val="009999"/>
            </a:solidFill>
            <a:ln w="9525">
              <a:solidFill>
                <a:schemeClr val="tx1"/>
              </a:solidFill>
              <a:round/>
              <a:headEnd/>
              <a:tailEnd/>
            </a:ln>
          </p:spPr>
          <p:txBody>
            <a:bodyPr/>
            <a:lstStyle/>
            <a:p>
              <a:endParaRPr lang="en-GB"/>
            </a:p>
          </p:txBody>
        </p:sp>
        <p:sp>
          <p:nvSpPr>
            <p:cNvPr id="91206" name="Freeform 65"/>
            <p:cNvSpPr>
              <a:spLocks/>
            </p:cNvSpPr>
            <p:nvPr/>
          </p:nvSpPr>
          <p:spPr bwMode="auto">
            <a:xfrm>
              <a:off x="4188" y="1522"/>
              <a:ext cx="224" cy="1454"/>
            </a:xfrm>
            <a:custGeom>
              <a:avLst/>
              <a:gdLst>
                <a:gd name="T0" fmla="*/ 14 w 447"/>
                <a:gd name="T1" fmla="*/ 0 h 2907"/>
                <a:gd name="T2" fmla="*/ 0 w 447"/>
                <a:gd name="T3" fmla="*/ 22 h 2907"/>
                <a:gd name="T4" fmla="*/ 0 w 447"/>
                <a:gd name="T5" fmla="*/ 70 h 2907"/>
                <a:gd name="T6" fmla="*/ 14 w 447"/>
                <a:gd name="T7" fmla="*/ 91 h 2907"/>
                <a:gd name="T8" fmla="*/ 14 w 447"/>
                <a:gd name="T9" fmla="*/ 0 h 2907"/>
                <a:gd name="T10" fmla="*/ 0 60000 65536"/>
                <a:gd name="T11" fmla="*/ 0 60000 65536"/>
                <a:gd name="T12" fmla="*/ 0 60000 65536"/>
                <a:gd name="T13" fmla="*/ 0 60000 65536"/>
                <a:gd name="T14" fmla="*/ 0 60000 65536"/>
                <a:gd name="T15" fmla="*/ 0 w 447"/>
                <a:gd name="T16" fmla="*/ 0 h 2907"/>
                <a:gd name="T17" fmla="*/ 447 w 447"/>
                <a:gd name="T18" fmla="*/ 2907 h 2907"/>
              </a:gdLst>
              <a:ahLst/>
              <a:cxnLst>
                <a:cxn ang="T10">
                  <a:pos x="T0" y="T1"/>
                </a:cxn>
                <a:cxn ang="T11">
                  <a:pos x="T2" y="T3"/>
                </a:cxn>
                <a:cxn ang="T12">
                  <a:pos x="T4" y="T5"/>
                </a:cxn>
                <a:cxn ang="T13">
                  <a:pos x="T6" y="T7"/>
                </a:cxn>
                <a:cxn ang="T14">
                  <a:pos x="T8" y="T9"/>
                </a:cxn>
              </a:cxnLst>
              <a:rect l="T15" t="T16" r="T17" b="T18"/>
              <a:pathLst>
                <a:path w="447" h="2907">
                  <a:moveTo>
                    <a:pt x="447" y="0"/>
                  </a:moveTo>
                  <a:lnTo>
                    <a:pt x="0" y="679"/>
                  </a:lnTo>
                  <a:lnTo>
                    <a:pt x="0" y="2228"/>
                  </a:lnTo>
                  <a:lnTo>
                    <a:pt x="447" y="2907"/>
                  </a:lnTo>
                  <a:lnTo>
                    <a:pt x="447" y="0"/>
                  </a:lnTo>
                  <a:close/>
                </a:path>
              </a:pathLst>
            </a:custGeom>
            <a:solidFill>
              <a:srgbClr val="009999"/>
            </a:solidFill>
            <a:ln w="9525">
              <a:solidFill>
                <a:schemeClr val="tx1"/>
              </a:solidFill>
              <a:round/>
              <a:headEnd/>
              <a:tailEnd/>
            </a:ln>
          </p:spPr>
          <p:txBody>
            <a:bodyPr/>
            <a:lstStyle/>
            <a:p>
              <a:endParaRPr lang="en-GB"/>
            </a:p>
          </p:txBody>
        </p:sp>
      </p:grpSp>
      <p:sp>
        <p:nvSpPr>
          <p:cNvPr id="91159" name="Rectangle 66"/>
          <p:cNvSpPr>
            <a:spLocks noChangeArrowheads="1"/>
          </p:cNvSpPr>
          <p:nvPr/>
        </p:nvSpPr>
        <p:spPr bwMode="auto">
          <a:xfrm>
            <a:off x="8286750" y="2366963"/>
            <a:ext cx="514350" cy="433387"/>
          </a:xfrm>
          <a:prstGeom prst="rect">
            <a:avLst/>
          </a:prstGeom>
          <a:solidFill>
            <a:srgbClr val="969696"/>
          </a:solidFill>
          <a:ln w="9525">
            <a:noFill/>
            <a:miter lim="800000"/>
            <a:headEnd/>
            <a:tailEnd/>
          </a:ln>
        </p:spPr>
        <p:txBody>
          <a:bodyPr wrap="none" lIns="73025" tIns="36512" rIns="73025" bIns="36512" anchor="ctr"/>
          <a:lstStyle/>
          <a:p>
            <a:endParaRPr lang="en-GB"/>
          </a:p>
        </p:txBody>
      </p:sp>
      <p:sp>
        <p:nvSpPr>
          <p:cNvPr id="28" name="Text Box 67"/>
          <p:cNvSpPr txBox="1">
            <a:spLocks noChangeArrowheads="1"/>
          </p:cNvSpPr>
          <p:nvPr/>
        </p:nvSpPr>
        <p:spPr bwMode="auto">
          <a:xfrm>
            <a:off x="8289925" y="2405063"/>
            <a:ext cx="517525" cy="317500"/>
          </a:xfrm>
          <a:prstGeom prst="rect">
            <a:avLst/>
          </a:prstGeom>
          <a:noFill/>
          <a:ln w="9525">
            <a:noFill/>
            <a:miter lim="800000"/>
            <a:headEnd/>
            <a:tailEnd/>
          </a:ln>
          <a:effectLst>
            <a:outerShdw dist="17961" dir="2700000" algn="ctr" rotWithShape="0">
              <a:schemeClr val="bg2"/>
            </a:outerShdw>
          </a:effectLst>
        </p:spPr>
        <p:txBody>
          <a:bodyPr wrap="none" lIns="73025" tIns="36512" rIns="73025" bIns="36512">
            <a:spAutoFit/>
          </a:bodyPr>
          <a:lstStyle/>
          <a:p>
            <a:pPr eaLnBrk="0" fontAlgn="auto" hangingPunct="0">
              <a:spcBef>
                <a:spcPts val="0"/>
              </a:spcBef>
              <a:spcAft>
                <a:spcPts val="0"/>
              </a:spcAft>
              <a:defRPr/>
            </a:pPr>
            <a:r>
              <a:rPr lang="en-US" sz="1600">
                <a:latin typeface="+mn-lt"/>
                <a:cs typeface="+mn-cs"/>
              </a:rPr>
              <a:t>LTE</a:t>
            </a:r>
          </a:p>
        </p:txBody>
      </p:sp>
      <p:sp>
        <p:nvSpPr>
          <p:cNvPr id="91161" name="Rectangle 68"/>
          <p:cNvSpPr>
            <a:spLocks noChangeArrowheads="1"/>
          </p:cNvSpPr>
          <p:nvPr/>
        </p:nvSpPr>
        <p:spPr bwMode="auto">
          <a:xfrm>
            <a:off x="8286750" y="3148013"/>
            <a:ext cx="514350" cy="433387"/>
          </a:xfrm>
          <a:prstGeom prst="rect">
            <a:avLst/>
          </a:prstGeom>
          <a:solidFill>
            <a:srgbClr val="969696"/>
          </a:solidFill>
          <a:ln w="9525">
            <a:noFill/>
            <a:miter lim="800000"/>
            <a:headEnd/>
            <a:tailEnd/>
          </a:ln>
        </p:spPr>
        <p:txBody>
          <a:bodyPr wrap="none" lIns="73025" tIns="36512" rIns="73025" bIns="36512" anchor="ctr"/>
          <a:lstStyle/>
          <a:p>
            <a:endParaRPr lang="en-GB"/>
          </a:p>
        </p:txBody>
      </p:sp>
      <p:sp>
        <p:nvSpPr>
          <p:cNvPr id="30" name="Text Box 69"/>
          <p:cNvSpPr txBox="1">
            <a:spLocks noChangeArrowheads="1"/>
          </p:cNvSpPr>
          <p:nvPr/>
        </p:nvSpPr>
        <p:spPr bwMode="auto">
          <a:xfrm>
            <a:off x="8289925" y="3186113"/>
            <a:ext cx="517525" cy="317500"/>
          </a:xfrm>
          <a:prstGeom prst="rect">
            <a:avLst/>
          </a:prstGeom>
          <a:noFill/>
          <a:ln w="9525">
            <a:noFill/>
            <a:miter lim="800000"/>
            <a:headEnd/>
            <a:tailEnd/>
          </a:ln>
          <a:effectLst>
            <a:outerShdw dist="17961" dir="2700000" algn="ctr" rotWithShape="0">
              <a:schemeClr val="bg2"/>
            </a:outerShdw>
          </a:effectLst>
        </p:spPr>
        <p:txBody>
          <a:bodyPr wrap="none" lIns="73025" tIns="36512" rIns="73025" bIns="36512">
            <a:spAutoFit/>
          </a:bodyPr>
          <a:lstStyle/>
          <a:p>
            <a:pPr eaLnBrk="0" fontAlgn="auto" hangingPunct="0">
              <a:spcBef>
                <a:spcPts val="0"/>
              </a:spcBef>
              <a:spcAft>
                <a:spcPts val="0"/>
              </a:spcAft>
              <a:defRPr/>
            </a:pPr>
            <a:r>
              <a:rPr lang="en-US" sz="1600">
                <a:latin typeface="+mn-lt"/>
                <a:cs typeface="+mn-cs"/>
              </a:rPr>
              <a:t>LTE</a:t>
            </a:r>
          </a:p>
        </p:txBody>
      </p:sp>
      <p:sp>
        <p:nvSpPr>
          <p:cNvPr id="91163" name="Rectangle 70"/>
          <p:cNvSpPr>
            <a:spLocks noChangeArrowheads="1"/>
          </p:cNvSpPr>
          <p:nvPr/>
        </p:nvSpPr>
        <p:spPr bwMode="auto">
          <a:xfrm>
            <a:off x="8286750" y="4252913"/>
            <a:ext cx="514350" cy="433387"/>
          </a:xfrm>
          <a:prstGeom prst="rect">
            <a:avLst/>
          </a:prstGeom>
          <a:solidFill>
            <a:srgbClr val="969696"/>
          </a:solidFill>
          <a:ln w="9525">
            <a:noFill/>
            <a:miter lim="800000"/>
            <a:headEnd/>
            <a:tailEnd/>
          </a:ln>
        </p:spPr>
        <p:txBody>
          <a:bodyPr wrap="none" lIns="73025" tIns="36512" rIns="73025" bIns="36512" anchor="ctr"/>
          <a:lstStyle/>
          <a:p>
            <a:endParaRPr lang="en-GB"/>
          </a:p>
        </p:txBody>
      </p:sp>
      <p:sp>
        <p:nvSpPr>
          <p:cNvPr id="32" name="Text Box 71"/>
          <p:cNvSpPr txBox="1">
            <a:spLocks noChangeArrowheads="1"/>
          </p:cNvSpPr>
          <p:nvPr/>
        </p:nvSpPr>
        <p:spPr bwMode="auto">
          <a:xfrm>
            <a:off x="8289925" y="4291013"/>
            <a:ext cx="517525" cy="317500"/>
          </a:xfrm>
          <a:prstGeom prst="rect">
            <a:avLst/>
          </a:prstGeom>
          <a:noFill/>
          <a:ln w="9525">
            <a:noFill/>
            <a:miter lim="800000"/>
            <a:headEnd/>
            <a:tailEnd/>
          </a:ln>
          <a:effectLst>
            <a:outerShdw dist="17961" dir="2700000" algn="ctr" rotWithShape="0">
              <a:schemeClr val="bg2"/>
            </a:outerShdw>
          </a:effectLst>
        </p:spPr>
        <p:txBody>
          <a:bodyPr wrap="none" lIns="73025" tIns="36512" rIns="73025" bIns="36512">
            <a:spAutoFit/>
          </a:bodyPr>
          <a:lstStyle/>
          <a:p>
            <a:pPr eaLnBrk="0" fontAlgn="auto" hangingPunct="0">
              <a:spcBef>
                <a:spcPts val="0"/>
              </a:spcBef>
              <a:spcAft>
                <a:spcPts val="0"/>
              </a:spcAft>
              <a:defRPr/>
            </a:pPr>
            <a:r>
              <a:rPr lang="en-US" sz="1600">
                <a:latin typeface="+mn-lt"/>
                <a:cs typeface="+mn-cs"/>
              </a:rPr>
              <a:t>LTE</a:t>
            </a:r>
          </a:p>
        </p:txBody>
      </p:sp>
      <p:sp>
        <p:nvSpPr>
          <p:cNvPr id="33" name="Line 72"/>
          <p:cNvSpPr>
            <a:spLocks noChangeShapeType="1"/>
          </p:cNvSpPr>
          <p:nvPr/>
        </p:nvSpPr>
        <p:spPr bwMode="auto">
          <a:xfrm>
            <a:off x="990600" y="2457450"/>
            <a:ext cx="1466850" cy="0"/>
          </a:xfrm>
          <a:prstGeom prst="line">
            <a:avLst/>
          </a:prstGeom>
          <a:noFill/>
          <a:ln w="25400">
            <a:solidFill>
              <a:srgbClr val="3FBF48"/>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34" name="Line 73"/>
          <p:cNvSpPr>
            <a:spLocks noChangeShapeType="1"/>
          </p:cNvSpPr>
          <p:nvPr/>
        </p:nvSpPr>
        <p:spPr bwMode="auto">
          <a:xfrm flipH="1">
            <a:off x="1009650" y="2633663"/>
            <a:ext cx="1485900" cy="0"/>
          </a:xfrm>
          <a:prstGeom prst="line">
            <a:avLst/>
          </a:prstGeom>
          <a:noFill/>
          <a:ln w="25400">
            <a:solidFill>
              <a:srgbClr val="3FBF48"/>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35" name="Line 74"/>
          <p:cNvSpPr>
            <a:spLocks noChangeShapeType="1"/>
          </p:cNvSpPr>
          <p:nvPr/>
        </p:nvSpPr>
        <p:spPr bwMode="auto">
          <a:xfrm>
            <a:off x="971550" y="3219450"/>
            <a:ext cx="498475" cy="0"/>
          </a:xfrm>
          <a:prstGeom prst="line">
            <a:avLst/>
          </a:prstGeom>
          <a:noFill/>
          <a:ln w="25400">
            <a:solidFill>
              <a:srgbClr val="969696"/>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36" name="Line 75"/>
          <p:cNvSpPr>
            <a:spLocks noChangeShapeType="1"/>
          </p:cNvSpPr>
          <p:nvPr/>
        </p:nvSpPr>
        <p:spPr bwMode="auto">
          <a:xfrm flipH="1">
            <a:off x="1000125" y="3448050"/>
            <a:ext cx="517525" cy="0"/>
          </a:xfrm>
          <a:prstGeom prst="line">
            <a:avLst/>
          </a:prstGeom>
          <a:noFill/>
          <a:ln w="25400">
            <a:solidFill>
              <a:srgbClr val="969696"/>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37" name="Line 76"/>
          <p:cNvSpPr>
            <a:spLocks noChangeShapeType="1"/>
          </p:cNvSpPr>
          <p:nvPr/>
        </p:nvSpPr>
        <p:spPr bwMode="auto">
          <a:xfrm>
            <a:off x="2095500" y="3219450"/>
            <a:ext cx="419100" cy="0"/>
          </a:xfrm>
          <a:prstGeom prst="line">
            <a:avLst/>
          </a:prstGeom>
          <a:noFill/>
          <a:ln w="25400">
            <a:solidFill>
              <a:schemeClr val="accent1"/>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38" name="Line 77"/>
          <p:cNvSpPr>
            <a:spLocks noChangeShapeType="1"/>
          </p:cNvSpPr>
          <p:nvPr/>
        </p:nvSpPr>
        <p:spPr bwMode="auto">
          <a:xfrm flipH="1">
            <a:off x="2105025" y="3448050"/>
            <a:ext cx="419100" cy="0"/>
          </a:xfrm>
          <a:prstGeom prst="line">
            <a:avLst/>
          </a:prstGeom>
          <a:noFill/>
          <a:ln w="25400">
            <a:solidFill>
              <a:schemeClr val="accent1"/>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39" name="Line 78"/>
          <p:cNvSpPr>
            <a:spLocks noChangeShapeType="1"/>
          </p:cNvSpPr>
          <p:nvPr/>
        </p:nvSpPr>
        <p:spPr bwMode="auto">
          <a:xfrm>
            <a:off x="971550" y="4324350"/>
            <a:ext cx="498475" cy="0"/>
          </a:xfrm>
          <a:prstGeom prst="line">
            <a:avLst/>
          </a:prstGeom>
          <a:noFill/>
          <a:ln w="25400">
            <a:solidFill>
              <a:srgbClr val="969696"/>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40" name="Line 79"/>
          <p:cNvSpPr>
            <a:spLocks noChangeShapeType="1"/>
          </p:cNvSpPr>
          <p:nvPr/>
        </p:nvSpPr>
        <p:spPr bwMode="auto">
          <a:xfrm flipH="1">
            <a:off x="1000125" y="4552950"/>
            <a:ext cx="517525" cy="0"/>
          </a:xfrm>
          <a:prstGeom prst="line">
            <a:avLst/>
          </a:prstGeom>
          <a:noFill/>
          <a:ln w="25400">
            <a:solidFill>
              <a:srgbClr val="969696"/>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41" name="Line 80"/>
          <p:cNvSpPr>
            <a:spLocks noChangeShapeType="1"/>
          </p:cNvSpPr>
          <p:nvPr/>
        </p:nvSpPr>
        <p:spPr bwMode="auto">
          <a:xfrm>
            <a:off x="2095500" y="4324350"/>
            <a:ext cx="419100" cy="0"/>
          </a:xfrm>
          <a:prstGeom prst="line">
            <a:avLst/>
          </a:prstGeom>
          <a:noFill/>
          <a:ln w="25400">
            <a:solidFill>
              <a:schemeClr val="accent2"/>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42" name="Line 81"/>
          <p:cNvSpPr>
            <a:spLocks noChangeShapeType="1"/>
          </p:cNvSpPr>
          <p:nvPr/>
        </p:nvSpPr>
        <p:spPr bwMode="auto">
          <a:xfrm flipH="1">
            <a:off x="2105025" y="4552950"/>
            <a:ext cx="419100" cy="0"/>
          </a:xfrm>
          <a:prstGeom prst="line">
            <a:avLst/>
          </a:prstGeom>
          <a:noFill/>
          <a:ln w="25400">
            <a:solidFill>
              <a:schemeClr val="accent2"/>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91175" name="Rectangle 82"/>
          <p:cNvSpPr>
            <a:spLocks noChangeArrowheads="1"/>
          </p:cNvSpPr>
          <p:nvPr/>
        </p:nvSpPr>
        <p:spPr bwMode="auto">
          <a:xfrm>
            <a:off x="1485900" y="3124200"/>
            <a:ext cx="609600" cy="571500"/>
          </a:xfrm>
          <a:prstGeom prst="rect">
            <a:avLst/>
          </a:prstGeom>
          <a:solidFill>
            <a:srgbClr val="E8BD00"/>
          </a:solidFill>
          <a:ln w="9525">
            <a:noFill/>
            <a:miter lim="800000"/>
            <a:headEnd/>
            <a:tailEnd/>
          </a:ln>
        </p:spPr>
        <p:txBody>
          <a:bodyPr wrap="none" lIns="73025" tIns="36512" rIns="73025" bIns="36512" anchor="ctr"/>
          <a:lstStyle/>
          <a:p>
            <a:endParaRPr lang="en-GB"/>
          </a:p>
        </p:txBody>
      </p:sp>
      <p:sp>
        <p:nvSpPr>
          <p:cNvPr id="44" name="Text Box 83"/>
          <p:cNvSpPr txBox="1">
            <a:spLocks noChangeArrowheads="1"/>
          </p:cNvSpPr>
          <p:nvPr/>
        </p:nvSpPr>
        <p:spPr bwMode="auto">
          <a:xfrm>
            <a:off x="1508125" y="3251200"/>
            <a:ext cx="598488" cy="317500"/>
          </a:xfrm>
          <a:prstGeom prst="rect">
            <a:avLst/>
          </a:prstGeom>
          <a:noFill/>
          <a:ln w="9525">
            <a:noFill/>
            <a:miter lim="800000"/>
            <a:headEnd/>
            <a:tailEnd/>
          </a:ln>
          <a:effectLst>
            <a:outerShdw dist="17961" dir="2700000" algn="ctr" rotWithShape="0">
              <a:schemeClr val="bg2"/>
            </a:outerShdw>
          </a:effectLst>
        </p:spPr>
        <p:txBody>
          <a:bodyPr wrap="none" lIns="73025" tIns="36512" rIns="73025" bIns="36512">
            <a:spAutoFit/>
          </a:bodyPr>
          <a:lstStyle/>
          <a:p>
            <a:pPr eaLnBrk="0" fontAlgn="auto" hangingPunct="0">
              <a:spcBef>
                <a:spcPts val="0"/>
              </a:spcBef>
              <a:spcAft>
                <a:spcPts val="0"/>
              </a:spcAft>
              <a:defRPr/>
            </a:pPr>
            <a:r>
              <a:rPr lang="en-US" sz="1600">
                <a:latin typeface="+mn-lt"/>
                <a:cs typeface="+mn-cs"/>
              </a:rPr>
              <a:t>OEO</a:t>
            </a:r>
          </a:p>
        </p:txBody>
      </p:sp>
      <p:sp>
        <p:nvSpPr>
          <p:cNvPr id="91177" name="Rectangle 84"/>
          <p:cNvSpPr>
            <a:spLocks noChangeArrowheads="1"/>
          </p:cNvSpPr>
          <p:nvPr/>
        </p:nvSpPr>
        <p:spPr bwMode="auto">
          <a:xfrm>
            <a:off x="1485900" y="4195763"/>
            <a:ext cx="609600" cy="571500"/>
          </a:xfrm>
          <a:prstGeom prst="rect">
            <a:avLst/>
          </a:prstGeom>
          <a:solidFill>
            <a:srgbClr val="E8BD00"/>
          </a:solidFill>
          <a:ln w="9525">
            <a:noFill/>
            <a:miter lim="800000"/>
            <a:headEnd/>
            <a:tailEnd/>
          </a:ln>
        </p:spPr>
        <p:txBody>
          <a:bodyPr wrap="none" lIns="73025" tIns="36512" rIns="73025" bIns="36512" anchor="ctr"/>
          <a:lstStyle/>
          <a:p>
            <a:endParaRPr lang="en-GB"/>
          </a:p>
        </p:txBody>
      </p:sp>
      <p:sp>
        <p:nvSpPr>
          <p:cNvPr id="46" name="Text Box 85"/>
          <p:cNvSpPr txBox="1">
            <a:spLocks noChangeArrowheads="1"/>
          </p:cNvSpPr>
          <p:nvPr/>
        </p:nvSpPr>
        <p:spPr bwMode="auto">
          <a:xfrm>
            <a:off x="1508125" y="4322763"/>
            <a:ext cx="598488" cy="317500"/>
          </a:xfrm>
          <a:prstGeom prst="rect">
            <a:avLst/>
          </a:prstGeom>
          <a:noFill/>
          <a:ln w="9525">
            <a:noFill/>
            <a:miter lim="800000"/>
            <a:headEnd/>
            <a:tailEnd/>
          </a:ln>
          <a:effectLst>
            <a:outerShdw dist="17961" dir="2700000" algn="ctr" rotWithShape="0">
              <a:schemeClr val="bg2"/>
            </a:outerShdw>
          </a:effectLst>
        </p:spPr>
        <p:txBody>
          <a:bodyPr wrap="none" lIns="73025" tIns="36512" rIns="73025" bIns="36512">
            <a:spAutoFit/>
          </a:bodyPr>
          <a:lstStyle/>
          <a:p>
            <a:pPr eaLnBrk="0" fontAlgn="auto" hangingPunct="0">
              <a:spcBef>
                <a:spcPts val="0"/>
              </a:spcBef>
              <a:spcAft>
                <a:spcPts val="0"/>
              </a:spcAft>
              <a:defRPr/>
            </a:pPr>
            <a:r>
              <a:rPr lang="en-US" sz="1600">
                <a:latin typeface="+mn-lt"/>
                <a:cs typeface="+mn-cs"/>
              </a:rPr>
              <a:t>OEO</a:t>
            </a:r>
          </a:p>
        </p:txBody>
      </p:sp>
      <p:sp>
        <p:nvSpPr>
          <p:cNvPr id="91179" name="Rectangle 86"/>
          <p:cNvSpPr>
            <a:spLocks noChangeArrowheads="1"/>
          </p:cNvSpPr>
          <p:nvPr/>
        </p:nvSpPr>
        <p:spPr bwMode="auto">
          <a:xfrm>
            <a:off x="476250" y="2368550"/>
            <a:ext cx="514350" cy="433388"/>
          </a:xfrm>
          <a:prstGeom prst="rect">
            <a:avLst/>
          </a:prstGeom>
          <a:solidFill>
            <a:srgbClr val="969696"/>
          </a:solidFill>
          <a:ln w="9525">
            <a:noFill/>
            <a:miter lim="800000"/>
            <a:headEnd/>
            <a:tailEnd/>
          </a:ln>
        </p:spPr>
        <p:txBody>
          <a:bodyPr wrap="none" lIns="73025" tIns="36512" rIns="73025" bIns="36512" anchor="ctr"/>
          <a:lstStyle/>
          <a:p>
            <a:endParaRPr lang="en-GB"/>
          </a:p>
        </p:txBody>
      </p:sp>
      <p:sp>
        <p:nvSpPr>
          <p:cNvPr id="48" name="Text Box 87"/>
          <p:cNvSpPr txBox="1">
            <a:spLocks noChangeArrowheads="1"/>
          </p:cNvSpPr>
          <p:nvPr/>
        </p:nvSpPr>
        <p:spPr bwMode="auto">
          <a:xfrm>
            <a:off x="479425" y="2406650"/>
            <a:ext cx="517525" cy="317500"/>
          </a:xfrm>
          <a:prstGeom prst="rect">
            <a:avLst/>
          </a:prstGeom>
          <a:noFill/>
          <a:ln w="9525">
            <a:noFill/>
            <a:miter lim="800000"/>
            <a:headEnd/>
            <a:tailEnd/>
          </a:ln>
          <a:effectLst>
            <a:outerShdw dist="17961" dir="2700000" algn="ctr" rotWithShape="0">
              <a:schemeClr val="bg2"/>
            </a:outerShdw>
          </a:effectLst>
        </p:spPr>
        <p:txBody>
          <a:bodyPr wrap="none" lIns="73025" tIns="36512" rIns="73025" bIns="36512">
            <a:spAutoFit/>
          </a:bodyPr>
          <a:lstStyle/>
          <a:p>
            <a:pPr eaLnBrk="0" fontAlgn="auto" hangingPunct="0">
              <a:spcBef>
                <a:spcPts val="0"/>
              </a:spcBef>
              <a:spcAft>
                <a:spcPts val="0"/>
              </a:spcAft>
              <a:defRPr/>
            </a:pPr>
            <a:r>
              <a:rPr lang="en-US" sz="1600">
                <a:latin typeface="+mn-lt"/>
                <a:cs typeface="+mn-cs"/>
              </a:rPr>
              <a:t>LTE</a:t>
            </a:r>
          </a:p>
        </p:txBody>
      </p:sp>
      <p:sp>
        <p:nvSpPr>
          <p:cNvPr id="91181" name="Rectangle 88"/>
          <p:cNvSpPr>
            <a:spLocks noChangeArrowheads="1"/>
          </p:cNvSpPr>
          <p:nvPr/>
        </p:nvSpPr>
        <p:spPr bwMode="auto">
          <a:xfrm>
            <a:off x="476250" y="3149600"/>
            <a:ext cx="514350" cy="433388"/>
          </a:xfrm>
          <a:prstGeom prst="rect">
            <a:avLst/>
          </a:prstGeom>
          <a:solidFill>
            <a:srgbClr val="969696"/>
          </a:solidFill>
          <a:ln w="9525">
            <a:noFill/>
            <a:miter lim="800000"/>
            <a:headEnd/>
            <a:tailEnd/>
          </a:ln>
        </p:spPr>
        <p:txBody>
          <a:bodyPr wrap="none" lIns="73025" tIns="36512" rIns="73025" bIns="36512" anchor="ctr"/>
          <a:lstStyle/>
          <a:p>
            <a:endParaRPr lang="en-GB"/>
          </a:p>
        </p:txBody>
      </p:sp>
      <p:sp>
        <p:nvSpPr>
          <p:cNvPr id="50" name="Text Box 89"/>
          <p:cNvSpPr txBox="1">
            <a:spLocks noChangeArrowheads="1"/>
          </p:cNvSpPr>
          <p:nvPr/>
        </p:nvSpPr>
        <p:spPr bwMode="auto">
          <a:xfrm>
            <a:off x="479425" y="3187700"/>
            <a:ext cx="517525" cy="317500"/>
          </a:xfrm>
          <a:prstGeom prst="rect">
            <a:avLst/>
          </a:prstGeom>
          <a:noFill/>
          <a:ln w="9525">
            <a:noFill/>
            <a:miter lim="800000"/>
            <a:headEnd/>
            <a:tailEnd/>
          </a:ln>
          <a:effectLst>
            <a:outerShdw dist="17961" dir="2700000" algn="ctr" rotWithShape="0">
              <a:schemeClr val="bg2"/>
            </a:outerShdw>
          </a:effectLst>
        </p:spPr>
        <p:txBody>
          <a:bodyPr wrap="none" lIns="73025" tIns="36512" rIns="73025" bIns="36512">
            <a:spAutoFit/>
          </a:bodyPr>
          <a:lstStyle/>
          <a:p>
            <a:pPr eaLnBrk="0" fontAlgn="auto" hangingPunct="0">
              <a:spcBef>
                <a:spcPts val="0"/>
              </a:spcBef>
              <a:spcAft>
                <a:spcPts val="0"/>
              </a:spcAft>
              <a:defRPr/>
            </a:pPr>
            <a:r>
              <a:rPr lang="en-US" sz="1600">
                <a:latin typeface="+mn-lt"/>
                <a:cs typeface="+mn-cs"/>
              </a:rPr>
              <a:t>LTE</a:t>
            </a:r>
          </a:p>
        </p:txBody>
      </p:sp>
      <p:sp>
        <p:nvSpPr>
          <p:cNvPr id="91183" name="Rectangle 90"/>
          <p:cNvSpPr>
            <a:spLocks noChangeArrowheads="1"/>
          </p:cNvSpPr>
          <p:nvPr/>
        </p:nvSpPr>
        <p:spPr bwMode="auto">
          <a:xfrm>
            <a:off x="476250" y="4254500"/>
            <a:ext cx="514350" cy="433388"/>
          </a:xfrm>
          <a:prstGeom prst="rect">
            <a:avLst/>
          </a:prstGeom>
          <a:solidFill>
            <a:srgbClr val="969696"/>
          </a:solidFill>
          <a:ln w="9525">
            <a:noFill/>
            <a:miter lim="800000"/>
            <a:headEnd/>
            <a:tailEnd/>
          </a:ln>
        </p:spPr>
        <p:txBody>
          <a:bodyPr wrap="none" lIns="73025" tIns="36512" rIns="73025" bIns="36512" anchor="ctr"/>
          <a:lstStyle/>
          <a:p>
            <a:endParaRPr lang="en-GB"/>
          </a:p>
        </p:txBody>
      </p:sp>
      <p:sp>
        <p:nvSpPr>
          <p:cNvPr id="52" name="Text Box 91"/>
          <p:cNvSpPr txBox="1">
            <a:spLocks noChangeArrowheads="1"/>
          </p:cNvSpPr>
          <p:nvPr/>
        </p:nvSpPr>
        <p:spPr bwMode="auto">
          <a:xfrm>
            <a:off x="479425" y="4292600"/>
            <a:ext cx="517525" cy="317500"/>
          </a:xfrm>
          <a:prstGeom prst="rect">
            <a:avLst/>
          </a:prstGeom>
          <a:noFill/>
          <a:ln w="9525">
            <a:noFill/>
            <a:miter lim="800000"/>
            <a:headEnd/>
            <a:tailEnd/>
          </a:ln>
          <a:effectLst>
            <a:outerShdw dist="17961" dir="2700000" algn="ctr" rotWithShape="0">
              <a:schemeClr val="bg2"/>
            </a:outerShdw>
          </a:effectLst>
        </p:spPr>
        <p:txBody>
          <a:bodyPr wrap="none" lIns="73025" tIns="36512" rIns="73025" bIns="36512">
            <a:spAutoFit/>
          </a:bodyPr>
          <a:lstStyle/>
          <a:p>
            <a:pPr eaLnBrk="0" fontAlgn="auto" hangingPunct="0">
              <a:spcBef>
                <a:spcPts val="0"/>
              </a:spcBef>
              <a:spcAft>
                <a:spcPts val="0"/>
              </a:spcAft>
              <a:defRPr/>
            </a:pPr>
            <a:r>
              <a:rPr lang="en-US" sz="1600">
                <a:latin typeface="+mn-lt"/>
                <a:cs typeface="+mn-cs"/>
              </a:rPr>
              <a:t>LTE</a:t>
            </a:r>
          </a:p>
        </p:txBody>
      </p:sp>
      <p:grpSp>
        <p:nvGrpSpPr>
          <p:cNvPr id="91185" name="Group 92"/>
          <p:cNvGrpSpPr>
            <a:grpSpLocks/>
          </p:cNvGrpSpPr>
          <p:nvPr/>
        </p:nvGrpSpPr>
        <p:grpSpPr bwMode="auto">
          <a:xfrm>
            <a:off x="2506663" y="2378075"/>
            <a:ext cx="465137" cy="2346325"/>
            <a:chOff x="1547" y="1486"/>
            <a:chExt cx="259" cy="1490"/>
          </a:xfrm>
        </p:grpSpPr>
        <p:sp>
          <p:nvSpPr>
            <p:cNvPr id="91202" name="Freeform 93"/>
            <p:cNvSpPr>
              <a:spLocks/>
            </p:cNvSpPr>
            <p:nvPr/>
          </p:nvSpPr>
          <p:spPr bwMode="auto">
            <a:xfrm>
              <a:off x="1771" y="1809"/>
              <a:ext cx="35" cy="827"/>
            </a:xfrm>
            <a:custGeom>
              <a:avLst/>
              <a:gdLst>
                <a:gd name="T0" fmla="*/ 0 w 71"/>
                <a:gd name="T1" fmla="*/ 51 h 1655"/>
                <a:gd name="T2" fmla="*/ 0 w 71"/>
                <a:gd name="T3" fmla="*/ 3 h 1655"/>
                <a:gd name="T4" fmla="*/ 2 w 71"/>
                <a:gd name="T5" fmla="*/ 0 h 1655"/>
                <a:gd name="T6" fmla="*/ 2 w 71"/>
                <a:gd name="T7" fmla="*/ 46 h 1655"/>
                <a:gd name="T8" fmla="*/ 0 w 71"/>
                <a:gd name="T9" fmla="*/ 51 h 1655"/>
                <a:gd name="T10" fmla="*/ 0 60000 65536"/>
                <a:gd name="T11" fmla="*/ 0 60000 65536"/>
                <a:gd name="T12" fmla="*/ 0 60000 65536"/>
                <a:gd name="T13" fmla="*/ 0 60000 65536"/>
                <a:gd name="T14" fmla="*/ 0 60000 65536"/>
                <a:gd name="T15" fmla="*/ 0 w 71"/>
                <a:gd name="T16" fmla="*/ 0 h 1655"/>
                <a:gd name="T17" fmla="*/ 71 w 71"/>
                <a:gd name="T18" fmla="*/ 1655 h 1655"/>
              </a:gdLst>
              <a:ahLst/>
              <a:cxnLst>
                <a:cxn ang="T10">
                  <a:pos x="T0" y="T1"/>
                </a:cxn>
                <a:cxn ang="T11">
                  <a:pos x="T2" y="T3"/>
                </a:cxn>
                <a:cxn ang="T12">
                  <a:pos x="T4" y="T5"/>
                </a:cxn>
                <a:cxn ang="T13">
                  <a:pos x="T6" y="T7"/>
                </a:cxn>
                <a:cxn ang="T14">
                  <a:pos x="T8" y="T9"/>
                </a:cxn>
              </a:cxnLst>
              <a:rect l="T15" t="T16" r="T17" b="T18"/>
              <a:pathLst>
                <a:path w="71" h="1655">
                  <a:moveTo>
                    <a:pt x="0" y="1655"/>
                  </a:moveTo>
                  <a:lnTo>
                    <a:pt x="0" y="106"/>
                  </a:lnTo>
                  <a:lnTo>
                    <a:pt x="71" y="0"/>
                  </a:lnTo>
                  <a:lnTo>
                    <a:pt x="71" y="1475"/>
                  </a:lnTo>
                  <a:lnTo>
                    <a:pt x="0" y="1655"/>
                  </a:lnTo>
                  <a:close/>
                </a:path>
              </a:pathLst>
            </a:custGeom>
            <a:solidFill>
              <a:srgbClr val="009999"/>
            </a:solidFill>
            <a:ln w="9525">
              <a:solidFill>
                <a:schemeClr val="tx1"/>
              </a:solidFill>
              <a:round/>
              <a:headEnd/>
              <a:tailEnd/>
            </a:ln>
          </p:spPr>
          <p:txBody>
            <a:bodyPr/>
            <a:lstStyle/>
            <a:p>
              <a:endParaRPr lang="en-GB"/>
            </a:p>
          </p:txBody>
        </p:sp>
        <p:sp>
          <p:nvSpPr>
            <p:cNvPr id="91203" name="Freeform 94"/>
            <p:cNvSpPr>
              <a:spLocks/>
            </p:cNvSpPr>
            <p:nvPr/>
          </p:nvSpPr>
          <p:spPr bwMode="auto">
            <a:xfrm>
              <a:off x="1547" y="1486"/>
              <a:ext cx="259" cy="376"/>
            </a:xfrm>
            <a:custGeom>
              <a:avLst/>
              <a:gdLst>
                <a:gd name="T0" fmla="*/ 14 w 519"/>
                <a:gd name="T1" fmla="*/ 24 h 751"/>
                <a:gd name="T2" fmla="*/ 0 w 519"/>
                <a:gd name="T3" fmla="*/ 3 h 751"/>
                <a:gd name="T4" fmla="*/ 2 w 519"/>
                <a:gd name="T5" fmla="*/ 0 h 751"/>
                <a:gd name="T6" fmla="*/ 16 w 519"/>
                <a:gd name="T7" fmla="*/ 21 h 751"/>
                <a:gd name="T8" fmla="*/ 14 w 519"/>
                <a:gd name="T9" fmla="*/ 24 h 751"/>
                <a:gd name="T10" fmla="*/ 0 60000 65536"/>
                <a:gd name="T11" fmla="*/ 0 60000 65536"/>
                <a:gd name="T12" fmla="*/ 0 60000 65536"/>
                <a:gd name="T13" fmla="*/ 0 60000 65536"/>
                <a:gd name="T14" fmla="*/ 0 60000 65536"/>
                <a:gd name="T15" fmla="*/ 0 w 519"/>
                <a:gd name="T16" fmla="*/ 0 h 751"/>
                <a:gd name="T17" fmla="*/ 519 w 519"/>
                <a:gd name="T18" fmla="*/ 751 h 751"/>
              </a:gdLst>
              <a:ahLst/>
              <a:cxnLst>
                <a:cxn ang="T10">
                  <a:pos x="T0" y="T1"/>
                </a:cxn>
                <a:cxn ang="T11">
                  <a:pos x="T2" y="T3"/>
                </a:cxn>
                <a:cxn ang="T12">
                  <a:pos x="T4" y="T5"/>
                </a:cxn>
                <a:cxn ang="T13">
                  <a:pos x="T6" y="T7"/>
                </a:cxn>
                <a:cxn ang="T14">
                  <a:pos x="T8" y="T9"/>
                </a:cxn>
              </a:cxnLst>
              <a:rect l="T15" t="T16" r="T17" b="T18"/>
              <a:pathLst>
                <a:path w="519" h="751">
                  <a:moveTo>
                    <a:pt x="448" y="751"/>
                  </a:moveTo>
                  <a:lnTo>
                    <a:pt x="0" y="72"/>
                  </a:lnTo>
                  <a:lnTo>
                    <a:pt x="93" y="0"/>
                  </a:lnTo>
                  <a:lnTo>
                    <a:pt x="519" y="645"/>
                  </a:lnTo>
                  <a:lnTo>
                    <a:pt x="448" y="751"/>
                  </a:lnTo>
                  <a:close/>
                </a:path>
              </a:pathLst>
            </a:custGeom>
            <a:solidFill>
              <a:srgbClr val="009999"/>
            </a:solidFill>
            <a:ln w="9525">
              <a:solidFill>
                <a:schemeClr val="tx1"/>
              </a:solidFill>
              <a:round/>
              <a:headEnd/>
              <a:tailEnd/>
            </a:ln>
          </p:spPr>
          <p:txBody>
            <a:bodyPr/>
            <a:lstStyle/>
            <a:p>
              <a:endParaRPr lang="en-GB"/>
            </a:p>
          </p:txBody>
        </p:sp>
        <p:sp>
          <p:nvSpPr>
            <p:cNvPr id="91204" name="Freeform 95"/>
            <p:cNvSpPr>
              <a:spLocks/>
            </p:cNvSpPr>
            <p:nvPr/>
          </p:nvSpPr>
          <p:spPr bwMode="auto">
            <a:xfrm>
              <a:off x="1547" y="1522"/>
              <a:ext cx="224" cy="1454"/>
            </a:xfrm>
            <a:custGeom>
              <a:avLst/>
              <a:gdLst>
                <a:gd name="T0" fmla="*/ 0 w 448"/>
                <a:gd name="T1" fmla="*/ 0 h 2907"/>
                <a:gd name="T2" fmla="*/ 0 w 448"/>
                <a:gd name="T3" fmla="*/ 91 h 2907"/>
                <a:gd name="T4" fmla="*/ 14 w 448"/>
                <a:gd name="T5" fmla="*/ 70 h 2907"/>
                <a:gd name="T6" fmla="*/ 14 w 448"/>
                <a:gd name="T7" fmla="*/ 22 h 2907"/>
                <a:gd name="T8" fmla="*/ 0 w 448"/>
                <a:gd name="T9" fmla="*/ 0 h 2907"/>
                <a:gd name="T10" fmla="*/ 0 60000 65536"/>
                <a:gd name="T11" fmla="*/ 0 60000 65536"/>
                <a:gd name="T12" fmla="*/ 0 60000 65536"/>
                <a:gd name="T13" fmla="*/ 0 60000 65536"/>
                <a:gd name="T14" fmla="*/ 0 60000 65536"/>
                <a:gd name="T15" fmla="*/ 0 w 448"/>
                <a:gd name="T16" fmla="*/ 0 h 2907"/>
                <a:gd name="T17" fmla="*/ 448 w 448"/>
                <a:gd name="T18" fmla="*/ 2907 h 2907"/>
              </a:gdLst>
              <a:ahLst/>
              <a:cxnLst>
                <a:cxn ang="T10">
                  <a:pos x="T0" y="T1"/>
                </a:cxn>
                <a:cxn ang="T11">
                  <a:pos x="T2" y="T3"/>
                </a:cxn>
                <a:cxn ang="T12">
                  <a:pos x="T4" y="T5"/>
                </a:cxn>
                <a:cxn ang="T13">
                  <a:pos x="T6" y="T7"/>
                </a:cxn>
                <a:cxn ang="T14">
                  <a:pos x="T8" y="T9"/>
                </a:cxn>
              </a:cxnLst>
              <a:rect l="T15" t="T16" r="T17" b="T18"/>
              <a:pathLst>
                <a:path w="448" h="2907">
                  <a:moveTo>
                    <a:pt x="0" y="0"/>
                  </a:moveTo>
                  <a:lnTo>
                    <a:pt x="0" y="2907"/>
                  </a:lnTo>
                  <a:lnTo>
                    <a:pt x="448" y="2228"/>
                  </a:lnTo>
                  <a:lnTo>
                    <a:pt x="448" y="679"/>
                  </a:lnTo>
                  <a:lnTo>
                    <a:pt x="0" y="0"/>
                  </a:lnTo>
                  <a:close/>
                </a:path>
              </a:pathLst>
            </a:custGeom>
            <a:solidFill>
              <a:srgbClr val="009999"/>
            </a:solidFill>
            <a:ln w="9525">
              <a:solidFill>
                <a:schemeClr val="tx1"/>
              </a:solidFill>
              <a:round/>
              <a:headEnd/>
              <a:tailEnd/>
            </a:ln>
          </p:spPr>
          <p:txBody>
            <a:bodyPr/>
            <a:lstStyle/>
            <a:p>
              <a:endParaRPr lang="en-GB"/>
            </a:p>
          </p:txBody>
        </p:sp>
      </p:grpSp>
      <p:sp>
        <p:nvSpPr>
          <p:cNvPr id="91186" name="Rectangle 96"/>
          <p:cNvSpPr>
            <a:spLocks noGrp="1" noChangeArrowheads="1"/>
          </p:cNvSpPr>
          <p:nvPr>
            <p:ph type="title"/>
          </p:nvPr>
        </p:nvSpPr>
        <p:spPr bwMode="auto">
          <a:xfrm>
            <a:off x="304800" y="203200"/>
            <a:ext cx="7623175" cy="635000"/>
          </a:xfrm>
        </p:spPr>
        <p:txBody>
          <a:bodyPr wrap="square" numCol="1" compatLnSpc="1">
            <a:prstTxWarp prst="textNoShape">
              <a:avLst/>
            </a:prstTxWarp>
          </a:bodyPr>
          <a:lstStyle/>
          <a:p>
            <a:pPr eaLnBrk="1" hangingPunct="1"/>
            <a:r>
              <a:rPr smtClean="0">
                <a:solidFill>
                  <a:srgbClr val="009999"/>
                </a:solidFill>
                <a:ea typeface="ＭＳ Ｐゴシック" pitchFamily="34" charset="-128"/>
              </a:rPr>
              <a:t>DWDM Building Blocks</a:t>
            </a:r>
          </a:p>
        </p:txBody>
      </p:sp>
      <p:sp>
        <p:nvSpPr>
          <p:cNvPr id="91187" name="Rectangle 97"/>
          <p:cNvSpPr>
            <a:spLocks noChangeArrowheads="1"/>
          </p:cNvSpPr>
          <p:nvPr/>
        </p:nvSpPr>
        <p:spPr bwMode="auto">
          <a:xfrm>
            <a:off x="7380288" y="3124200"/>
            <a:ext cx="609600" cy="571500"/>
          </a:xfrm>
          <a:prstGeom prst="rect">
            <a:avLst/>
          </a:prstGeom>
          <a:solidFill>
            <a:srgbClr val="E8BD00"/>
          </a:solidFill>
          <a:ln w="9525">
            <a:noFill/>
            <a:miter lim="800000"/>
            <a:headEnd/>
            <a:tailEnd/>
          </a:ln>
        </p:spPr>
        <p:txBody>
          <a:bodyPr wrap="none" lIns="73025" tIns="36512" rIns="73025" bIns="36512" anchor="ctr"/>
          <a:lstStyle/>
          <a:p>
            <a:endParaRPr lang="en-GB"/>
          </a:p>
        </p:txBody>
      </p:sp>
      <p:sp>
        <p:nvSpPr>
          <p:cNvPr id="59" name="Text Box 98"/>
          <p:cNvSpPr txBox="1">
            <a:spLocks noChangeArrowheads="1"/>
          </p:cNvSpPr>
          <p:nvPr/>
        </p:nvSpPr>
        <p:spPr bwMode="auto">
          <a:xfrm>
            <a:off x="7402513" y="3251200"/>
            <a:ext cx="598487" cy="317500"/>
          </a:xfrm>
          <a:prstGeom prst="rect">
            <a:avLst/>
          </a:prstGeom>
          <a:noFill/>
          <a:ln w="9525">
            <a:noFill/>
            <a:miter lim="800000"/>
            <a:headEnd/>
            <a:tailEnd/>
          </a:ln>
          <a:effectLst>
            <a:outerShdw dist="17961" dir="2700000" algn="ctr" rotWithShape="0">
              <a:schemeClr val="bg2"/>
            </a:outerShdw>
          </a:effectLst>
        </p:spPr>
        <p:txBody>
          <a:bodyPr wrap="none" lIns="73025" tIns="36512" rIns="73025" bIns="36512">
            <a:spAutoFit/>
          </a:bodyPr>
          <a:lstStyle/>
          <a:p>
            <a:pPr eaLnBrk="0" fontAlgn="auto" hangingPunct="0">
              <a:spcBef>
                <a:spcPts val="0"/>
              </a:spcBef>
              <a:spcAft>
                <a:spcPts val="0"/>
              </a:spcAft>
              <a:defRPr/>
            </a:pPr>
            <a:r>
              <a:rPr lang="en-US" sz="1600">
                <a:latin typeface="+mn-lt"/>
                <a:cs typeface="+mn-cs"/>
              </a:rPr>
              <a:t>OEO</a:t>
            </a:r>
          </a:p>
        </p:txBody>
      </p:sp>
      <p:sp>
        <p:nvSpPr>
          <p:cNvPr id="91189" name="Rectangle 99"/>
          <p:cNvSpPr>
            <a:spLocks noChangeArrowheads="1"/>
          </p:cNvSpPr>
          <p:nvPr/>
        </p:nvSpPr>
        <p:spPr bwMode="auto">
          <a:xfrm>
            <a:off x="7380288" y="4191000"/>
            <a:ext cx="609600" cy="571500"/>
          </a:xfrm>
          <a:prstGeom prst="rect">
            <a:avLst/>
          </a:prstGeom>
          <a:solidFill>
            <a:srgbClr val="E8BD00"/>
          </a:solidFill>
          <a:ln w="9525">
            <a:noFill/>
            <a:miter lim="800000"/>
            <a:headEnd/>
            <a:tailEnd/>
          </a:ln>
        </p:spPr>
        <p:txBody>
          <a:bodyPr wrap="none" lIns="73025" tIns="36512" rIns="73025" bIns="36512" anchor="ctr"/>
          <a:lstStyle/>
          <a:p>
            <a:endParaRPr lang="en-GB"/>
          </a:p>
        </p:txBody>
      </p:sp>
      <p:sp>
        <p:nvSpPr>
          <p:cNvPr id="61" name="Text Box 100"/>
          <p:cNvSpPr txBox="1">
            <a:spLocks noChangeArrowheads="1"/>
          </p:cNvSpPr>
          <p:nvPr/>
        </p:nvSpPr>
        <p:spPr bwMode="auto">
          <a:xfrm>
            <a:off x="7402513" y="4318000"/>
            <a:ext cx="598487" cy="317500"/>
          </a:xfrm>
          <a:prstGeom prst="rect">
            <a:avLst/>
          </a:prstGeom>
          <a:noFill/>
          <a:ln w="9525">
            <a:noFill/>
            <a:miter lim="800000"/>
            <a:headEnd/>
            <a:tailEnd/>
          </a:ln>
          <a:effectLst>
            <a:outerShdw dist="17961" dir="2700000" algn="ctr" rotWithShape="0">
              <a:schemeClr val="bg2"/>
            </a:outerShdw>
          </a:effectLst>
        </p:spPr>
        <p:txBody>
          <a:bodyPr wrap="none" lIns="73025" tIns="36512" rIns="73025" bIns="36512">
            <a:spAutoFit/>
          </a:bodyPr>
          <a:lstStyle/>
          <a:p>
            <a:pPr eaLnBrk="0" fontAlgn="auto" hangingPunct="0">
              <a:spcBef>
                <a:spcPts val="0"/>
              </a:spcBef>
              <a:spcAft>
                <a:spcPts val="0"/>
              </a:spcAft>
              <a:defRPr/>
            </a:pPr>
            <a:r>
              <a:rPr lang="en-US" sz="1600">
                <a:latin typeface="+mn-lt"/>
                <a:cs typeface="+mn-cs"/>
              </a:rPr>
              <a:t>OEO</a:t>
            </a:r>
          </a:p>
        </p:txBody>
      </p:sp>
      <p:sp>
        <p:nvSpPr>
          <p:cNvPr id="62" name="Line 101"/>
          <p:cNvSpPr>
            <a:spLocks noChangeShapeType="1"/>
          </p:cNvSpPr>
          <p:nvPr/>
        </p:nvSpPr>
        <p:spPr bwMode="auto">
          <a:xfrm flipH="1">
            <a:off x="7962900" y="3276600"/>
            <a:ext cx="495300" cy="0"/>
          </a:xfrm>
          <a:prstGeom prst="line">
            <a:avLst/>
          </a:prstGeom>
          <a:noFill/>
          <a:ln w="25400">
            <a:solidFill>
              <a:srgbClr val="969696"/>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91192" name="Text Box 104"/>
          <p:cNvSpPr txBox="1">
            <a:spLocks noChangeArrowheads="1"/>
          </p:cNvSpPr>
          <p:nvPr/>
        </p:nvSpPr>
        <p:spPr bwMode="auto">
          <a:xfrm>
            <a:off x="3413125" y="3886200"/>
            <a:ext cx="1006475" cy="517525"/>
          </a:xfrm>
          <a:prstGeom prst="rect">
            <a:avLst/>
          </a:prstGeom>
          <a:noFill/>
          <a:ln w="9525">
            <a:noFill/>
            <a:miter lim="800000"/>
            <a:headEnd/>
            <a:tailEnd/>
          </a:ln>
        </p:spPr>
        <p:txBody>
          <a:bodyPr>
            <a:spAutoFit/>
          </a:bodyPr>
          <a:lstStyle/>
          <a:p>
            <a:r>
              <a:rPr lang="en-US" sz="1400" b="1"/>
              <a:t>Optical Amplifier</a:t>
            </a:r>
          </a:p>
        </p:txBody>
      </p:sp>
      <p:sp>
        <p:nvSpPr>
          <p:cNvPr id="91193" name="Text Box 105"/>
          <p:cNvSpPr txBox="1">
            <a:spLocks noChangeArrowheads="1"/>
          </p:cNvSpPr>
          <p:nvPr/>
        </p:nvSpPr>
        <p:spPr bwMode="auto">
          <a:xfrm>
            <a:off x="4327525" y="2682875"/>
            <a:ext cx="1006475" cy="517525"/>
          </a:xfrm>
          <a:prstGeom prst="rect">
            <a:avLst/>
          </a:prstGeom>
          <a:noFill/>
          <a:ln w="9525">
            <a:noFill/>
            <a:miter lim="800000"/>
            <a:headEnd/>
            <a:tailEnd/>
          </a:ln>
        </p:spPr>
        <p:txBody>
          <a:bodyPr>
            <a:spAutoFit/>
          </a:bodyPr>
          <a:lstStyle/>
          <a:p>
            <a:r>
              <a:rPr lang="en-US" sz="1400" b="1"/>
              <a:t>Optical Add/Drop</a:t>
            </a:r>
          </a:p>
        </p:txBody>
      </p:sp>
      <p:sp>
        <p:nvSpPr>
          <p:cNvPr id="91194" name="Text Box 106"/>
          <p:cNvSpPr txBox="1">
            <a:spLocks noChangeArrowheads="1"/>
          </p:cNvSpPr>
          <p:nvPr/>
        </p:nvSpPr>
        <p:spPr bwMode="auto">
          <a:xfrm>
            <a:off x="2667000" y="4511675"/>
            <a:ext cx="1462088" cy="954107"/>
          </a:xfrm>
          <a:prstGeom prst="rect">
            <a:avLst/>
          </a:prstGeom>
          <a:noFill/>
          <a:ln w="9525">
            <a:noFill/>
            <a:miter lim="800000"/>
            <a:headEnd/>
            <a:tailEnd/>
          </a:ln>
        </p:spPr>
        <p:txBody>
          <a:bodyPr wrap="square">
            <a:spAutoFit/>
          </a:bodyPr>
          <a:lstStyle/>
          <a:p>
            <a:r>
              <a:rPr lang="en-US" sz="1400" b="1" dirty="0"/>
              <a:t>DWDM </a:t>
            </a:r>
            <a:r>
              <a:rPr lang="en-US" sz="1400" b="1" dirty="0" smtClean="0"/>
              <a:t>Multiplexer/</a:t>
            </a:r>
          </a:p>
          <a:p>
            <a:r>
              <a:rPr lang="en-US" altLang="zh-TW" sz="1400" b="1" dirty="0" err="1" smtClean="0"/>
              <a:t>Demultiplexer</a:t>
            </a:r>
            <a:endParaRPr lang="en-US" altLang="zh-TW" sz="1400" b="1" dirty="0"/>
          </a:p>
          <a:p>
            <a:endParaRPr lang="en-US" sz="1400" b="1" dirty="0"/>
          </a:p>
        </p:txBody>
      </p:sp>
      <p:sp>
        <p:nvSpPr>
          <p:cNvPr id="91195" name="Text Box 107"/>
          <p:cNvSpPr txBox="1">
            <a:spLocks noChangeArrowheads="1"/>
          </p:cNvSpPr>
          <p:nvPr/>
        </p:nvSpPr>
        <p:spPr bwMode="auto">
          <a:xfrm>
            <a:off x="5638800" y="4572000"/>
            <a:ext cx="1447800" cy="738664"/>
          </a:xfrm>
          <a:prstGeom prst="rect">
            <a:avLst/>
          </a:prstGeom>
          <a:noFill/>
          <a:ln w="9525">
            <a:noFill/>
            <a:miter lim="800000"/>
            <a:headEnd/>
            <a:tailEnd/>
          </a:ln>
        </p:spPr>
        <p:txBody>
          <a:bodyPr>
            <a:spAutoFit/>
          </a:bodyPr>
          <a:lstStyle/>
          <a:p>
            <a:r>
              <a:rPr lang="en-US" sz="1400" b="1" dirty="0" smtClean="0"/>
              <a:t>DWDM</a:t>
            </a:r>
          </a:p>
          <a:p>
            <a:r>
              <a:rPr lang="en-US" altLang="zh-TW" sz="1400" b="1" dirty="0" smtClean="0"/>
              <a:t>Multiplexer/</a:t>
            </a:r>
            <a:endParaRPr lang="en-US" sz="1400" b="1" dirty="0" smtClean="0"/>
          </a:p>
          <a:p>
            <a:r>
              <a:rPr lang="en-US" sz="1400" b="1" dirty="0" err="1" smtClean="0"/>
              <a:t>Demultiplexer</a:t>
            </a:r>
            <a:endParaRPr lang="en-US" sz="1400" b="1" dirty="0"/>
          </a:p>
        </p:txBody>
      </p:sp>
      <p:sp>
        <p:nvSpPr>
          <p:cNvPr id="67" name="Line 108"/>
          <p:cNvSpPr>
            <a:spLocks noChangeShapeType="1"/>
          </p:cNvSpPr>
          <p:nvPr/>
        </p:nvSpPr>
        <p:spPr bwMode="auto">
          <a:xfrm rot="5400000">
            <a:off x="4439444" y="3942556"/>
            <a:ext cx="419100" cy="1588"/>
          </a:xfrm>
          <a:prstGeom prst="line">
            <a:avLst/>
          </a:prstGeom>
          <a:noFill/>
          <a:ln w="25400">
            <a:solidFill>
              <a:schemeClr val="accent2"/>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68" name="Line 109"/>
          <p:cNvSpPr>
            <a:spLocks noChangeShapeType="1"/>
          </p:cNvSpPr>
          <p:nvPr/>
        </p:nvSpPr>
        <p:spPr bwMode="auto">
          <a:xfrm rot="5474696" flipH="1">
            <a:off x="4668044" y="3942556"/>
            <a:ext cx="419100" cy="1588"/>
          </a:xfrm>
          <a:prstGeom prst="line">
            <a:avLst/>
          </a:prstGeom>
          <a:noFill/>
          <a:ln w="25400">
            <a:solidFill>
              <a:schemeClr val="accent2"/>
            </a:solidFill>
            <a:prstDash val="sysDot"/>
            <a:round/>
            <a:headEnd/>
            <a:tailEnd type="triangle" w="med" len="med"/>
          </a:ln>
          <a:effectLst>
            <a:outerShdw dist="12700" dir="5400000" algn="ctr" rotWithShape="0">
              <a:schemeClr val="bg2"/>
            </a:outerShdw>
          </a:effectLst>
        </p:spPr>
        <p:txBody>
          <a:bodyPr lIns="73025" tIns="36512" rIns="73025" bIns="36512"/>
          <a:lstStyle/>
          <a:p>
            <a:pPr fontAlgn="auto">
              <a:spcBef>
                <a:spcPts val="0"/>
              </a:spcBef>
              <a:spcAft>
                <a:spcPts val="0"/>
              </a:spcAft>
              <a:defRPr/>
            </a:pPr>
            <a:endParaRPr lang="en-GB">
              <a:latin typeface="+mn-lt"/>
              <a:cs typeface="+mn-cs"/>
            </a:endParaRPr>
          </a:p>
        </p:txBody>
      </p:sp>
      <p:sp>
        <p:nvSpPr>
          <p:cNvPr id="91198" name="Text Box 110"/>
          <p:cNvSpPr txBox="1">
            <a:spLocks noChangeArrowheads="1"/>
          </p:cNvSpPr>
          <p:nvPr/>
        </p:nvSpPr>
        <p:spPr bwMode="auto">
          <a:xfrm>
            <a:off x="304800" y="1828800"/>
            <a:ext cx="1295400" cy="517525"/>
          </a:xfrm>
          <a:prstGeom prst="rect">
            <a:avLst/>
          </a:prstGeom>
          <a:noFill/>
          <a:ln w="9525">
            <a:noFill/>
            <a:miter lim="800000"/>
            <a:headEnd/>
            <a:tailEnd/>
          </a:ln>
        </p:spPr>
        <p:txBody>
          <a:bodyPr>
            <a:spAutoFit/>
          </a:bodyPr>
          <a:lstStyle/>
          <a:p>
            <a:r>
              <a:rPr lang="en-US" sz="1400" b="1" dirty="0"/>
              <a:t>ITU Line Card</a:t>
            </a:r>
          </a:p>
        </p:txBody>
      </p:sp>
      <p:sp>
        <p:nvSpPr>
          <p:cNvPr id="91199" name="Text Box 111"/>
          <p:cNvSpPr txBox="1">
            <a:spLocks noChangeArrowheads="1"/>
          </p:cNvSpPr>
          <p:nvPr/>
        </p:nvSpPr>
        <p:spPr bwMode="auto">
          <a:xfrm>
            <a:off x="228600" y="3673475"/>
            <a:ext cx="1066800" cy="517525"/>
          </a:xfrm>
          <a:prstGeom prst="rect">
            <a:avLst/>
          </a:prstGeom>
          <a:noFill/>
          <a:ln w="9525">
            <a:noFill/>
            <a:miter lim="800000"/>
            <a:headEnd/>
            <a:tailEnd/>
          </a:ln>
        </p:spPr>
        <p:txBody>
          <a:bodyPr>
            <a:spAutoFit/>
          </a:bodyPr>
          <a:lstStyle/>
          <a:p>
            <a:r>
              <a:rPr lang="en-US" sz="1400" b="1"/>
              <a:t>Grey Line Cards</a:t>
            </a:r>
          </a:p>
        </p:txBody>
      </p:sp>
      <p:sp>
        <p:nvSpPr>
          <p:cNvPr id="91200" name="Text Box 112"/>
          <p:cNvSpPr txBox="1">
            <a:spLocks noChangeArrowheads="1"/>
          </p:cNvSpPr>
          <p:nvPr/>
        </p:nvSpPr>
        <p:spPr bwMode="auto">
          <a:xfrm>
            <a:off x="1219200" y="5029200"/>
            <a:ext cx="1447800" cy="304800"/>
          </a:xfrm>
          <a:prstGeom prst="rect">
            <a:avLst/>
          </a:prstGeom>
          <a:noFill/>
          <a:ln w="9525">
            <a:noFill/>
            <a:miter lim="800000"/>
            <a:headEnd/>
            <a:tailEnd/>
          </a:ln>
        </p:spPr>
        <p:txBody>
          <a:bodyPr>
            <a:spAutoFit/>
          </a:bodyPr>
          <a:lstStyle/>
          <a:p>
            <a:r>
              <a:rPr lang="en-US" sz="1400" b="1"/>
              <a:t>Transponder</a:t>
            </a:r>
          </a:p>
        </p:txBody>
      </p:sp>
      <p:sp>
        <p:nvSpPr>
          <p:cNvPr id="91201" name="Text Box 113"/>
          <p:cNvSpPr txBox="1">
            <a:spLocks noChangeArrowheads="1"/>
          </p:cNvSpPr>
          <p:nvPr/>
        </p:nvSpPr>
        <p:spPr bwMode="auto">
          <a:xfrm>
            <a:off x="7086600" y="5029200"/>
            <a:ext cx="1371600" cy="304800"/>
          </a:xfrm>
          <a:prstGeom prst="rect">
            <a:avLst/>
          </a:prstGeom>
          <a:noFill/>
          <a:ln w="9525">
            <a:noFill/>
            <a:miter lim="800000"/>
            <a:headEnd/>
            <a:tailEnd/>
          </a:ln>
        </p:spPr>
        <p:txBody>
          <a:bodyPr>
            <a:spAutoFit/>
          </a:bodyPr>
          <a:lstStyle/>
          <a:p>
            <a:r>
              <a:rPr lang="en-US" sz="1400" b="1"/>
              <a:t>Transponder</a:t>
            </a:r>
          </a:p>
        </p:txBody>
      </p:sp>
    </p:spTree>
    <p:extLst>
      <p:ext uri="{BB962C8B-B14F-4D97-AF65-F5344CB8AC3E}">
        <p14:creationId xmlns:p14="http://schemas.microsoft.com/office/powerpoint/2010/main" val="2715669134"/>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50825" y="55563"/>
            <a:ext cx="7623175" cy="838200"/>
          </a:xfrm>
          <a:prstGeom prst="rect">
            <a:avLst/>
          </a:prstGeom>
          <a:noFill/>
          <a:ln w="9525">
            <a:noFill/>
            <a:miter lim="800000"/>
            <a:headEnd/>
            <a:tailEnd/>
          </a:ln>
        </p:spPr>
        <p:txBody>
          <a:bodyPr lIns="82124" tIns="41061" rIns="82124" bIns="41061" anchor="ctr"/>
          <a:lstStyle/>
          <a:p>
            <a:pPr defTabSz="814388" eaLnBrk="0" hangingPunct="0">
              <a:lnSpc>
                <a:spcPct val="90000"/>
              </a:lnSpc>
            </a:pPr>
            <a:r>
              <a:rPr lang="en-US" sz="3600">
                <a:solidFill>
                  <a:srgbClr val="009999"/>
                </a:solidFill>
              </a:rPr>
              <a:t>Transponder O-E-O Convertor</a:t>
            </a:r>
          </a:p>
        </p:txBody>
      </p:sp>
      <p:sp>
        <p:nvSpPr>
          <p:cNvPr id="92163" name="Rectangle 3"/>
          <p:cNvSpPr>
            <a:spLocks noChangeArrowheads="1"/>
          </p:cNvSpPr>
          <p:nvPr/>
        </p:nvSpPr>
        <p:spPr bwMode="auto">
          <a:xfrm>
            <a:off x="152400" y="649288"/>
            <a:ext cx="8686800" cy="1752600"/>
          </a:xfrm>
          <a:prstGeom prst="rect">
            <a:avLst/>
          </a:prstGeom>
          <a:noFill/>
          <a:ln w="9525">
            <a:noFill/>
            <a:miter lim="800000"/>
            <a:headEnd/>
            <a:tailEnd/>
          </a:ln>
        </p:spPr>
        <p:txBody>
          <a:bodyPr lIns="82124" tIns="41061" rIns="82124" bIns="41061" anchor="ctr" anchorCtr="1"/>
          <a:lstStyle/>
          <a:p>
            <a:pPr marL="236538" indent="-236538" defTabSz="814388" eaLnBrk="0" hangingPunct="0">
              <a:spcBef>
                <a:spcPct val="40000"/>
              </a:spcBef>
              <a:buClr>
                <a:srgbClr val="009999"/>
              </a:buClr>
              <a:buSzPct val="100000"/>
              <a:buFont typeface="Arial" pitchFamily="34" charset="0"/>
              <a:buChar char="•"/>
            </a:pPr>
            <a:r>
              <a:rPr lang="en-US">
                <a:solidFill>
                  <a:srgbClr val="546568"/>
                </a:solidFill>
              </a:rPr>
              <a:t>Converts the wide spectrum client laser input into a DWDM ITU compliant channel</a:t>
            </a:r>
          </a:p>
          <a:p>
            <a:pPr marL="236538" indent="-236538" defTabSz="814388" eaLnBrk="0" hangingPunct="0">
              <a:spcBef>
                <a:spcPct val="40000"/>
              </a:spcBef>
              <a:buClr>
                <a:srgbClr val="009999"/>
              </a:buClr>
              <a:buSzPct val="100000"/>
              <a:buFont typeface="Arial" pitchFamily="34" charset="0"/>
              <a:buChar char="•"/>
            </a:pPr>
            <a:r>
              <a:rPr lang="en-US">
                <a:solidFill>
                  <a:srgbClr val="546568"/>
                </a:solidFill>
              </a:rPr>
              <a:t>Converts the DWDM channel into a client compliant output signal</a:t>
            </a:r>
          </a:p>
          <a:p>
            <a:pPr marL="236538" indent="-236538" defTabSz="814388" eaLnBrk="0" hangingPunct="0">
              <a:spcBef>
                <a:spcPct val="40000"/>
              </a:spcBef>
              <a:buClr>
                <a:srgbClr val="009999"/>
              </a:buClr>
              <a:buSzPct val="100000"/>
              <a:buFont typeface="Arial" pitchFamily="34" charset="0"/>
              <a:buChar char="•"/>
            </a:pPr>
            <a:r>
              <a:rPr lang="en-US">
                <a:solidFill>
                  <a:srgbClr val="546568"/>
                </a:solidFill>
              </a:rPr>
              <a:t>Down side is that they add significant cost</a:t>
            </a:r>
          </a:p>
        </p:txBody>
      </p:sp>
      <p:grpSp>
        <p:nvGrpSpPr>
          <p:cNvPr id="92164" name="Group 4"/>
          <p:cNvGrpSpPr>
            <a:grpSpLocks/>
          </p:cNvGrpSpPr>
          <p:nvPr/>
        </p:nvGrpSpPr>
        <p:grpSpPr bwMode="auto">
          <a:xfrm>
            <a:off x="1371600" y="3190875"/>
            <a:ext cx="1066800" cy="1752600"/>
            <a:chOff x="1008" y="1968"/>
            <a:chExt cx="672" cy="1104"/>
          </a:xfrm>
        </p:grpSpPr>
        <p:sp>
          <p:nvSpPr>
            <p:cNvPr id="92179" name="Freeform 5"/>
            <p:cNvSpPr>
              <a:spLocks/>
            </p:cNvSpPr>
            <p:nvPr/>
          </p:nvSpPr>
          <p:spPr bwMode="auto">
            <a:xfrm>
              <a:off x="1056" y="1968"/>
              <a:ext cx="575" cy="1104"/>
            </a:xfrm>
            <a:custGeom>
              <a:avLst/>
              <a:gdLst>
                <a:gd name="T0" fmla="*/ 0 w 1000"/>
                <a:gd name="T1" fmla="*/ 1520 h 1008"/>
                <a:gd name="T2" fmla="*/ 3 w 1000"/>
                <a:gd name="T3" fmla="*/ 1063 h 1008"/>
                <a:gd name="T4" fmla="*/ 9 w 1000"/>
                <a:gd name="T5" fmla="*/ 1520 h 1008"/>
                <a:gd name="T6" fmla="*/ 14 w 1000"/>
                <a:gd name="T7" fmla="*/ 676 h 1008"/>
                <a:gd name="T8" fmla="*/ 20 w 1000"/>
                <a:gd name="T9" fmla="*/ 1520 h 1008"/>
                <a:gd name="T10" fmla="*/ 24 w 1000"/>
                <a:gd name="T11" fmla="*/ 260 h 1008"/>
                <a:gd name="T12" fmla="*/ 31 w 1000"/>
                <a:gd name="T13" fmla="*/ 1494 h 1008"/>
                <a:gd name="T14" fmla="*/ 35 w 1000"/>
                <a:gd name="T15" fmla="*/ 4 h 1008"/>
                <a:gd name="T16" fmla="*/ 41 w 1000"/>
                <a:gd name="T17" fmla="*/ 1457 h 1008"/>
                <a:gd name="T18" fmla="*/ 44 w 1000"/>
                <a:gd name="T19" fmla="*/ 383 h 1008"/>
                <a:gd name="T20" fmla="*/ 50 w 1000"/>
                <a:gd name="T21" fmla="*/ 1457 h 1008"/>
                <a:gd name="T22" fmla="*/ 53 w 1000"/>
                <a:gd name="T23" fmla="*/ 789 h 1008"/>
                <a:gd name="T24" fmla="*/ 57 w 1000"/>
                <a:gd name="T25" fmla="*/ 1457 h 1008"/>
                <a:gd name="T26" fmla="*/ 59 w 1000"/>
                <a:gd name="T27" fmla="*/ 1164 h 1008"/>
                <a:gd name="T28" fmla="*/ 63 w 1000"/>
                <a:gd name="T29" fmla="*/ 1431 h 10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0"/>
                <a:gd name="T46" fmla="*/ 0 h 1008"/>
                <a:gd name="T47" fmla="*/ 1000 w 1000"/>
                <a:gd name="T48" fmla="*/ 1008 h 10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0" h="1008">
                  <a:moveTo>
                    <a:pt x="0" y="964"/>
                  </a:moveTo>
                  <a:cubicBezTo>
                    <a:pt x="12" y="820"/>
                    <a:pt x="24" y="676"/>
                    <a:pt x="48" y="676"/>
                  </a:cubicBezTo>
                  <a:cubicBezTo>
                    <a:pt x="72" y="676"/>
                    <a:pt x="115" y="1005"/>
                    <a:pt x="144" y="964"/>
                  </a:cubicBezTo>
                  <a:cubicBezTo>
                    <a:pt x="173" y="923"/>
                    <a:pt x="195" y="428"/>
                    <a:pt x="224" y="428"/>
                  </a:cubicBezTo>
                  <a:cubicBezTo>
                    <a:pt x="253" y="428"/>
                    <a:pt x="293" y="1008"/>
                    <a:pt x="320" y="964"/>
                  </a:cubicBezTo>
                  <a:cubicBezTo>
                    <a:pt x="347" y="920"/>
                    <a:pt x="355" y="167"/>
                    <a:pt x="384" y="164"/>
                  </a:cubicBezTo>
                  <a:cubicBezTo>
                    <a:pt x="413" y="161"/>
                    <a:pt x="467" y="975"/>
                    <a:pt x="496" y="948"/>
                  </a:cubicBezTo>
                  <a:cubicBezTo>
                    <a:pt x="525" y="921"/>
                    <a:pt x="533" y="8"/>
                    <a:pt x="560" y="4"/>
                  </a:cubicBezTo>
                  <a:cubicBezTo>
                    <a:pt x="587" y="0"/>
                    <a:pt x="632" y="884"/>
                    <a:pt x="656" y="924"/>
                  </a:cubicBezTo>
                  <a:cubicBezTo>
                    <a:pt x="680" y="964"/>
                    <a:pt x="680" y="244"/>
                    <a:pt x="704" y="244"/>
                  </a:cubicBezTo>
                  <a:cubicBezTo>
                    <a:pt x="728" y="244"/>
                    <a:pt x="777" y="881"/>
                    <a:pt x="800" y="924"/>
                  </a:cubicBezTo>
                  <a:cubicBezTo>
                    <a:pt x="823" y="967"/>
                    <a:pt x="823" y="500"/>
                    <a:pt x="840" y="500"/>
                  </a:cubicBezTo>
                  <a:cubicBezTo>
                    <a:pt x="857" y="500"/>
                    <a:pt x="887" y="884"/>
                    <a:pt x="904" y="924"/>
                  </a:cubicBezTo>
                  <a:cubicBezTo>
                    <a:pt x="921" y="964"/>
                    <a:pt x="928" y="743"/>
                    <a:pt x="944" y="740"/>
                  </a:cubicBezTo>
                  <a:cubicBezTo>
                    <a:pt x="960" y="737"/>
                    <a:pt x="988" y="873"/>
                    <a:pt x="1000" y="908"/>
                  </a:cubicBezTo>
                </a:path>
              </a:pathLst>
            </a:custGeom>
            <a:noFill/>
            <a:ln w="38100">
              <a:solidFill>
                <a:srgbClr val="990000"/>
              </a:solidFill>
              <a:round/>
              <a:headEnd/>
              <a:tailEnd/>
            </a:ln>
          </p:spPr>
          <p:txBody>
            <a:bodyPr wrap="none" lIns="73025" tIns="36512" rIns="73025" bIns="36512" anchor="ctr"/>
            <a:lstStyle/>
            <a:p>
              <a:endParaRPr lang="en-GB"/>
            </a:p>
          </p:txBody>
        </p:sp>
        <p:sp>
          <p:nvSpPr>
            <p:cNvPr id="92180" name="Freeform 6"/>
            <p:cNvSpPr>
              <a:spLocks/>
            </p:cNvSpPr>
            <p:nvPr/>
          </p:nvSpPr>
          <p:spPr bwMode="auto">
            <a:xfrm>
              <a:off x="1008" y="1968"/>
              <a:ext cx="672" cy="1051"/>
            </a:xfrm>
            <a:custGeom>
              <a:avLst/>
              <a:gdLst>
                <a:gd name="T0" fmla="*/ 0 w 720"/>
                <a:gd name="T1" fmla="*/ 1790 h 920"/>
                <a:gd name="T2" fmla="*/ 136 w 720"/>
                <a:gd name="T3" fmla="*/ 576 h 920"/>
                <a:gd name="T4" fmla="*/ 238 w 720"/>
                <a:gd name="T5" fmla="*/ 15 h 920"/>
                <a:gd name="T6" fmla="*/ 373 w 720"/>
                <a:gd name="T7" fmla="*/ 482 h 920"/>
                <a:gd name="T8" fmla="*/ 510 w 720"/>
                <a:gd name="T9" fmla="*/ 1696 h 920"/>
                <a:gd name="T10" fmla="*/ 0 60000 65536"/>
                <a:gd name="T11" fmla="*/ 0 60000 65536"/>
                <a:gd name="T12" fmla="*/ 0 60000 65536"/>
                <a:gd name="T13" fmla="*/ 0 60000 65536"/>
                <a:gd name="T14" fmla="*/ 0 60000 65536"/>
                <a:gd name="T15" fmla="*/ 0 w 720"/>
                <a:gd name="T16" fmla="*/ 0 h 920"/>
                <a:gd name="T17" fmla="*/ 720 w 720"/>
                <a:gd name="T18" fmla="*/ 920 h 920"/>
              </a:gdLst>
              <a:ahLst/>
              <a:cxnLst>
                <a:cxn ang="T10">
                  <a:pos x="T0" y="T1"/>
                </a:cxn>
                <a:cxn ang="T11">
                  <a:pos x="T2" y="T3"/>
                </a:cxn>
                <a:cxn ang="T12">
                  <a:pos x="T4" y="T5"/>
                </a:cxn>
                <a:cxn ang="T13">
                  <a:pos x="T6" y="T7"/>
                </a:cxn>
                <a:cxn ang="T14">
                  <a:pos x="T8" y="T9"/>
                </a:cxn>
              </a:cxnLst>
              <a:rect l="T15" t="T16" r="T17" b="T18"/>
              <a:pathLst>
                <a:path w="720" h="920">
                  <a:moveTo>
                    <a:pt x="0" y="920"/>
                  </a:moveTo>
                  <a:cubicBezTo>
                    <a:pt x="68" y="684"/>
                    <a:pt x="136" y="448"/>
                    <a:pt x="192" y="296"/>
                  </a:cubicBezTo>
                  <a:cubicBezTo>
                    <a:pt x="248" y="144"/>
                    <a:pt x="280" y="16"/>
                    <a:pt x="336" y="8"/>
                  </a:cubicBezTo>
                  <a:cubicBezTo>
                    <a:pt x="392" y="0"/>
                    <a:pt x="464" y="104"/>
                    <a:pt x="528" y="248"/>
                  </a:cubicBezTo>
                  <a:cubicBezTo>
                    <a:pt x="592" y="392"/>
                    <a:pt x="656" y="632"/>
                    <a:pt x="720" y="872"/>
                  </a:cubicBezTo>
                </a:path>
              </a:pathLst>
            </a:custGeom>
            <a:noFill/>
            <a:ln w="9525">
              <a:solidFill>
                <a:schemeClr val="tx1"/>
              </a:solidFill>
              <a:prstDash val="sysDot"/>
              <a:round/>
              <a:headEnd/>
              <a:tailEnd/>
            </a:ln>
          </p:spPr>
          <p:txBody>
            <a:bodyPr wrap="none" lIns="73025" tIns="36512" rIns="73025" bIns="36512" anchor="ctr"/>
            <a:lstStyle/>
            <a:p>
              <a:endParaRPr lang="en-GB"/>
            </a:p>
          </p:txBody>
        </p:sp>
      </p:grpSp>
      <p:sp>
        <p:nvSpPr>
          <p:cNvPr id="92165" name="Freeform 7"/>
          <p:cNvSpPr>
            <a:spLocks/>
          </p:cNvSpPr>
          <p:nvPr/>
        </p:nvSpPr>
        <p:spPr bwMode="auto">
          <a:xfrm>
            <a:off x="6248400" y="3087688"/>
            <a:ext cx="1092200" cy="1790700"/>
          </a:xfrm>
          <a:custGeom>
            <a:avLst/>
            <a:gdLst>
              <a:gd name="T0" fmla="*/ 0 w 688"/>
              <a:gd name="T1" fmla="*/ 2147483647 h 1128"/>
              <a:gd name="T2" fmla="*/ 2147483647 w 688"/>
              <a:gd name="T3" fmla="*/ 2147483647 h 1128"/>
              <a:gd name="T4" fmla="*/ 2147483647 w 688"/>
              <a:gd name="T5" fmla="*/ 2147483647 h 1128"/>
              <a:gd name="T6" fmla="*/ 2147483647 w 688"/>
              <a:gd name="T7" fmla="*/ 2147483647 h 1128"/>
              <a:gd name="T8" fmla="*/ 2147483647 w 688"/>
              <a:gd name="T9" fmla="*/ 2147483647 h 1128"/>
              <a:gd name="T10" fmla="*/ 2147483647 w 688"/>
              <a:gd name="T11" fmla="*/ 0 h 1128"/>
              <a:gd name="T12" fmla="*/ 2147483647 w 688"/>
              <a:gd name="T13" fmla="*/ 2147483647 h 1128"/>
              <a:gd name="T14" fmla="*/ 2147483647 w 688"/>
              <a:gd name="T15" fmla="*/ 2147483647 h 1128"/>
              <a:gd name="T16" fmla="*/ 2147483647 w 688"/>
              <a:gd name="T17" fmla="*/ 2147483647 h 1128"/>
              <a:gd name="T18" fmla="*/ 2147483647 w 688"/>
              <a:gd name="T19" fmla="*/ 2147483647 h 1128"/>
              <a:gd name="T20" fmla="*/ 2147483647 w 688"/>
              <a:gd name="T21" fmla="*/ 2147483647 h 1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8"/>
              <a:gd name="T34" fmla="*/ 0 h 1128"/>
              <a:gd name="T35" fmla="*/ 688 w 688"/>
              <a:gd name="T36" fmla="*/ 1128 h 1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8" h="1128">
                <a:moveTo>
                  <a:pt x="0" y="1128"/>
                </a:moveTo>
                <a:lnTo>
                  <a:pt x="82" y="1025"/>
                </a:lnTo>
                <a:lnTo>
                  <a:pt x="159" y="1107"/>
                </a:lnTo>
                <a:lnTo>
                  <a:pt x="241" y="943"/>
                </a:lnTo>
                <a:lnTo>
                  <a:pt x="344" y="1096"/>
                </a:lnTo>
                <a:lnTo>
                  <a:pt x="351" y="0"/>
                </a:lnTo>
                <a:lnTo>
                  <a:pt x="392" y="1096"/>
                </a:lnTo>
                <a:lnTo>
                  <a:pt x="488" y="976"/>
                </a:lnTo>
                <a:lnTo>
                  <a:pt x="570" y="1107"/>
                </a:lnTo>
                <a:lnTo>
                  <a:pt x="606" y="1025"/>
                </a:lnTo>
                <a:lnTo>
                  <a:pt x="688" y="1128"/>
                </a:lnTo>
              </a:path>
            </a:pathLst>
          </a:custGeom>
          <a:noFill/>
          <a:ln w="38100">
            <a:solidFill>
              <a:srgbClr val="990000"/>
            </a:solidFill>
            <a:round/>
            <a:headEnd/>
            <a:tailEnd/>
          </a:ln>
        </p:spPr>
        <p:txBody>
          <a:bodyPr wrap="none" lIns="73025" tIns="36512" rIns="73025" bIns="36512" anchor="ctr"/>
          <a:lstStyle/>
          <a:p>
            <a:endParaRPr lang="en-GB"/>
          </a:p>
        </p:txBody>
      </p:sp>
      <p:sp>
        <p:nvSpPr>
          <p:cNvPr id="92166" name="Text Box 8"/>
          <p:cNvSpPr txBox="1">
            <a:spLocks noChangeArrowheads="1"/>
          </p:cNvSpPr>
          <p:nvPr/>
        </p:nvSpPr>
        <p:spPr bwMode="auto">
          <a:xfrm>
            <a:off x="1524000" y="2859088"/>
            <a:ext cx="762000" cy="255587"/>
          </a:xfrm>
          <a:prstGeom prst="rect">
            <a:avLst/>
          </a:prstGeom>
          <a:noFill/>
          <a:ln w="9525">
            <a:noFill/>
            <a:miter lim="800000"/>
            <a:headEnd/>
            <a:tailEnd/>
          </a:ln>
        </p:spPr>
        <p:txBody>
          <a:bodyPr lIns="73025" tIns="36512" rIns="73025" bIns="36512">
            <a:spAutoFit/>
          </a:bodyPr>
          <a:lstStyle/>
          <a:p>
            <a:pPr algn="ctr" eaLnBrk="0" hangingPunct="0">
              <a:spcBef>
                <a:spcPct val="50000"/>
              </a:spcBef>
            </a:pPr>
            <a:r>
              <a:rPr lang="en-US" sz="1200" b="1">
                <a:latin typeface="Symbol" pitchFamily="18" charset="2"/>
              </a:rPr>
              <a:t>l</a:t>
            </a:r>
            <a:r>
              <a:rPr lang="en-US" sz="1200" b="1">
                <a:latin typeface="Helvetica" pitchFamily="34" charset="0"/>
              </a:rPr>
              <a:t>c</a:t>
            </a:r>
          </a:p>
        </p:txBody>
      </p:sp>
      <p:sp>
        <p:nvSpPr>
          <p:cNvPr id="92167" name="Line 9"/>
          <p:cNvSpPr>
            <a:spLocks noChangeShapeType="1"/>
          </p:cNvSpPr>
          <p:nvPr/>
        </p:nvSpPr>
        <p:spPr bwMode="auto">
          <a:xfrm>
            <a:off x="5638800" y="3163888"/>
            <a:ext cx="0" cy="1752600"/>
          </a:xfrm>
          <a:prstGeom prst="line">
            <a:avLst/>
          </a:prstGeom>
          <a:noFill/>
          <a:ln w="9525">
            <a:solidFill>
              <a:schemeClr val="tx1"/>
            </a:solidFill>
            <a:round/>
            <a:headEnd/>
            <a:tailEnd/>
          </a:ln>
        </p:spPr>
        <p:txBody>
          <a:bodyPr wrap="none" lIns="73025" tIns="36512" rIns="73025" bIns="36512" anchor="ctr"/>
          <a:lstStyle/>
          <a:p>
            <a:endParaRPr lang="en-US"/>
          </a:p>
        </p:txBody>
      </p:sp>
      <p:sp>
        <p:nvSpPr>
          <p:cNvPr id="92168" name="Line 10"/>
          <p:cNvSpPr>
            <a:spLocks noChangeShapeType="1"/>
          </p:cNvSpPr>
          <p:nvPr/>
        </p:nvSpPr>
        <p:spPr bwMode="auto">
          <a:xfrm flipH="1">
            <a:off x="5638800" y="4916488"/>
            <a:ext cx="2438400" cy="0"/>
          </a:xfrm>
          <a:prstGeom prst="line">
            <a:avLst/>
          </a:prstGeom>
          <a:noFill/>
          <a:ln w="9525">
            <a:solidFill>
              <a:schemeClr val="tx1"/>
            </a:solidFill>
            <a:round/>
            <a:headEnd/>
            <a:tailEnd/>
          </a:ln>
        </p:spPr>
        <p:txBody>
          <a:bodyPr wrap="none" lIns="73025" tIns="36512" rIns="73025" bIns="36512" anchor="ctr"/>
          <a:lstStyle/>
          <a:p>
            <a:endParaRPr lang="en-US"/>
          </a:p>
        </p:txBody>
      </p:sp>
      <p:sp>
        <p:nvSpPr>
          <p:cNvPr id="92169" name="Text Box 11"/>
          <p:cNvSpPr txBox="1">
            <a:spLocks noChangeArrowheads="1"/>
          </p:cNvSpPr>
          <p:nvPr/>
        </p:nvSpPr>
        <p:spPr bwMode="auto">
          <a:xfrm>
            <a:off x="7924800" y="4759325"/>
            <a:ext cx="838200" cy="255588"/>
          </a:xfrm>
          <a:prstGeom prst="rect">
            <a:avLst/>
          </a:prstGeom>
          <a:noFill/>
          <a:ln w="9525">
            <a:noFill/>
            <a:miter lim="800000"/>
            <a:headEnd/>
            <a:tailEnd/>
          </a:ln>
        </p:spPr>
        <p:txBody>
          <a:bodyPr lIns="73025" tIns="36512" rIns="73025" bIns="36512">
            <a:spAutoFit/>
          </a:bodyPr>
          <a:lstStyle/>
          <a:p>
            <a:pPr algn="ctr" eaLnBrk="0" hangingPunct="0">
              <a:spcBef>
                <a:spcPct val="50000"/>
              </a:spcBef>
            </a:pPr>
            <a:r>
              <a:rPr lang="en-US" sz="1200" b="1">
                <a:latin typeface="Symbol" pitchFamily="18" charset="2"/>
              </a:rPr>
              <a:t>l</a:t>
            </a:r>
          </a:p>
        </p:txBody>
      </p:sp>
      <p:sp>
        <p:nvSpPr>
          <p:cNvPr id="92170" name="Text Box 12"/>
          <p:cNvSpPr txBox="1">
            <a:spLocks noChangeArrowheads="1"/>
          </p:cNvSpPr>
          <p:nvPr/>
        </p:nvSpPr>
        <p:spPr bwMode="auto">
          <a:xfrm>
            <a:off x="5257800" y="2857500"/>
            <a:ext cx="838200" cy="255588"/>
          </a:xfrm>
          <a:prstGeom prst="rect">
            <a:avLst/>
          </a:prstGeom>
          <a:noFill/>
          <a:ln w="9525">
            <a:noFill/>
            <a:miter lim="800000"/>
            <a:headEnd/>
            <a:tailEnd/>
          </a:ln>
        </p:spPr>
        <p:txBody>
          <a:bodyPr lIns="73025" tIns="36512" rIns="73025" bIns="36512">
            <a:spAutoFit/>
          </a:bodyPr>
          <a:lstStyle/>
          <a:p>
            <a:pPr algn="ctr" eaLnBrk="0" hangingPunct="0">
              <a:spcBef>
                <a:spcPct val="50000"/>
              </a:spcBef>
            </a:pPr>
            <a:r>
              <a:rPr lang="en-US" sz="1200" b="1">
                <a:latin typeface="Helvetica" pitchFamily="34" charset="0"/>
              </a:rPr>
              <a:t>Power</a:t>
            </a:r>
          </a:p>
        </p:txBody>
      </p:sp>
      <p:sp>
        <p:nvSpPr>
          <p:cNvPr id="92171" name="Line 13"/>
          <p:cNvSpPr>
            <a:spLocks noChangeShapeType="1"/>
          </p:cNvSpPr>
          <p:nvPr/>
        </p:nvSpPr>
        <p:spPr bwMode="auto">
          <a:xfrm>
            <a:off x="838200" y="3190875"/>
            <a:ext cx="0" cy="1752600"/>
          </a:xfrm>
          <a:prstGeom prst="line">
            <a:avLst/>
          </a:prstGeom>
          <a:noFill/>
          <a:ln w="9525">
            <a:solidFill>
              <a:schemeClr val="tx1"/>
            </a:solidFill>
            <a:round/>
            <a:headEnd/>
            <a:tailEnd/>
          </a:ln>
        </p:spPr>
        <p:txBody>
          <a:bodyPr wrap="none" lIns="73025" tIns="36512" rIns="73025" bIns="36512" anchor="ctr"/>
          <a:lstStyle/>
          <a:p>
            <a:endParaRPr lang="en-US"/>
          </a:p>
        </p:txBody>
      </p:sp>
      <p:sp>
        <p:nvSpPr>
          <p:cNvPr id="92172" name="Line 14"/>
          <p:cNvSpPr>
            <a:spLocks noChangeShapeType="1"/>
          </p:cNvSpPr>
          <p:nvPr/>
        </p:nvSpPr>
        <p:spPr bwMode="auto">
          <a:xfrm flipH="1">
            <a:off x="838200" y="4943475"/>
            <a:ext cx="2438400" cy="0"/>
          </a:xfrm>
          <a:prstGeom prst="line">
            <a:avLst/>
          </a:prstGeom>
          <a:noFill/>
          <a:ln w="9525">
            <a:solidFill>
              <a:schemeClr val="tx1"/>
            </a:solidFill>
            <a:round/>
            <a:headEnd/>
            <a:tailEnd/>
          </a:ln>
        </p:spPr>
        <p:txBody>
          <a:bodyPr wrap="none" lIns="73025" tIns="36512" rIns="73025" bIns="36512" anchor="ctr"/>
          <a:lstStyle/>
          <a:p>
            <a:endParaRPr lang="en-US"/>
          </a:p>
        </p:txBody>
      </p:sp>
      <p:sp>
        <p:nvSpPr>
          <p:cNvPr id="92173" name="Text Box 15"/>
          <p:cNvSpPr txBox="1">
            <a:spLocks noChangeArrowheads="1"/>
          </p:cNvSpPr>
          <p:nvPr/>
        </p:nvSpPr>
        <p:spPr bwMode="auto">
          <a:xfrm>
            <a:off x="3505200" y="4835525"/>
            <a:ext cx="838200" cy="255588"/>
          </a:xfrm>
          <a:prstGeom prst="rect">
            <a:avLst/>
          </a:prstGeom>
          <a:noFill/>
          <a:ln w="9525">
            <a:noFill/>
            <a:miter lim="800000"/>
            <a:headEnd/>
            <a:tailEnd/>
          </a:ln>
        </p:spPr>
        <p:txBody>
          <a:bodyPr lIns="73025" tIns="36512" rIns="73025" bIns="36512">
            <a:spAutoFit/>
          </a:bodyPr>
          <a:lstStyle/>
          <a:p>
            <a:pPr algn="ctr" eaLnBrk="0" hangingPunct="0">
              <a:spcBef>
                <a:spcPct val="50000"/>
              </a:spcBef>
            </a:pPr>
            <a:r>
              <a:rPr lang="en-US" sz="1200" b="1">
                <a:latin typeface="Symbol" pitchFamily="18" charset="2"/>
              </a:rPr>
              <a:t>l</a:t>
            </a:r>
            <a:endParaRPr lang="en-US" sz="1200" b="1">
              <a:latin typeface="Helvetica" pitchFamily="34" charset="0"/>
            </a:endParaRPr>
          </a:p>
        </p:txBody>
      </p:sp>
      <p:sp>
        <p:nvSpPr>
          <p:cNvPr id="92174" name="Text Box 16"/>
          <p:cNvSpPr txBox="1">
            <a:spLocks noChangeArrowheads="1"/>
          </p:cNvSpPr>
          <p:nvPr/>
        </p:nvSpPr>
        <p:spPr bwMode="auto">
          <a:xfrm>
            <a:off x="457200" y="2884488"/>
            <a:ext cx="838200" cy="255587"/>
          </a:xfrm>
          <a:prstGeom prst="rect">
            <a:avLst/>
          </a:prstGeom>
          <a:noFill/>
          <a:ln w="9525">
            <a:noFill/>
            <a:miter lim="800000"/>
            <a:headEnd/>
            <a:tailEnd/>
          </a:ln>
        </p:spPr>
        <p:txBody>
          <a:bodyPr lIns="73025" tIns="36512" rIns="73025" bIns="36512">
            <a:spAutoFit/>
          </a:bodyPr>
          <a:lstStyle/>
          <a:p>
            <a:pPr algn="ctr" eaLnBrk="0" hangingPunct="0">
              <a:spcBef>
                <a:spcPct val="50000"/>
              </a:spcBef>
            </a:pPr>
            <a:r>
              <a:rPr lang="en-US" sz="1200" b="1">
                <a:latin typeface="Helvetica" pitchFamily="34" charset="0"/>
              </a:rPr>
              <a:t>Power</a:t>
            </a:r>
          </a:p>
        </p:txBody>
      </p:sp>
      <p:sp>
        <p:nvSpPr>
          <p:cNvPr id="92175" name="Text Box 17"/>
          <p:cNvSpPr txBox="1">
            <a:spLocks noChangeArrowheads="1"/>
          </p:cNvSpPr>
          <p:nvPr/>
        </p:nvSpPr>
        <p:spPr bwMode="auto">
          <a:xfrm>
            <a:off x="6400800" y="2782888"/>
            <a:ext cx="762000" cy="255587"/>
          </a:xfrm>
          <a:prstGeom prst="rect">
            <a:avLst/>
          </a:prstGeom>
          <a:noFill/>
          <a:ln w="9525">
            <a:noFill/>
            <a:miter lim="800000"/>
            <a:headEnd/>
            <a:tailEnd/>
          </a:ln>
        </p:spPr>
        <p:txBody>
          <a:bodyPr lIns="73025" tIns="36512" rIns="73025" bIns="36512">
            <a:spAutoFit/>
          </a:bodyPr>
          <a:lstStyle/>
          <a:p>
            <a:pPr algn="ctr" eaLnBrk="0" hangingPunct="0">
              <a:spcBef>
                <a:spcPct val="50000"/>
              </a:spcBef>
            </a:pPr>
            <a:r>
              <a:rPr lang="en-US" sz="1200" b="1">
                <a:latin typeface="Symbol" pitchFamily="18" charset="2"/>
              </a:rPr>
              <a:t>l</a:t>
            </a:r>
            <a:r>
              <a:rPr lang="en-US" sz="1200" b="1">
                <a:latin typeface="Helvetica" pitchFamily="34" charset="0"/>
              </a:rPr>
              <a:t>c</a:t>
            </a:r>
          </a:p>
        </p:txBody>
      </p:sp>
      <p:sp>
        <p:nvSpPr>
          <p:cNvPr id="92176" name="AutoShape 18"/>
          <p:cNvSpPr>
            <a:spLocks noChangeArrowheads="1"/>
          </p:cNvSpPr>
          <p:nvPr/>
        </p:nvSpPr>
        <p:spPr bwMode="auto">
          <a:xfrm>
            <a:off x="3124200" y="2706688"/>
            <a:ext cx="2209800" cy="2438400"/>
          </a:xfrm>
          <a:prstGeom prst="leftRightArrowCallout">
            <a:avLst>
              <a:gd name="adj1" fmla="val 27586"/>
              <a:gd name="adj2" fmla="val 27586"/>
              <a:gd name="adj3" fmla="val 12500"/>
              <a:gd name="adj4" fmla="val 50000"/>
            </a:avLst>
          </a:prstGeom>
          <a:solidFill>
            <a:srgbClr val="B6BBBE"/>
          </a:solidFill>
          <a:ln w="9525">
            <a:solidFill>
              <a:schemeClr val="tx1"/>
            </a:solidFill>
            <a:miter lim="800000"/>
            <a:headEnd/>
            <a:tailEnd/>
          </a:ln>
        </p:spPr>
        <p:txBody>
          <a:bodyPr wrap="none" lIns="73025" tIns="36512" rIns="73025" bIns="36512" anchor="ctr"/>
          <a:lstStyle/>
          <a:p>
            <a:pPr algn="ctr" eaLnBrk="0" hangingPunct="0"/>
            <a:r>
              <a:rPr lang="en-US" b="1"/>
              <a:t>OEO</a:t>
            </a:r>
          </a:p>
          <a:p>
            <a:pPr algn="ctr" eaLnBrk="0" hangingPunct="0"/>
            <a:r>
              <a:rPr lang="en-US" b="1"/>
              <a:t>TRANSPONDER</a:t>
            </a:r>
          </a:p>
        </p:txBody>
      </p:sp>
      <p:sp>
        <p:nvSpPr>
          <p:cNvPr id="92177" name="Text Box 19"/>
          <p:cNvSpPr txBox="1">
            <a:spLocks noChangeArrowheads="1"/>
          </p:cNvSpPr>
          <p:nvPr/>
        </p:nvSpPr>
        <p:spPr bwMode="auto">
          <a:xfrm>
            <a:off x="5791200" y="5221288"/>
            <a:ext cx="2743200" cy="523875"/>
          </a:xfrm>
          <a:prstGeom prst="rect">
            <a:avLst/>
          </a:prstGeom>
          <a:noFill/>
          <a:ln w="9525">
            <a:noFill/>
            <a:miter lim="800000"/>
            <a:headEnd/>
            <a:tailEnd/>
          </a:ln>
        </p:spPr>
        <p:txBody>
          <a:bodyPr>
            <a:spAutoFit/>
          </a:bodyPr>
          <a:lstStyle/>
          <a:p>
            <a:r>
              <a:rPr lang="en-US" sz="1400" b="1">
                <a:solidFill>
                  <a:srgbClr val="546568"/>
                </a:solidFill>
              </a:rPr>
              <a:t>ITU Wavelength specific DWDM trunk channel </a:t>
            </a:r>
          </a:p>
        </p:txBody>
      </p:sp>
      <p:sp>
        <p:nvSpPr>
          <p:cNvPr id="92178" name="Text Box 20"/>
          <p:cNvSpPr txBox="1">
            <a:spLocks noChangeArrowheads="1"/>
          </p:cNvSpPr>
          <p:nvPr/>
        </p:nvSpPr>
        <p:spPr bwMode="auto">
          <a:xfrm>
            <a:off x="762000" y="5237163"/>
            <a:ext cx="2667000" cy="523875"/>
          </a:xfrm>
          <a:prstGeom prst="rect">
            <a:avLst/>
          </a:prstGeom>
          <a:noFill/>
          <a:ln w="9525">
            <a:noFill/>
            <a:miter lim="800000"/>
            <a:headEnd/>
            <a:tailEnd/>
          </a:ln>
        </p:spPr>
        <p:txBody>
          <a:bodyPr>
            <a:spAutoFit/>
          </a:bodyPr>
          <a:lstStyle/>
          <a:p>
            <a:r>
              <a:rPr lang="en-US" sz="1400" b="1">
                <a:solidFill>
                  <a:srgbClr val="546568"/>
                </a:solidFill>
              </a:rPr>
              <a:t>Broad spectrum, broad range wavelength client signal</a:t>
            </a:r>
          </a:p>
        </p:txBody>
      </p:sp>
    </p:spTree>
    <p:extLst>
      <p:ext uri="{BB962C8B-B14F-4D97-AF65-F5344CB8AC3E}">
        <p14:creationId xmlns:p14="http://schemas.microsoft.com/office/powerpoint/2010/main" val="307837189"/>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91"/>
          <p:cNvSpPr>
            <a:spLocks noChangeArrowheads="1"/>
          </p:cNvSpPr>
          <p:nvPr/>
        </p:nvSpPr>
        <p:spPr bwMode="auto">
          <a:xfrm>
            <a:off x="107950" y="327025"/>
            <a:ext cx="8145463" cy="892175"/>
          </a:xfrm>
          <a:prstGeom prst="rect">
            <a:avLst/>
          </a:prstGeom>
          <a:noFill/>
          <a:ln w="9525">
            <a:noFill/>
            <a:miter lim="800000"/>
            <a:headEnd/>
            <a:tailEnd/>
          </a:ln>
        </p:spPr>
        <p:txBody>
          <a:bodyPr lIns="82124" tIns="41061" rIns="82124" bIns="41061" anchor="b"/>
          <a:lstStyle/>
          <a:p>
            <a:pPr defTabSz="814388" eaLnBrk="0" hangingPunct="0">
              <a:lnSpc>
                <a:spcPct val="90000"/>
              </a:lnSpc>
            </a:pPr>
            <a:r>
              <a:rPr lang="en-US" sz="3600">
                <a:solidFill>
                  <a:srgbClr val="009999"/>
                </a:solidFill>
              </a:rPr>
              <a:t>DWDM Filter Elements: Multiplexers &amp; Demultiplexers</a:t>
            </a:r>
          </a:p>
        </p:txBody>
      </p:sp>
      <p:sp>
        <p:nvSpPr>
          <p:cNvPr id="94211" name="Text Box 3"/>
          <p:cNvSpPr txBox="1">
            <a:spLocks noChangeArrowheads="1"/>
          </p:cNvSpPr>
          <p:nvPr/>
        </p:nvSpPr>
        <p:spPr bwMode="auto">
          <a:xfrm>
            <a:off x="323850" y="4602163"/>
            <a:ext cx="3965575" cy="1150937"/>
          </a:xfrm>
          <a:prstGeom prst="rect">
            <a:avLst/>
          </a:prstGeom>
          <a:noFill/>
          <a:ln w="9525">
            <a:noFill/>
            <a:miter lim="800000"/>
            <a:headEnd/>
            <a:tailEnd/>
          </a:ln>
        </p:spPr>
        <p:txBody>
          <a:bodyPr lIns="73025" tIns="36512" rIns="73025" bIns="36512">
            <a:spAutoFit/>
          </a:bodyPr>
          <a:lstStyle/>
          <a:p>
            <a:pPr eaLnBrk="0" hangingPunct="0">
              <a:spcBef>
                <a:spcPct val="50000"/>
              </a:spcBef>
              <a:buClr>
                <a:srgbClr val="009999"/>
              </a:buClr>
              <a:buFont typeface="Arial" pitchFamily="34" charset="0"/>
              <a:buChar char="•"/>
            </a:pPr>
            <a:r>
              <a:rPr lang="en-US" sz="2000">
                <a:solidFill>
                  <a:srgbClr val="546568"/>
                </a:solidFill>
              </a:rPr>
              <a:t> DWDM Multiplexing</a:t>
            </a:r>
          </a:p>
          <a:p>
            <a:pPr eaLnBrk="0" hangingPunct="0">
              <a:spcBef>
                <a:spcPct val="50000"/>
              </a:spcBef>
              <a:buClr>
                <a:srgbClr val="009999"/>
              </a:buClr>
            </a:pPr>
            <a:r>
              <a:rPr lang="en-US" sz="2000">
                <a:solidFill>
                  <a:srgbClr val="546568"/>
                </a:solidFill>
              </a:rPr>
              <a:t>MUX combines multiple channels into a single fiber</a:t>
            </a:r>
          </a:p>
        </p:txBody>
      </p:sp>
      <p:sp>
        <p:nvSpPr>
          <p:cNvPr id="94212" name="Text Box 4"/>
          <p:cNvSpPr txBox="1">
            <a:spLocks noChangeArrowheads="1"/>
          </p:cNvSpPr>
          <p:nvPr/>
        </p:nvSpPr>
        <p:spPr bwMode="auto">
          <a:xfrm>
            <a:off x="4781550" y="4602163"/>
            <a:ext cx="4038600" cy="1150937"/>
          </a:xfrm>
          <a:prstGeom prst="rect">
            <a:avLst/>
          </a:prstGeom>
          <a:noFill/>
          <a:ln w="9525">
            <a:noFill/>
            <a:miter lim="800000"/>
            <a:headEnd/>
            <a:tailEnd/>
          </a:ln>
        </p:spPr>
        <p:txBody>
          <a:bodyPr lIns="73025" tIns="36512" rIns="73025" bIns="36512">
            <a:spAutoFit/>
          </a:bodyPr>
          <a:lstStyle/>
          <a:p>
            <a:pPr eaLnBrk="0" hangingPunct="0">
              <a:spcBef>
                <a:spcPct val="50000"/>
              </a:spcBef>
              <a:buClr>
                <a:srgbClr val="009999"/>
              </a:buClr>
              <a:buFont typeface="Arial" pitchFamily="34" charset="0"/>
              <a:buChar char="•"/>
            </a:pPr>
            <a:r>
              <a:rPr lang="en-US" sz="2000">
                <a:solidFill>
                  <a:srgbClr val="546568"/>
                </a:solidFill>
              </a:rPr>
              <a:t> DWDM Demultiplexing </a:t>
            </a:r>
          </a:p>
          <a:p>
            <a:pPr eaLnBrk="0" hangingPunct="0">
              <a:spcBef>
                <a:spcPct val="50000"/>
              </a:spcBef>
              <a:buClr>
                <a:srgbClr val="009999"/>
              </a:buClr>
            </a:pPr>
            <a:r>
              <a:rPr lang="en-US" sz="2000">
                <a:solidFill>
                  <a:srgbClr val="546568"/>
                </a:solidFill>
              </a:rPr>
              <a:t>DEMUX separates each channel at the output</a:t>
            </a:r>
          </a:p>
        </p:txBody>
      </p:sp>
      <p:sp>
        <p:nvSpPr>
          <p:cNvPr id="94213" name="Rectangle 10"/>
          <p:cNvSpPr>
            <a:spLocks noChangeArrowheads="1"/>
          </p:cNvSpPr>
          <p:nvPr/>
        </p:nvSpPr>
        <p:spPr bwMode="auto">
          <a:xfrm>
            <a:off x="3246438" y="2444750"/>
            <a:ext cx="2101850" cy="476250"/>
          </a:xfrm>
          <a:prstGeom prst="rect">
            <a:avLst/>
          </a:prstGeom>
          <a:noFill/>
          <a:ln w="12700">
            <a:noFill/>
            <a:miter lim="800000"/>
            <a:headEnd/>
            <a:tailEnd/>
          </a:ln>
        </p:spPr>
        <p:txBody>
          <a:bodyPr lIns="95250" tIns="47625" rIns="95250" bIns="47625">
            <a:spAutoFit/>
          </a:bodyPr>
          <a:lstStyle/>
          <a:p>
            <a:pPr algn="ctr" defTabSz="966788" eaLnBrk="0" hangingPunct="0"/>
            <a:r>
              <a:rPr lang="fr-FR" sz="2500">
                <a:latin typeface="Symbol" pitchFamily="18" charset="2"/>
              </a:rPr>
              <a:t></a:t>
            </a:r>
            <a:r>
              <a:rPr lang="fr-FR" sz="2500" baseline="-25000">
                <a:latin typeface="Times New Roman" pitchFamily="18" charset="0"/>
              </a:rPr>
              <a:t>1</a:t>
            </a:r>
            <a:r>
              <a:rPr lang="fr-FR" sz="2500">
                <a:latin typeface="Times New Roman" pitchFamily="18" charset="0"/>
              </a:rPr>
              <a:t>, </a:t>
            </a:r>
            <a:r>
              <a:rPr lang="fr-FR" sz="2500">
                <a:latin typeface="Symbol" pitchFamily="18" charset="2"/>
              </a:rPr>
              <a:t></a:t>
            </a:r>
            <a:r>
              <a:rPr lang="fr-FR" sz="2500" baseline="-25000">
                <a:latin typeface="Times New Roman" pitchFamily="18" charset="0"/>
              </a:rPr>
              <a:t>2</a:t>
            </a:r>
            <a:r>
              <a:rPr lang="fr-FR" sz="2500">
                <a:latin typeface="Times New Roman" pitchFamily="18" charset="0"/>
              </a:rPr>
              <a:t>, </a:t>
            </a:r>
            <a:r>
              <a:rPr lang="fr-FR" sz="2500">
                <a:latin typeface="Symbol" pitchFamily="18" charset="2"/>
              </a:rPr>
              <a:t></a:t>
            </a:r>
            <a:r>
              <a:rPr lang="fr-FR" sz="2500" baseline="-25000">
                <a:latin typeface="Times New Roman" pitchFamily="18" charset="0"/>
              </a:rPr>
              <a:t>3</a:t>
            </a:r>
          </a:p>
        </p:txBody>
      </p:sp>
      <p:sp>
        <p:nvSpPr>
          <p:cNvPr id="94214" name="Freeform 40"/>
          <p:cNvSpPr>
            <a:spLocks/>
          </p:cNvSpPr>
          <p:nvPr/>
        </p:nvSpPr>
        <p:spPr bwMode="auto">
          <a:xfrm>
            <a:off x="3911600" y="3367088"/>
            <a:ext cx="122238" cy="77787"/>
          </a:xfrm>
          <a:custGeom>
            <a:avLst/>
            <a:gdLst>
              <a:gd name="T0" fmla="*/ 2147483647 w 138"/>
              <a:gd name="T1" fmla="*/ 2147483647 h 89"/>
              <a:gd name="T2" fmla="*/ 2147483647 w 138"/>
              <a:gd name="T3" fmla="*/ 2147483647 h 89"/>
              <a:gd name="T4" fmla="*/ 2147483647 w 138"/>
              <a:gd name="T5" fmla="*/ 2147483647 h 89"/>
              <a:gd name="T6" fmla="*/ 2147483647 w 138"/>
              <a:gd name="T7" fmla="*/ 2147483647 h 89"/>
              <a:gd name="T8" fmla="*/ 2147483647 w 138"/>
              <a:gd name="T9" fmla="*/ 2147483647 h 89"/>
              <a:gd name="T10" fmla="*/ 2147483647 w 138"/>
              <a:gd name="T11" fmla="*/ 0 h 89"/>
              <a:gd name="T12" fmla="*/ 2147483647 w 138"/>
              <a:gd name="T13" fmla="*/ 0 h 89"/>
              <a:gd name="T14" fmla="*/ 2147483647 w 138"/>
              <a:gd name="T15" fmla="*/ 0 h 89"/>
              <a:gd name="T16" fmla="*/ 2147483647 w 138"/>
              <a:gd name="T17" fmla="*/ 2147483647 h 89"/>
              <a:gd name="T18" fmla="*/ 2147483647 w 138"/>
              <a:gd name="T19" fmla="*/ 2147483647 h 89"/>
              <a:gd name="T20" fmla="*/ 2147483647 w 138"/>
              <a:gd name="T21" fmla="*/ 2147483647 h 89"/>
              <a:gd name="T22" fmla="*/ 2147483647 w 138"/>
              <a:gd name="T23" fmla="*/ 2147483647 h 89"/>
              <a:gd name="T24" fmla="*/ 2147483647 w 138"/>
              <a:gd name="T25" fmla="*/ 2147483647 h 89"/>
              <a:gd name="T26" fmla="*/ 2147483647 w 138"/>
              <a:gd name="T27" fmla="*/ 2147483647 h 89"/>
              <a:gd name="T28" fmla="*/ 0 w 138"/>
              <a:gd name="T29" fmla="*/ 2147483647 h 89"/>
              <a:gd name="T30" fmla="*/ 0 w 138"/>
              <a:gd name="T31" fmla="*/ 2147483647 h 89"/>
              <a:gd name="T32" fmla="*/ 2147483647 w 138"/>
              <a:gd name="T33" fmla="*/ 2147483647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89"/>
              <a:gd name="T53" fmla="*/ 138 w 138"/>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89">
                <a:moveTo>
                  <a:pt x="137" y="33"/>
                </a:moveTo>
                <a:lnTo>
                  <a:pt x="117" y="38"/>
                </a:lnTo>
                <a:lnTo>
                  <a:pt x="104" y="33"/>
                </a:lnTo>
                <a:lnTo>
                  <a:pt x="104" y="25"/>
                </a:lnTo>
                <a:lnTo>
                  <a:pt x="98" y="12"/>
                </a:lnTo>
                <a:lnTo>
                  <a:pt x="98" y="0"/>
                </a:lnTo>
                <a:lnTo>
                  <a:pt x="91" y="0"/>
                </a:lnTo>
                <a:lnTo>
                  <a:pt x="85" y="0"/>
                </a:lnTo>
                <a:lnTo>
                  <a:pt x="78" y="4"/>
                </a:lnTo>
                <a:lnTo>
                  <a:pt x="72" y="12"/>
                </a:lnTo>
                <a:lnTo>
                  <a:pt x="46" y="33"/>
                </a:lnTo>
                <a:lnTo>
                  <a:pt x="20" y="58"/>
                </a:lnTo>
                <a:lnTo>
                  <a:pt x="13" y="67"/>
                </a:lnTo>
                <a:lnTo>
                  <a:pt x="7" y="75"/>
                </a:lnTo>
                <a:lnTo>
                  <a:pt x="0" y="84"/>
                </a:lnTo>
                <a:lnTo>
                  <a:pt x="0" y="88"/>
                </a:lnTo>
                <a:lnTo>
                  <a:pt x="7" y="84"/>
                </a:lnTo>
              </a:path>
            </a:pathLst>
          </a:custGeom>
          <a:noFill/>
          <a:ln w="12700" cap="rnd">
            <a:solidFill>
              <a:schemeClr val="tx1"/>
            </a:solidFill>
            <a:round/>
            <a:headEnd/>
            <a:tailEnd/>
          </a:ln>
        </p:spPr>
        <p:txBody>
          <a:bodyPr/>
          <a:lstStyle/>
          <a:p>
            <a:endParaRPr lang="en-GB"/>
          </a:p>
        </p:txBody>
      </p:sp>
      <p:sp>
        <p:nvSpPr>
          <p:cNvPr id="94215" name="Line 41"/>
          <p:cNvSpPr>
            <a:spLocks noChangeShapeType="1"/>
          </p:cNvSpPr>
          <p:nvPr/>
        </p:nvSpPr>
        <p:spPr bwMode="auto">
          <a:xfrm>
            <a:off x="4149725" y="3397250"/>
            <a:ext cx="11113" cy="0"/>
          </a:xfrm>
          <a:prstGeom prst="line">
            <a:avLst/>
          </a:prstGeom>
          <a:noFill/>
          <a:ln w="12700">
            <a:solidFill>
              <a:srgbClr val="333399"/>
            </a:solidFill>
            <a:round/>
            <a:headEnd/>
            <a:tailEnd/>
          </a:ln>
        </p:spPr>
        <p:txBody>
          <a:bodyPr wrap="none" anchor="ctr"/>
          <a:lstStyle/>
          <a:p>
            <a:endParaRPr lang="en-US"/>
          </a:p>
        </p:txBody>
      </p:sp>
      <p:sp>
        <p:nvSpPr>
          <p:cNvPr id="94216" name="Line 42"/>
          <p:cNvSpPr>
            <a:spLocks noChangeShapeType="1"/>
          </p:cNvSpPr>
          <p:nvPr/>
        </p:nvSpPr>
        <p:spPr bwMode="auto">
          <a:xfrm>
            <a:off x="4294188" y="3397250"/>
            <a:ext cx="11112" cy="0"/>
          </a:xfrm>
          <a:prstGeom prst="line">
            <a:avLst/>
          </a:prstGeom>
          <a:noFill/>
          <a:ln w="12700">
            <a:solidFill>
              <a:schemeClr val="tx1"/>
            </a:solidFill>
            <a:round/>
            <a:headEnd/>
            <a:tailEnd/>
          </a:ln>
        </p:spPr>
        <p:txBody>
          <a:bodyPr wrap="none" anchor="ctr"/>
          <a:lstStyle/>
          <a:p>
            <a:endParaRPr lang="en-US"/>
          </a:p>
        </p:txBody>
      </p:sp>
      <p:sp>
        <p:nvSpPr>
          <p:cNvPr id="94217" name="Line 43"/>
          <p:cNvSpPr>
            <a:spLocks noChangeShapeType="1"/>
          </p:cNvSpPr>
          <p:nvPr/>
        </p:nvSpPr>
        <p:spPr bwMode="auto">
          <a:xfrm>
            <a:off x="4437063" y="3397250"/>
            <a:ext cx="11112" cy="0"/>
          </a:xfrm>
          <a:prstGeom prst="line">
            <a:avLst/>
          </a:prstGeom>
          <a:noFill/>
          <a:ln w="12700">
            <a:solidFill>
              <a:schemeClr val="tx1"/>
            </a:solidFill>
            <a:round/>
            <a:headEnd/>
            <a:tailEnd/>
          </a:ln>
        </p:spPr>
        <p:txBody>
          <a:bodyPr wrap="none" anchor="ctr"/>
          <a:lstStyle/>
          <a:p>
            <a:endParaRPr lang="en-US"/>
          </a:p>
        </p:txBody>
      </p:sp>
      <p:sp>
        <p:nvSpPr>
          <p:cNvPr id="94218" name="Freeform 44"/>
          <p:cNvSpPr>
            <a:spLocks/>
          </p:cNvSpPr>
          <p:nvPr/>
        </p:nvSpPr>
        <p:spPr bwMode="auto">
          <a:xfrm>
            <a:off x="4424363" y="3392488"/>
            <a:ext cx="117475" cy="60325"/>
          </a:xfrm>
          <a:custGeom>
            <a:avLst/>
            <a:gdLst>
              <a:gd name="T0" fmla="*/ 0 w 132"/>
              <a:gd name="T1" fmla="*/ 2147483647 h 68"/>
              <a:gd name="T2" fmla="*/ 2147483647 w 132"/>
              <a:gd name="T3" fmla="*/ 0 h 68"/>
              <a:gd name="T4" fmla="*/ 2147483647 w 132"/>
              <a:gd name="T5" fmla="*/ 0 h 68"/>
              <a:gd name="T6" fmla="*/ 2147483647 w 132"/>
              <a:gd name="T7" fmla="*/ 2147483647 h 68"/>
              <a:gd name="T8" fmla="*/ 2147483647 w 132"/>
              <a:gd name="T9" fmla="*/ 2147483647 h 68"/>
              <a:gd name="T10" fmla="*/ 2147483647 w 132"/>
              <a:gd name="T11" fmla="*/ 2147483647 h 68"/>
              <a:gd name="T12" fmla="*/ 2147483647 w 132"/>
              <a:gd name="T13" fmla="*/ 2147483647 h 68"/>
              <a:gd name="T14" fmla="*/ 2147483647 w 132"/>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68"/>
              <a:gd name="T26" fmla="*/ 132 w 132"/>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68">
                <a:moveTo>
                  <a:pt x="0" y="4"/>
                </a:moveTo>
                <a:lnTo>
                  <a:pt x="31" y="0"/>
                </a:lnTo>
                <a:lnTo>
                  <a:pt x="47" y="0"/>
                </a:lnTo>
                <a:lnTo>
                  <a:pt x="62" y="4"/>
                </a:lnTo>
                <a:lnTo>
                  <a:pt x="77" y="17"/>
                </a:lnTo>
                <a:lnTo>
                  <a:pt x="100" y="38"/>
                </a:lnTo>
                <a:lnTo>
                  <a:pt x="116" y="54"/>
                </a:lnTo>
                <a:lnTo>
                  <a:pt x="131" y="67"/>
                </a:lnTo>
              </a:path>
            </a:pathLst>
          </a:custGeom>
          <a:noFill/>
          <a:ln w="12700" cap="rnd">
            <a:solidFill>
              <a:schemeClr val="tx1"/>
            </a:solidFill>
            <a:round/>
            <a:headEnd/>
            <a:tailEnd/>
          </a:ln>
        </p:spPr>
        <p:txBody>
          <a:bodyPr/>
          <a:lstStyle/>
          <a:p>
            <a:endParaRPr lang="en-GB"/>
          </a:p>
        </p:txBody>
      </p:sp>
      <p:sp>
        <p:nvSpPr>
          <p:cNvPr id="94219" name="Line 45"/>
          <p:cNvSpPr>
            <a:spLocks noChangeShapeType="1"/>
          </p:cNvSpPr>
          <p:nvPr/>
        </p:nvSpPr>
        <p:spPr bwMode="auto">
          <a:xfrm>
            <a:off x="2717800" y="3127375"/>
            <a:ext cx="2851150" cy="4763"/>
          </a:xfrm>
          <a:prstGeom prst="line">
            <a:avLst/>
          </a:prstGeom>
          <a:noFill/>
          <a:ln w="19050">
            <a:solidFill>
              <a:schemeClr val="tx1"/>
            </a:solidFill>
            <a:round/>
            <a:headEnd/>
            <a:tailEnd type="triangle" w="med" len="med"/>
          </a:ln>
        </p:spPr>
        <p:txBody>
          <a:bodyPr wrap="none" lIns="73025" tIns="36512" rIns="73025" bIns="36512" anchor="ctr"/>
          <a:lstStyle/>
          <a:p>
            <a:endParaRPr lang="en-US"/>
          </a:p>
        </p:txBody>
      </p:sp>
      <p:sp>
        <p:nvSpPr>
          <p:cNvPr id="94220" name="Rectangle 6"/>
          <p:cNvSpPr>
            <a:spLocks noChangeArrowheads="1"/>
          </p:cNvSpPr>
          <p:nvPr/>
        </p:nvSpPr>
        <p:spPr bwMode="auto">
          <a:xfrm>
            <a:off x="966788" y="1601788"/>
            <a:ext cx="473075" cy="476250"/>
          </a:xfrm>
          <a:prstGeom prst="rect">
            <a:avLst/>
          </a:prstGeom>
          <a:noFill/>
          <a:ln w="12700">
            <a:noFill/>
            <a:miter lim="800000"/>
            <a:headEnd/>
            <a:tailEnd/>
          </a:ln>
        </p:spPr>
        <p:txBody>
          <a:bodyPr wrap="none" lIns="95250" tIns="47625" rIns="95250" bIns="47625">
            <a:spAutoFit/>
          </a:bodyPr>
          <a:lstStyle/>
          <a:p>
            <a:pPr algn="ctr" defTabSz="966788" eaLnBrk="0" hangingPunct="0"/>
            <a:r>
              <a:rPr lang="fr-FR" sz="2500">
                <a:latin typeface="Symbol" pitchFamily="18" charset="2"/>
              </a:rPr>
              <a:t></a:t>
            </a:r>
            <a:r>
              <a:rPr lang="fr-FR" sz="2500" baseline="-25000">
                <a:latin typeface="Times New Roman" pitchFamily="18" charset="0"/>
              </a:rPr>
              <a:t>1</a:t>
            </a:r>
          </a:p>
        </p:txBody>
      </p:sp>
      <p:sp>
        <p:nvSpPr>
          <p:cNvPr id="94221" name="Rectangle 9"/>
          <p:cNvSpPr>
            <a:spLocks noChangeArrowheads="1"/>
          </p:cNvSpPr>
          <p:nvPr/>
        </p:nvSpPr>
        <p:spPr bwMode="auto">
          <a:xfrm rot="16200000" flipH="1">
            <a:off x="2520950" y="2844800"/>
            <a:ext cx="190500" cy="584200"/>
          </a:xfrm>
          <a:prstGeom prst="rect">
            <a:avLst/>
          </a:prstGeom>
          <a:noFill/>
          <a:ln w="12700">
            <a:noFill/>
            <a:miter lim="800000"/>
            <a:headEnd/>
            <a:tailEnd/>
          </a:ln>
        </p:spPr>
        <p:txBody>
          <a:bodyPr wrap="none" lIns="95250" tIns="47625" rIns="95250" bIns="47625">
            <a:spAutoFit/>
          </a:bodyPr>
          <a:lstStyle/>
          <a:p>
            <a:pPr algn="ctr" defTabSz="966788" eaLnBrk="0" hangingPunct="0"/>
            <a:r>
              <a:rPr lang="fr-FR" sz="1600" b="1" i="1">
                <a:latin typeface="Times New Roman" pitchFamily="18" charset="0"/>
              </a:rPr>
              <a:t/>
            </a:r>
            <a:br>
              <a:rPr lang="fr-FR" sz="1600" b="1" i="1">
                <a:latin typeface="Times New Roman" pitchFamily="18" charset="0"/>
              </a:rPr>
            </a:br>
            <a:endParaRPr lang="fr-FR" sz="1600" b="1" i="1">
              <a:latin typeface="Times New Roman" pitchFamily="18" charset="0"/>
            </a:endParaRPr>
          </a:p>
        </p:txBody>
      </p:sp>
      <p:sp>
        <p:nvSpPr>
          <p:cNvPr id="94222" name="Rectangle 11"/>
          <p:cNvSpPr>
            <a:spLocks noChangeArrowheads="1"/>
          </p:cNvSpPr>
          <p:nvPr/>
        </p:nvSpPr>
        <p:spPr bwMode="auto">
          <a:xfrm>
            <a:off x="930275" y="2368550"/>
            <a:ext cx="473075" cy="476250"/>
          </a:xfrm>
          <a:prstGeom prst="rect">
            <a:avLst/>
          </a:prstGeom>
          <a:noFill/>
          <a:ln w="12700">
            <a:noFill/>
            <a:miter lim="800000"/>
            <a:headEnd/>
            <a:tailEnd/>
          </a:ln>
        </p:spPr>
        <p:txBody>
          <a:bodyPr wrap="none" lIns="95250" tIns="47625" rIns="95250" bIns="47625">
            <a:spAutoFit/>
          </a:bodyPr>
          <a:lstStyle/>
          <a:p>
            <a:pPr algn="ctr" defTabSz="966788" eaLnBrk="0" hangingPunct="0"/>
            <a:r>
              <a:rPr lang="fr-FR" sz="2500">
                <a:latin typeface="Symbol" pitchFamily="18" charset="2"/>
              </a:rPr>
              <a:t></a:t>
            </a:r>
            <a:r>
              <a:rPr lang="fr-FR" sz="2500" baseline="-25000">
                <a:latin typeface="Times New Roman" pitchFamily="18" charset="0"/>
              </a:rPr>
              <a:t>2</a:t>
            </a:r>
          </a:p>
        </p:txBody>
      </p:sp>
      <p:sp>
        <p:nvSpPr>
          <p:cNvPr id="94223" name="Rectangle 12"/>
          <p:cNvSpPr>
            <a:spLocks noChangeArrowheads="1"/>
          </p:cNvSpPr>
          <p:nvPr/>
        </p:nvSpPr>
        <p:spPr bwMode="auto">
          <a:xfrm>
            <a:off x="923925" y="3282950"/>
            <a:ext cx="473075" cy="476250"/>
          </a:xfrm>
          <a:prstGeom prst="rect">
            <a:avLst/>
          </a:prstGeom>
          <a:noFill/>
          <a:ln w="12700">
            <a:noFill/>
            <a:miter lim="800000"/>
            <a:headEnd/>
            <a:tailEnd/>
          </a:ln>
        </p:spPr>
        <p:txBody>
          <a:bodyPr wrap="none" lIns="95250" tIns="47625" rIns="95250" bIns="47625">
            <a:spAutoFit/>
          </a:bodyPr>
          <a:lstStyle/>
          <a:p>
            <a:pPr algn="ctr" defTabSz="966788" eaLnBrk="0" hangingPunct="0"/>
            <a:r>
              <a:rPr lang="fr-FR" sz="2500">
                <a:latin typeface="Symbol" pitchFamily="18" charset="2"/>
              </a:rPr>
              <a:t></a:t>
            </a:r>
            <a:r>
              <a:rPr lang="fr-FR" sz="2500" baseline="-25000">
                <a:latin typeface="Times New Roman" pitchFamily="18" charset="0"/>
              </a:rPr>
              <a:t>3</a:t>
            </a:r>
          </a:p>
        </p:txBody>
      </p:sp>
      <p:sp>
        <p:nvSpPr>
          <p:cNvPr id="94224" name="Freeform 13"/>
          <p:cNvSpPr>
            <a:spLocks/>
          </p:cNvSpPr>
          <p:nvPr/>
        </p:nvSpPr>
        <p:spPr bwMode="auto">
          <a:xfrm>
            <a:off x="1389063" y="3881438"/>
            <a:ext cx="101600" cy="42862"/>
          </a:xfrm>
          <a:custGeom>
            <a:avLst/>
            <a:gdLst>
              <a:gd name="T0" fmla="*/ 0 w 115"/>
              <a:gd name="T1" fmla="*/ 2147483647 h 48"/>
              <a:gd name="T2" fmla="*/ 2147483647 w 115"/>
              <a:gd name="T3" fmla="*/ 2147483647 h 48"/>
              <a:gd name="T4" fmla="*/ 2147483647 w 115"/>
              <a:gd name="T5" fmla="*/ 2147483647 h 48"/>
              <a:gd name="T6" fmla="*/ 2147483647 w 115"/>
              <a:gd name="T7" fmla="*/ 0 h 48"/>
              <a:gd name="T8" fmla="*/ 2147483647 w 115"/>
              <a:gd name="T9" fmla="*/ 2147483647 h 48"/>
              <a:gd name="T10" fmla="*/ 2147483647 w 115"/>
              <a:gd name="T11" fmla="*/ 2147483647 h 48"/>
              <a:gd name="T12" fmla="*/ 2147483647 w 115"/>
              <a:gd name="T13" fmla="*/ 2147483647 h 48"/>
              <a:gd name="T14" fmla="*/ 2147483647 w 115"/>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48"/>
              <a:gd name="T26" fmla="*/ 115 w 115"/>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48">
                <a:moveTo>
                  <a:pt x="0" y="47"/>
                </a:moveTo>
                <a:lnTo>
                  <a:pt x="31" y="14"/>
                </a:lnTo>
                <a:lnTo>
                  <a:pt x="47" y="5"/>
                </a:lnTo>
                <a:lnTo>
                  <a:pt x="63" y="0"/>
                </a:lnTo>
                <a:lnTo>
                  <a:pt x="79" y="5"/>
                </a:lnTo>
                <a:lnTo>
                  <a:pt x="92" y="19"/>
                </a:lnTo>
                <a:lnTo>
                  <a:pt x="104" y="38"/>
                </a:lnTo>
                <a:lnTo>
                  <a:pt x="114" y="47"/>
                </a:lnTo>
              </a:path>
            </a:pathLst>
          </a:custGeom>
          <a:noFill/>
          <a:ln w="38100" cap="rnd">
            <a:solidFill>
              <a:schemeClr val="accent2"/>
            </a:solidFill>
            <a:round/>
            <a:headEnd/>
            <a:tailEnd/>
          </a:ln>
        </p:spPr>
        <p:txBody>
          <a:bodyPr/>
          <a:lstStyle/>
          <a:p>
            <a:endParaRPr lang="en-GB"/>
          </a:p>
        </p:txBody>
      </p:sp>
      <p:sp>
        <p:nvSpPr>
          <p:cNvPr id="94225" name="Freeform 14"/>
          <p:cNvSpPr>
            <a:spLocks/>
          </p:cNvSpPr>
          <p:nvPr/>
        </p:nvSpPr>
        <p:spPr bwMode="auto">
          <a:xfrm>
            <a:off x="1246188" y="3762375"/>
            <a:ext cx="101600" cy="161925"/>
          </a:xfrm>
          <a:custGeom>
            <a:avLst/>
            <a:gdLst>
              <a:gd name="T0" fmla="*/ 0 w 115"/>
              <a:gd name="T1" fmla="*/ 2147483647 h 183"/>
              <a:gd name="T2" fmla="*/ 2147483647 w 115"/>
              <a:gd name="T3" fmla="*/ 2147483647 h 183"/>
              <a:gd name="T4" fmla="*/ 2147483647 w 115"/>
              <a:gd name="T5" fmla="*/ 2147483647 h 183"/>
              <a:gd name="T6" fmla="*/ 2147483647 w 115"/>
              <a:gd name="T7" fmla="*/ 2147483647 h 183"/>
              <a:gd name="T8" fmla="*/ 2147483647 w 115"/>
              <a:gd name="T9" fmla="*/ 2147483647 h 183"/>
              <a:gd name="T10" fmla="*/ 2147483647 w 115"/>
              <a:gd name="T11" fmla="*/ 2147483647 h 183"/>
              <a:gd name="T12" fmla="*/ 2147483647 w 115"/>
              <a:gd name="T13" fmla="*/ 0 h 183"/>
              <a:gd name="T14" fmla="*/ 2147483647 w 115"/>
              <a:gd name="T15" fmla="*/ 2147483647 h 183"/>
              <a:gd name="T16" fmla="*/ 2147483647 w 115"/>
              <a:gd name="T17" fmla="*/ 2147483647 h 183"/>
              <a:gd name="T18" fmla="*/ 2147483647 w 115"/>
              <a:gd name="T19" fmla="*/ 2147483647 h 183"/>
              <a:gd name="T20" fmla="*/ 2147483647 w 115"/>
              <a:gd name="T21" fmla="*/ 2147483647 h 183"/>
              <a:gd name="T22" fmla="*/ 2147483647 w 115"/>
              <a:gd name="T23" fmla="*/ 2147483647 h 183"/>
              <a:gd name="T24" fmla="*/ 2147483647 w 115"/>
              <a:gd name="T25" fmla="*/ 2147483647 h 183"/>
              <a:gd name="T26" fmla="*/ 2147483647 w 115"/>
              <a:gd name="T27" fmla="*/ 2147483647 h 183"/>
              <a:gd name="T28" fmla="*/ 2147483647 w 115"/>
              <a:gd name="T29" fmla="*/ 2147483647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183"/>
              <a:gd name="T47" fmla="*/ 115 w 115"/>
              <a:gd name="T48" fmla="*/ 183 h 1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183">
                <a:moveTo>
                  <a:pt x="0" y="182"/>
                </a:moveTo>
                <a:lnTo>
                  <a:pt x="15" y="117"/>
                </a:lnTo>
                <a:lnTo>
                  <a:pt x="32" y="56"/>
                </a:lnTo>
                <a:lnTo>
                  <a:pt x="41" y="33"/>
                </a:lnTo>
                <a:lnTo>
                  <a:pt x="50" y="14"/>
                </a:lnTo>
                <a:lnTo>
                  <a:pt x="56" y="5"/>
                </a:lnTo>
                <a:lnTo>
                  <a:pt x="64" y="0"/>
                </a:lnTo>
                <a:lnTo>
                  <a:pt x="70" y="5"/>
                </a:lnTo>
                <a:lnTo>
                  <a:pt x="79" y="24"/>
                </a:lnTo>
                <a:lnTo>
                  <a:pt x="85" y="52"/>
                </a:lnTo>
                <a:lnTo>
                  <a:pt x="94" y="80"/>
                </a:lnTo>
                <a:lnTo>
                  <a:pt x="99" y="112"/>
                </a:lnTo>
                <a:lnTo>
                  <a:pt x="105" y="140"/>
                </a:lnTo>
                <a:lnTo>
                  <a:pt x="111" y="163"/>
                </a:lnTo>
                <a:lnTo>
                  <a:pt x="114" y="182"/>
                </a:lnTo>
              </a:path>
            </a:pathLst>
          </a:custGeom>
          <a:noFill/>
          <a:ln w="38100" cap="rnd">
            <a:solidFill>
              <a:schemeClr val="accent2"/>
            </a:solidFill>
            <a:round/>
            <a:headEnd/>
            <a:tailEnd/>
          </a:ln>
        </p:spPr>
        <p:txBody>
          <a:bodyPr/>
          <a:lstStyle/>
          <a:p>
            <a:endParaRPr lang="en-GB"/>
          </a:p>
        </p:txBody>
      </p:sp>
      <p:sp>
        <p:nvSpPr>
          <p:cNvPr id="94226" name="Freeform 15"/>
          <p:cNvSpPr>
            <a:spLocks/>
          </p:cNvSpPr>
          <p:nvPr/>
        </p:nvSpPr>
        <p:spPr bwMode="auto">
          <a:xfrm>
            <a:off x="1101725" y="3881438"/>
            <a:ext cx="101600" cy="42862"/>
          </a:xfrm>
          <a:custGeom>
            <a:avLst/>
            <a:gdLst>
              <a:gd name="T0" fmla="*/ 0 w 115"/>
              <a:gd name="T1" fmla="*/ 2147483647 h 48"/>
              <a:gd name="T2" fmla="*/ 2147483647 w 115"/>
              <a:gd name="T3" fmla="*/ 2147483647 h 48"/>
              <a:gd name="T4" fmla="*/ 2147483647 w 115"/>
              <a:gd name="T5" fmla="*/ 2147483647 h 48"/>
              <a:gd name="T6" fmla="*/ 2147483647 w 115"/>
              <a:gd name="T7" fmla="*/ 0 h 48"/>
              <a:gd name="T8" fmla="*/ 2147483647 w 115"/>
              <a:gd name="T9" fmla="*/ 2147483647 h 48"/>
              <a:gd name="T10" fmla="*/ 2147483647 w 115"/>
              <a:gd name="T11" fmla="*/ 2147483647 h 48"/>
              <a:gd name="T12" fmla="*/ 2147483647 w 115"/>
              <a:gd name="T13" fmla="*/ 2147483647 h 48"/>
              <a:gd name="T14" fmla="*/ 2147483647 w 115"/>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48"/>
              <a:gd name="T26" fmla="*/ 115 w 115"/>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48">
                <a:moveTo>
                  <a:pt x="0" y="47"/>
                </a:moveTo>
                <a:lnTo>
                  <a:pt x="32" y="14"/>
                </a:lnTo>
                <a:lnTo>
                  <a:pt x="48" y="5"/>
                </a:lnTo>
                <a:lnTo>
                  <a:pt x="64" y="0"/>
                </a:lnTo>
                <a:lnTo>
                  <a:pt x="79" y="5"/>
                </a:lnTo>
                <a:lnTo>
                  <a:pt x="93" y="19"/>
                </a:lnTo>
                <a:lnTo>
                  <a:pt x="106" y="38"/>
                </a:lnTo>
                <a:lnTo>
                  <a:pt x="114" y="47"/>
                </a:lnTo>
              </a:path>
            </a:pathLst>
          </a:custGeom>
          <a:noFill/>
          <a:ln w="38100" cap="rnd">
            <a:solidFill>
              <a:schemeClr val="accent2"/>
            </a:solidFill>
            <a:round/>
            <a:headEnd/>
            <a:tailEnd/>
          </a:ln>
        </p:spPr>
        <p:txBody>
          <a:bodyPr/>
          <a:lstStyle/>
          <a:p>
            <a:endParaRPr lang="en-GB"/>
          </a:p>
        </p:txBody>
      </p:sp>
      <p:sp>
        <p:nvSpPr>
          <p:cNvPr id="94227" name="Freeform 16"/>
          <p:cNvSpPr>
            <a:spLocks/>
          </p:cNvSpPr>
          <p:nvPr/>
        </p:nvSpPr>
        <p:spPr bwMode="auto">
          <a:xfrm>
            <a:off x="957263" y="3881438"/>
            <a:ext cx="103187" cy="42862"/>
          </a:xfrm>
          <a:custGeom>
            <a:avLst/>
            <a:gdLst>
              <a:gd name="T0" fmla="*/ 0 w 116"/>
              <a:gd name="T1" fmla="*/ 2147483647 h 48"/>
              <a:gd name="T2" fmla="*/ 2147483647 w 116"/>
              <a:gd name="T3" fmla="*/ 2147483647 h 48"/>
              <a:gd name="T4" fmla="*/ 2147483647 w 116"/>
              <a:gd name="T5" fmla="*/ 2147483647 h 48"/>
              <a:gd name="T6" fmla="*/ 2147483647 w 116"/>
              <a:gd name="T7" fmla="*/ 0 h 48"/>
              <a:gd name="T8" fmla="*/ 2147483647 w 116"/>
              <a:gd name="T9" fmla="*/ 2147483647 h 48"/>
              <a:gd name="T10" fmla="*/ 2147483647 w 116"/>
              <a:gd name="T11" fmla="*/ 2147483647 h 48"/>
              <a:gd name="T12" fmla="*/ 2147483647 w 116"/>
              <a:gd name="T13" fmla="*/ 2147483647 h 48"/>
              <a:gd name="T14" fmla="*/ 2147483647 w 116"/>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48"/>
              <a:gd name="T26" fmla="*/ 116 w 11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48">
                <a:moveTo>
                  <a:pt x="0" y="47"/>
                </a:moveTo>
                <a:lnTo>
                  <a:pt x="33" y="14"/>
                </a:lnTo>
                <a:lnTo>
                  <a:pt x="50" y="5"/>
                </a:lnTo>
                <a:lnTo>
                  <a:pt x="65" y="0"/>
                </a:lnTo>
                <a:lnTo>
                  <a:pt x="79" y="5"/>
                </a:lnTo>
                <a:lnTo>
                  <a:pt x="93" y="19"/>
                </a:lnTo>
                <a:lnTo>
                  <a:pt x="105" y="38"/>
                </a:lnTo>
                <a:lnTo>
                  <a:pt x="115" y="47"/>
                </a:lnTo>
              </a:path>
            </a:pathLst>
          </a:custGeom>
          <a:noFill/>
          <a:ln w="38100" cap="rnd">
            <a:solidFill>
              <a:schemeClr val="accent2"/>
            </a:solidFill>
            <a:round/>
            <a:headEnd/>
            <a:tailEnd/>
          </a:ln>
        </p:spPr>
        <p:txBody>
          <a:bodyPr/>
          <a:lstStyle/>
          <a:p>
            <a:endParaRPr lang="en-GB"/>
          </a:p>
        </p:txBody>
      </p:sp>
      <p:sp>
        <p:nvSpPr>
          <p:cNvPr id="94228" name="Freeform 17"/>
          <p:cNvSpPr>
            <a:spLocks/>
          </p:cNvSpPr>
          <p:nvPr/>
        </p:nvSpPr>
        <p:spPr bwMode="auto">
          <a:xfrm>
            <a:off x="836613" y="3889375"/>
            <a:ext cx="122237" cy="80963"/>
          </a:xfrm>
          <a:custGeom>
            <a:avLst/>
            <a:gdLst>
              <a:gd name="T0" fmla="*/ 2147483647 w 138"/>
              <a:gd name="T1" fmla="*/ 2147483647 h 91"/>
              <a:gd name="T2" fmla="*/ 2147483647 w 138"/>
              <a:gd name="T3" fmla="*/ 2147483647 h 91"/>
              <a:gd name="T4" fmla="*/ 2147483647 w 138"/>
              <a:gd name="T5" fmla="*/ 2147483647 h 91"/>
              <a:gd name="T6" fmla="*/ 2147483647 w 138"/>
              <a:gd name="T7" fmla="*/ 2147483647 h 91"/>
              <a:gd name="T8" fmla="*/ 2147483647 w 138"/>
              <a:gd name="T9" fmla="*/ 2147483647 h 91"/>
              <a:gd name="T10" fmla="*/ 2147483647 w 138"/>
              <a:gd name="T11" fmla="*/ 2147483647 h 91"/>
              <a:gd name="T12" fmla="*/ 2147483647 w 138"/>
              <a:gd name="T13" fmla="*/ 0 h 91"/>
              <a:gd name="T14" fmla="*/ 2147483647 w 138"/>
              <a:gd name="T15" fmla="*/ 0 h 91"/>
              <a:gd name="T16" fmla="*/ 2147483647 w 138"/>
              <a:gd name="T17" fmla="*/ 2147483647 h 91"/>
              <a:gd name="T18" fmla="*/ 2147483647 w 138"/>
              <a:gd name="T19" fmla="*/ 2147483647 h 91"/>
              <a:gd name="T20" fmla="*/ 2147483647 w 138"/>
              <a:gd name="T21" fmla="*/ 2147483647 h 91"/>
              <a:gd name="T22" fmla="*/ 2147483647 w 138"/>
              <a:gd name="T23" fmla="*/ 2147483647 h 91"/>
              <a:gd name="T24" fmla="*/ 2147483647 w 138"/>
              <a:gd name="T25" fmla="*/ 2147483647 h 91"/>
              <a:gd name="T26" fmla="*/ 2147483647 w 138"/>
              <a:gd name="T27" fmla="*/ 2147483647 h 91"/>
              <a:gd name="T28" fmla="*/ 0 w 138"/>
              <a:gd name="T29" fmla="*/ 2147483647 h 91"/>
              <a:gd name="T30" fmla="*/ 2147483647 w 138"/>
              <a:gd name="T31" fmla="*/ 2147483647 h 91"/>
              <a:gd name="T32" fmla="*/ 2147483647 w 138"/>
              <a:gd name="T33" fmla="*/ 2147483647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91"/>
              <a:gd name="T53" fmla="*/ 138 w 138"/>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91">
                <a:moveTo>
                  <a:pt x="137" y="38"/>
                </a:moveTo>
                <a:lnTo>
                  <a:pt x="119" y="38"/>
                </a:lnTo>
                <a:lnTo>
                  <a:pt x="104" y="38"/>
                </a:lnTo>
                <a:lnTo>
                  <a:pt x="99" y="29"/>
                </a:lnTo>
                <a:lnTo>
                  <a:pt x="99" y="14"/>
                </a:lnTo>
                <a:lnTo>
                  <a:pt x="95" y="5"/>
                </a:lnTo>
                <a:lnTo>
                  <a:pt x="93" y="0"/>
                </a:lnTo>
                <a:lnTo>
                  <a:pt x="86" y="0"/>
                </a:lnTo>
                <a:lnTo>
                  <a:pt x="79" y="5"/>
                </a:lnTo>
                <a:lnTo>
                  <a:pt x="68" y="14"/>
                </a:lnTo>
                <a:lnTo>
                  <a:pt x="46" y="38"/>
                </a:lnTo>
                <a:lnTo>
                  <a:pt x="22" y="62"/>
                </a:lnTo>
                <a:lnTo>
                  <a:pt x="13" y="76"/>
                </a:lnTo>
                <a:lnTo>
                  <a:pt x="6" y="81"/>
                </a:lnTo>
                <a:lnTo>
                  <a:pt x="0" y="90"/>
                </a:lnTo>
                <a:lnTo>
                  <a:pt x="2" y="90"/>
                </a:lnTo>
                <a:lnTo>
                  <a:pt x="6" y="90"/>
                </a:lnTo>
              </a:path>
            </a:pathLst>
          </a:custGeom>
          <a:noFill/>
          <a:ln w="38100" cap="rnd">
            <a:solidFill>
              <a:schemeClr val="accent2"/>
            </a:solidFill>
            <a:round/>
            <a:headEnd/>
            <a:tailEnd/>
          </a:ln>
        </p:spPr>
        <p:txBody>
          <a:bodyPr/>
          <a:lstStyle/>
          <a:p>
            <a:endParaRPr lang="en-GB"/>
          </a:p>
        </p:txBody>
      </p:sp>
      <p:sp>
        <p:nvSpPr>
          <p:cNvPr id="94229" name="Line 18"/>
          <p:cNvSpPr>
            <a:spLocks noChangeShapeType="1"/>
          </p:cNvSpPr>
          <p:nvPr/>
        </p:nvSpPr>
        <p:spPr bwMode="auto">
          <a:xfrm>
            <a:off x="1076325" y="3922713"/>
            <a:ext cx="11113" cy="0"/>
          </a:xfrm>
          <a:prstGeom prst="line">
            <a:avLst/>
          </a:prstGeom>
          <a:noFill/>
          <a:ln w="38100">
            <a:solidFill>
              <a:schemeClr val="accent2"/>
            </a:solidFill>
            <a:round/>
            <a:headEnd/>
            <a:tailEnd/>
          </a:ln>
        </p:spPr>
        <p:txBody>
          <a:bodyPr wrap="none" anchor="ctr"/>
          <a:lstStyle/>
          <a:p>
            <a:endParaRPr lang="en-US"/>
          </a:p>
        </p:txBody>
      </p:sp>
      <p:sp>
        <p:nvSpPr>
          <p:cNvPr id="94230" name="Line 19"/>
          <p:cNvSpPr>
            <a:spLocks noChangeShapeType="1"/>
          </p:cNvSpPr>
          <p:nvPr/>
        </p:nvSpPr>
        <p:spPr bwMode="auto">
          <a:xfrm>
            <a:off x="1219200" y="3922713"/>
            <a:ext cx="11113" cy="0"/>
          </a:xfrm>
          <a:prstGeom prst="line">
            <a:avLst/>
          </a:prstGeom>
          <a:noFill/>
          <a:ln w="38100">
            <a:solidFill>
              <a:schemeClr val="accent2"/>
            </a:solidFill>
            <a:round/>
            <a:headEnd/>
            <a:tailEnd/>
          </a:ln>
        </p:spPr>
        <p:txBody>
          <a:bodyPr wrap="none" anchor="ctr"/>
          <a:lstStyle/>
          <a:p>
            <a:endParaRPr lang="en-US"/>
          </a:p>
        </p:txBody>
      </p:sp>
      <p:sp>
        <p:nvSpPr>
          <p:cNvPr id="94231" name="Line 20"/>
          <p:cNvSpPr>
            <a:spLocks noChangeShapeType="1"/>
          </p:cNvSpPr>
          <p:nvPr/>
        </p:nvSpPr>
        <p:spPr bwMode="auto">
          <a:xfrm>
            <a:off x="1363663" y="3922713"/>
            <a:ext cx="11112" cy="0"/>
          </a:xfrm>
          <a:prstGeom prst="line">
            <a:avLst/>
          </a:prstGeom>
          <a:noFill/>
          <a:ln w="38100">
            <a:solidFill>
              <a:schemeClr val="accent2"/>
            </a:solidFill>
            <a:round/>
            <a:headEnd/>
            <a:tailEnd/>
          </a:ln>
        </p:spPr>
        <p:txBody>
          <a:bodyPr wrap="none" anchor="ctr"/>
          <a:lstStyle/>
          <a:p>
            <a:endParaRPr lang="en-US"/>
          </a:p>
        </p:txBody>
      </p:sp>
      <p:sp>
        <p:nvSpPr>
          <p:cNvPr id="94232" name="Freeform 21"/>
          <p:cNvSpPr>
            <a:spLocks/>
          </p:cNvSpPr>
          <p:nvPr/>
        </p:nvSpPr>
        <p:spPr bwMode="auto">
          <a:xfrm>
            <a:off x="1487488" y="3917950"/>
            <a:ext cx="117475" cy="60325"/>
          </a:xfrm>
          <a:custGeom>
            <a:avLst/>
            <a:gdLst>
              <a:gd name="T0" fmla="*/ 0 w 133"/>
              <a:gd name="T1" fmla="*/ 2147483647 h 68"/>
              <a:gd name="T2" fmla="*/ 2147483647 w 133"/>
              <a:gd name="T3" fmla="*/ 0 h 68"/>
              <a:gd name="T4" fmla="*/ 2147483647 w 133"/>
              <a:gd name="T5" fmla="*/ 0 h 68"/>
              <a:gd name="T6" fmla="*/ 2147483647 w 133"/>
              <a:gd name="T7" fmla="*/ 2147483647 h 68"/>
              <a:gd name="T8" fmla="*/ 2147483647 w 133"/>
              <a:gd name="T9" fmla="*/ 2147483647 h 68"/>
              <a:gd name="T10" fmla="*/ 2147483647 w 133"/>
              <a:gd name="T11" fmla="*/ 2147483647 h 68"/>
              <a:gd name="T12" fmla="*/ 2147483647 w 133"/>
              <a:gd name="T13" fmla="*/ 2147483647 h 68"/>
              <a:gd name="T14" fmla="*/ 2147483647 w 133"/>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68"/>
              <a:gd name="T26" fmla="*/ 133 w 13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68">
                <a:moveTo>
                  <a:pt x="0" y="5"/>
                </a:moveTo>
                <a:lnTo>
                  <a:pt x="34" y="0"/>
                </a:lnTo>
                <a:lnTo>
                  <a:pt x="51" y="0"/>
                </a:lnTo>
                <a:lnTo>
                  <a:pt x="68" y="5"/>
                </a:lnTo>
                <a:lnTo>
                  <a:pt x="85" y="19"/>
                </a:lnTo>
                <a:lnTo>
                  <a:pt x="102" y="38"/>
                </a:lnTo>
                <a:lnTo>
                  <a:pt x="118" y="53"/>
                </a:lnTo>
                <a:lnTo>
                  <a:pt x="132" y="67"/>
                </a:lnTo>
              </a:path>
            </a:pathLst>
          </a:custGeom>
          <a:noFill/>
          <a:ln w="38100" cap="rnd">
            <a:solidFill>
              <a:schemeClr val="accent2"/>
            </a:solidFill>
            <a:round/>
            <a:headEnd/>
            <a:tailEnd/>
          </a:ln>
        </p:spPr>
        <p:txBody>
          <a:bodyPr/>
          <a:lstStyle/>
          <a:p>
            <a:endParaRPr lang="en-GB"/>
          </a:p>
        </p:txBody>
      </p:sp>
      <p:sp>
        <p:nvSpPr>
          <p:cNvPr id="94233" name="Freeform 22"/>
          <p:cNvSpPr>
            <a:spLocks/>
          </p:cNvSpPr>
          <p:nvPr/>
        </p:nvSpPr>
        <p:spPr bwMode="auto">
          <a:xfrm>
            <a:off x="1366838" y="2941638"/>
            <a:ext cx="103187" cy="42862"/>
          </a:xfrm>
          <a:custGeom>
            <a:avLst/>
            <a:gdLst>
              <a:gd name="T0" fmla="*/ 0 w 117"/>
              <a:gd name="T1" fmla="*/ 2147483647 h 48"/>
              <a:gd name="T2" fmla="*/ 2147483647 w 117"/>
              <a:gd name="T3" fmla="*/ 2147483647 h 48"/>
              <a:gd name="T4" fmla="*/ 2147483647 w 117"/>
              <a:gd name="T5" fmla="*/ 2147483647 h 48"/>
              <a:gd name="T6" fmla="*/ 2147483647 w 117"/>
              <a:gd name="T7" fmla="*/ 2147483647 h 48"/>
              <a:gd name="T8" fmla="*/ 2147483647 w 117"/>
              <a:gd name="T9" fmla="*/ 0 h 48"/>
              <a:gd name="T10" fmla="*/ 2147483647 w 117"/>
              <a:gd name="T11" fmla="*/ 2147483647 h 48"/>
              <a:gd name="T12" fmla="*/ 2147483647 w 117"/>
              <a:gd name="T13" fmla="*/ 2147483647 h 48"/>
              <a:gd name="T14" fmla="*/ 2147483647 w 117"/>
              <a:gd name="T15" fmla="*/ 2147483647 h 48"/>
              <a:gd name="T16" fmla="*/ 2147483647 w 117"/>
              <a:gd name="T17" fmla="*/ 2147483647 h 48"/>
              <a:gd name="T18" fmla="*/ 2147483647 w 117"/>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48"/>
              <a:gd name="T32" fmla="*/ 117 w 117"/>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48">
                <a:moveTo>
                  <a:pt x="0" y="47"/>
                </a:moveTo>
                <a:lnTo>
                  <a:pt x="19" y="30"/>
                </a:lnTo>
                <a:lnTo>
                  <a:pt x="34" y="13"/>
                </a:lnTo>
                <a:lnTo>
                  <a:pt x="50" y="3"/>
                </a:lnTo>
                <a:lnTo>
                  <a:pt x="66" y="0"/>
                </a:lnTo>
                <a:lnTo>
                  <a:pt x="72" y="3"/>
                </a:lnTo>
                <a:lnTo>
                  <a:pt x="81" y="7"/>
                </a:lnTo>
                <a:lnTo>
                  <a:pt x="94" y="20"/>
                </a:lnTo>
                <a:lnTo>
                  <a:pt x="107" y="37"/>
                </a:lnTo>
                <a:lnTo>
                  <a:pt x="116" y="47"/>
                </a:lnTo>
              </a:path>
            </a:pathLst>
          </a:custGeom>
          <a:noFill/>
          <a:ln w="38100" cap="rnd">
            <a:solidFill>
              <a:schemeClr val="accent1"/>
            </a:solidFill>
            <a:round/>
            <a:headEnd/>
            <a:tailEnd/>
          </a:ln>
        </p:spPr>
        <p:txBody>
          <a:bodyPr/>
          <a:lstStyle/>
          <a:p>
            <a:endParaRPr lang="en-GB"/>
          </a:p>
        </p:txBody>
      </p:sp>
      <p:sp>
        <p:nvSpPr>
          <p:cNvPr id="94234" name="Freeform 23"/>
          <p:cNvSpPr>
            <a:spLocks/>
          </p:cNvSpPr>
          <p:nvPr/>
        </p:nvSpPr>
        <p:spPr bwMode="auto">
          <a:xfrm>
            <a:off x="1223963" y="2941638"/>
            <a:ext cx="101600" cy="42862"/>
          </a:xfrm>
          <a:custGeom>
            <a:avLst/>
            <a:gdLst>
              <a:gd name="T0" fmla="*/ 0 w 116"/>
              <a:gd name="T1" fmla="*/ 2147483647 h 48"/>
              <a:gd name="T2" fmla="*/ 2147483647 w 116"/>
              <a:gd name="T3" fmla="*/ 2147483647 h 48"/>
              <a:gd name="T4" fmla="*/ 2147483647 w 116"/>
              <a:gd name="T5" fmla="*/ 2147483647 h 48"/>
              <a:gd name="T6" fmla="*/ 2147483647 w 116"/>
              <a:gd name="T7" fmla="*/ 2147483647 h 48"/>
              <a:gd name="T8" fmla="*/ 2147483647 w 116"/>
              <a:gd name="T9" fmla="*/ 0 h 48"/>
              <a:gd name="T10" fmla="*/ 2147483647 w 116"/>
              <a:gd name="T11" fmla="*/ 2147483647 h 48"/>
              <a:gd name="T12" fmla="*/ 2147483647 w 116"/>
              <a:gd name="T13" fmla="*/ 2147483647 h 48"/>
              <a:gd name="T14" fmla="*/ 2147483647 w 116"/>
              <a:gd name="T15" fmla="*/ 2147483647 h 48"/>
              <a:gd name="T16" fmla="*/ 2147483647 w 116"/>
              <a:gd name="T17" fmla="*/ 2147483647 h 48"/>
              <a:gd name="T18" fmla="*/ 2147483647 w 11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48"/>
              <a:gd name="T32" fmla="*/ 116 w 11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48">
                <a:moveTo>
                  <a:pt x="0" y="47"/>
                </a:moveTo>
                <a:lnTo>
                  <a:pt x="17" y="30"/>
                </a:lnTo>
                <a:lnTo>
                  <a:pt x="34" y="13"/>
                </a:lnTo>
                <a:lnTo>
                  <a:pt x="52" y="3"/>
                </a:lnTo>
                <a:lnTo>
                  <a:pt x="66" y="0"/>
                </a:lnTo>
                <a:lnTo>
                  <a:pt x="72" y="3"/>
                </a:lnTo>
                <a:lnTo>
                  <a:pt x="80" y="7"/>
                </a:lnTo>
                <a:lnTo>
                  <a:pt x="95" y="20"/>
                </a:lnTo>
                <a:lnTo>
                  <a:pt x="106" y="37"/>
                </a:lnTo>
                <a:lnTo>
                  <a:pt x="115" y="47"/>
                </a:lnTo>
              </a:path>
            </a:pathLst>
          </a:custGeom>
          <a:noFill/>
          <a:ln w="38100" cap="rnd">
            <a:solidFill>
              <a:schemeClr val="accent1"/>
            </a:solidFill>
            <a:round/>
            <a:headEnd/>
            <a:tailEnd/>
          </a:ln>
        </p:spPr>
        <p:txBody>
          <a:bodyPr/>
          <a:lstStyle/>
          <a:p>
            <a:endParaRPr lang="en-GB"/>
          </a:p>
        </p:txBody>
      </p:sp>
      <p:sp>
        <p:nvSpPr>
          <p:cNvPr id="94235" name="Freeform 24"/>
          <p:cNvSpPr>
            <a:spLocks/>
          </p:cNvSpPr>
          <p:nvPr/>
        </p:nvSpPr>
        <p:spPr bwMode="auto">
          <a:xfrm>
            <a:off x="1079500" y="2822575"/>
            <a:ext cx="103188" cy="161925"/>
          </a:xfrm>
          <a:custGeom>
            <a:avLst/>
            <a:gdLst>
              <a:gd name="T0" fmla="*/ 0 w 116"/>
              <a:gd name="T1" fmla="*/ 2147483647 h 182"/>
              <a:gd name="T2" fmla="*/ 2147483647 w 116"/>
              <a:gd name="T3" fmla="*/ 2147483647 h 182"/>
              <a:gd name="T4" fmla="*/ 2147483647 w 116"/>
              <a:gd name="T5" fmla="*/ 2147483647 h 182"/>
              <a:gd name="T6" fmla="*/ 2147483647 w 116"/>
              <a:gd name="T7" fmla="*/ 2147483647 h 182"/>
              <a:gd name="T8" fmla="*/ 2147483647 w 116"/>
              <a:gd name="T9" fmla="*/ 2147483647 h 182"/>
              <a:gd name="T10" fmla="*/ 2147483647 w 116"/>
              <a:gd name="T11" fmla="*/ 2147483647 h 182"/>
              <a:gd name="T12" fmla="*/ 2147483647 w 116"/>
              <a:gd name="T13" fmla="*/ 2147483647 h 182"/>
              <a:gd name="T14" fmla="*/ 2147483647 w 116"/>
              <a:gd name="T15" fmla="*/ 0 h 182"/>
              <a:gd name="T16" fmla="*/ 2147483647 w 116"/>
              <a:gd name="T17" fmla="*/ 2147483647 h 182"/>
              <a:gd name="T18" fmla="*/ 2147483647 w 116"/>
              <a:gd name="T19" fmla="*/ 2147483647 h 182"/>
              <a:gd name="T20" fmla="*/ 2147483647 w 116"/>
              <a:gd name="T21" fmla="*/ 2147483647 h 182"/>
              <a:gd name="T22" fmla="*/ 2147483647 w 116"/>
              <a:gd name="T23" fmla="*/ 2147483647 h 182"/>
              <a:gd name="T24" fmla="*/ 2147483647 w 116"/>
              <a:gd name="T25" fmla="*/ 2147483647 h 182"/>
              <a:gd name="T26" fmla="*/ 2147483647 w 116"/>
              <a:gd name="T27" fmla="*/ 2147483647 h 182"/>
              <a:gd name="T28" fmla="*/ 2147483647 w 116"/>
              <a:gd name="T29" fmla="*/ 2147483647 h 182"/>
              <a:gd name="T30" fmla="*/ 2147483647 w 116"/>
              <a:gd name="T31" fmla="*/ 2147483647 h 182"/>
              <a:gd name="T32" fmla="*/ 2147483647 w 116"/>
              <a:gd name="T33" fmla="*/ 2147483647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82"/>
              <a:gd name="T53" fmla="*/ 116 w 116"/>
              <a:gd name="T54" fmla="*/ 182 h 1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82">
                <a:moveTo>
                  <a:pt x="0" y="181"/>
                </a:moveTo>
                <a:lnTo>
                  <a:pt x="18" y="114"/>
                </a:lnTo>
                <a:lnTo>
                  <a:pt x="26" y="84"/>
                </a:lnTo>
                <a:lnTo>
                  <a:pt x="34" y="57"/>
                </a:lnTo>
                <a:lnTo>
                  <a:pt x="42" y="34"/>
                </a:lnTo>
                <a:lnTo>
                  <a:pt x="50" y="17"/>
                </a:lnTo>
                <a:lnTo>
                  <a:pt x="57" y="3"/>
                </a:lnTo>
                <a:lnTo>
                  <a:pt x="65" y="0"/>
                </a:lnTo>
                <a:lnTo>
                  <a:pt x="68" y="3"/>
                </a:lnTo>
                <a:lnTo>
                  <a:pt x="73" y="7"/>
                </a:lnTo>
                <a:lnTo>
                  <a:pt x="81" y="23"/>
                </a:lnTo>
                <a:lnTo>
                  <a:pt x="86" y="50"/>
                </a:lnTo>
                <a:lnTo>
                  <a:pt x="94" y="80"/>
                </a:lnTo>
                <a:lnTo>
                  <a:pt x="102" y="111"/>
                </a:lnTo>
                <a:lnTo>
                  <a:pt x="107" y="141"/>
                </a:lnTo>
                <a:lnTo>
                  <a:pt x="112" y="164"/>
                </a:lnTo>
                <a:lnTo>
                  <a:pt x="115" y="181"/>
                </a:lnTo>
              </a:path>
            </a:pathLst>
          </a:custGeom>
          <a:noFill/>
          <a:ln w="38100" cap="rnd">
            <a:solidFill>
              <a:schemeClr val="accent1"/>
            </a:solidFill>
            <a:round/>
            <a:headEnd/>
            <a:tailEnd/>
          </a:ln>
        </p:spPr>
        <p:txBody>
          <a:bodyPr/>
          <a:lstStyle/>
          <a:p>
            <a:endParaRPr lang="en-GB"/>
          </a:p>
        </p:txBody>
      </p:sp>
      <p:sp>
        <p:nvSpPr>
          <p:cNvPr id="94236" name="Freeform 25"/>
          <p:cNvSpPr>
            <a:spLocks/>
          </p:cNvSpPr>
          <p:nvPr/>
        </p:nvSpPr>
        <p:spPr bwMode="auto">
          <a:xfrm>
            <a:off x="935038" y="2941638"/>
            <a:ext cx="103187" cy="42862"/>
          </a:xfrm>
          <a:custGeom>
            <a:avLst/>
            <a:gdLst>
              <a:gd name="T0" fmla="*/ 0 w 117"/>
              <a:gd name="T1" fmla="*/ 2147483647 h 48"/>
              <a:gd name="T2" fmla="*/ 2147483647 w 117"/>
              <a:gd name="T3" fmla="*/ 2147483647 h 48"/>
              <a:gd name="T4" fmla="*/ 2147483647 w 117"/>
              <a:gd name="T5" fmla="*/ 2147483647 h 48"/>
              <a:gd name="T6" fmla="*/ 2147483647 w 117"/>
              <a:gd name="T7" fmla="*/ 2147483647 h 48"/>
              <a:gd name="T8" fmla="*/ 2147483647 w 117"/>
              <a:gd name="T9" fmla="*/ 0 h 48"/>
              <a:gd name="T10" fmla="*/ 2147483647 w 117"/>
              <a:gd name="T11" fmla="*/ 2147483647 h 48"/>
              <a:gd name="T12" fmla="*/ 2147483647 w 117"/>
              <a:gd name="T13" fmla="*/ 2147483647 h 48"/>
              <a:gd name="T14" fmla="*/ 2147483647 w 117"/>
              <a:gd name="T15" fmla="*/ 2147483647 h 48"/>
              <a:gd name="T16" fmla="*/ 2147483647 w 117"/>
              <a:gd name="T17" fmla="*/ 2147483647 h 48"/>
              <a:gd name="T18" fmla="*/ 2147483647 w 117"/>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48"/>
              <a:gd name="T32" fmla="*/ 117 w 117"/>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48">
                <a:moveTo>
                  <a:pt x="0" y="47"/>
                </a:moveTo>
                <a:lnTo>
                  <a:pt x="19" y="30"/>
                </a:lnTo>
                <a:lnTo>
                  <a:pt x="36" y="13"/>
                </a:lnTo>
                <a:lnTo>
                  <a:pt x="52" y="3"/>
                </a:lnTo>
                <a:lnTo>
                  <a:pt x="66" y="0"/>
                </a:lnTo>
                <a:lnTo>
                  <a:pt x="74" y="3"/>
                </a:lnTo>
                <a:lnTo>
                  <a:pt x="81" y="7"/>
                </a:lnTo>
                <a:lnTo>
                  <a:pt x="95" y="20"/>
                </a:lnTo>
                <a:lnTo>
                  <a:pt x="107" y="37"/>
                </a:lnTo>
                <a:lnTo>
                  <a:pt x="116" y="47"/>
                </a:lnTo>
              </a:path>
            </a:pathLst>
          </a:custGeom>
          <a:noFill/>
          <a:ln w="38100" cap="rnd">
            <a:solidFill>
              <a:schemeClr val="accent1"/>
            </a:solidFill>
            <a:round/>
            <a:headEnd/>
            <a:tailEnd/>
          </a:ln>
        </p:spPr>
        <p:txBody>
          <a:bodyPr/>
          <a:lstStyle/>
          <a:p>
            <a:endParaRPr lang="en-GB"/>
          </a:p>
        </p:txBody>
      </p:sp>
      <p:sp>
        <p:nvSpPr>
          <p:cNvPr id="94237" name="Freeform 26"/>
          <p:cNvSpPr>
            <a:spLocks/>
          </p:cNvSpPr>
          <p:nvPr/>
        </p:nvSpPr>
        <p:spPr bwMode="auto">
          <a:xfrm>
            <a:off x="814388" y="2949575"/>
            <a:ext cx="123825" cy="80963"/>
          </a:xfrm>
          <a:custGeom>
            <a:avLst/>
            <a:gdLst>
              <a:gd name="T0" fmla="*/ 2147483647 w 140"/>
              <a:gd name="T1" fmla="*/ 2147483647 h 91"/>
              <a:gd name="T2" fmla="*/ 2147483647 w 140"/>
              <a:gd name="T3" fmla="*/ 2147483647 h 91"/>
              <a:gd name="T4" fmla="*/ 2147483647 w 140"/>
              <a:gd name="T5" fmla="*/ 2147483647 h 91"/>
              <a:gd name="T6" fmla="*/ 2147483647 w 140"/>
              <a:gd name="T7" fmla="*/ 2147483647 h 91"/>
              <a:gd name="T8" fmla="*/ 2147483647 w 140"/>
              <a:gd name="T9" fmla="*/ 2147483647 h 91"/>
              <a:gd name="T10" fmla="*/ 2147483647 w 140"/>
              <a:gd name="T11" fmla="*/ 2147483647 h 91"/>
              <a:gd name="T12" fmla="*/ 2147483647 w 140"/>
              <a:gd name="T13" fmla="*/ 0 h 91"/>
              <a:gd name="T14" fmla="*/ 2147483647 w 140"/>
              <a:gd name="T15" fmla="*/ 0 h 91"/>
              <a:gd name="T16" fmla="*/ 2147483647 w 140"/>
              <a:gd name="T17" fmla="*/ 0 h 91"/>
              <a:gd name="T18" fmla="*/ 2147483647 w 140"/>
              <a:gd name="T19" fmla="*/ 2147483647 h 91"/>
              <a:gd name="T20" fmla="*/ 2147483647 w 140"/>
              <a:gd name="T21" fmla="*/ 2147483647 h 91"/>
              <a:gd name="T22" fmla="*/ 2147483647 w 140"/>
              <a:gd name="T23" fmla="*/ 2147483647 h 91"/>
              <a:gd name="T24" fmla="*/ 2147483647 w 140"/>
              <a:gd name="T25" fmla="*/ 2147483647 h 91"/>
              <a:gd name="T26" fmla="*/ 2147483647 w 140"/>
              <a:gd name="T27" fmla="*/ 2147483647 h 91"/>
              <a:gd name="T28" fmla="*/ 2147483647 w 140"/>
              <a:gd name="T29" fmla="*/ 2147483647 h 91"/>
              <a:gd name="T30" fmla="*/ 2147483647 w 140"/>
              <a:gd name="T31" fmla="*/ 2147483647 h 91"/>
              <a:gd name="T32" fmla="*/ 2147483647 w 140"/>
              <a:gd name="T33" fmla="*/ 2147483647 h 91"/>
              <a:gd name="T34" fmla="*/ 0 w 140"/>
              <a:gd name="T35" fmla="*/ 2147483647 h 91"/>
              <a:gd name="T36" fmla="*/ 2147483647 w 140"/>
              <a:gd name="T37" fmla="*/ 2147483647 h 91"/>
              <a:gd name="T38" fmla="*/ 2147483647 w 140"/>
              <a:gd name="T39" fmla="*/ 2147483647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91"/>
              <a:gd name="T62" fmla="*/ 140 w 140"/>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91">
                <a:moveTo>
                  <a:pt x="139" y="34"/>
                </a:moveTo>
                <a:lnTo>
                  <a:pt x="122" y="38"/>
                </a:lnTo>
                <a:lnTo>
                  <a:pt x="113" y="38"/>
                </a:lnTo>
                <a:lnTo>
                  <a:pt x="104" y="34"/>
                </a:lnTo>
                <a:lnTo>
                  <a:pt x="102" y="24"/>
                </a:lnTo>
                <a:lnTo>
                  <a:pt x="100" y="14"/>
                </a:lnTo>
                <a:lnTo>
                  <a:pt x="98" y="0"/>
                </a:lnTo>
                <a:lnTo>
                  <a:pt x="93" y="0"/>
                </a:lnTo>
                <a:lnTo>
                  <a:pt x="89" y="0"/>
                </a:lnTo>
                <a:lnTo>
                  <a:pt x="82" y="4"/>
                </a:lnTo>
                <a:lnTo>
                  <a:pt x="71" y="14"/>
                </a:lnTo>
                <a:lnTo>
                  <a:pt x="48" y="34"/>
                </a:lnTo>
                <a:lnTo>
                  <a:pt x="24" y="62"/>
                </a:lnTo>
                <a:lnTo>
                  <a:pt x="15" y="72"/>
                </a:lnTo>
                <a:lnTo>
                  <a:pt x="8" y="79"/>
                </a:lnTo>
                <a:lnTo>
                  <a:pt x="4" y="83"/>
                </a:lnTo>
                <a:lnTo>
                  <a:pt x="2" y="86"/>
                </a:lnTo>
                <a:lnTo>
                  <a:pt x="0" y="90"/>
                </a:lnTo>
                <a:lnTo>
                  <a:pt x="4" y="90"/>
                </a:lnTo>
                <a:lnTo>
                  <a:pt x="8" y="86"/>
                </a:lnTo>
              </a:path>
            </a:pathLst>
          </a:custGeom>
          <a:noFill/>
          <a:ln w="38100" cap="rnd">
            <a:solidFill>
              <a:schemeClr val="accent1"/>
            </a:solidFill>
            <a:round/>
            <a:headEnd/>
            <a:tailEnd/>
          </a:ln>
        </p:spPr>
        <p:txBody>
          <a:bodyPr/>
          <a:lstStyle/>
          <a:p>
            <a:endParaRPr lang="en-GB"/>
          </a:p>
        </p:txBody>
      </p:sp>
      <p:sp>
        <p:nvSpPr>
          <p:cNvPr id="94238" name="Line 27"/>
          <p:cNvSpPr>
            <a:spLocks noChangeShapeType="1"/>
          </p:cNvSpPr>
          <p:nvPr/>
        </p:nvSpPr>
        <p:spPr bwMode="auto">
          <a:xfrm>
            <a:off x="1054100" y="2982913"/>
            <a:ext cx="11113" cy="0"/>
          </a:xfrm>
          <a:prstGeom prst="line">
            <a:avLst/>
          </a:prstGeom>
          <a:noFill/>
          <a:ln w="38100">
            <a:solidFill>
              <a:schemeClr val="accent1"/>
            </a:solidFill>
            <a:round/>
            <a:headEnd/>
            <a:tailEnd/>
          </a:ln>
        </p:spPr>
        <p:txBody>
          <a:bodyPr wrap="none" anchor="ctr"/>
          <a:lstStyle/>
          <a:p>
            <a:endParaRPr lang="en-US"/>
          </a:p>
        </p:txBody>
      </p:sp>
      <p:sp>
        <p:nvSpPr>
          <p:cNvPr id="94239" name="Line 28"/>
          <p:cNvSpPr>
            <a:spLocks noChangeShapeType="1"/>
          </p:cNvSpPr>
          <p:nvPr/>
        </p:nvSpPr>
        <p:spPr bwMode="auto">
          <a:xfrm>
            <a:off x="1198563" y="2982913"/>
            <a:ext cx="11112" cy="0"/>
          </a:xfrm>
          <a:prstGeom prst="line">
            <a:avLst/>
          </a:prstGeom>
          <a:noFill/>
          <a:ln w="38100">
            <a:solidFill>
              <a:schemeClr val="accent1"/>
            </a:solidFill>
            <a:round/>
            <a:headEnd/>
            <a:tailEnd/>
          </a:ln>
        </p:spPr>
        <p:txBody>
          <a:bodyPr wrap="none" anchor="ctr"/>
          <a:lstStyle/>
          <a:p>
            <a:endParaRPr lang="en-US"/>
          </a:p>
        </p:txBody>
      </p:sp>
      <p:sp>
        <p:nvSpPr>
          <p:cNvPr id="94240" name="Line 29"/>
          <p:cNvSpPr>
            <a:spLocks noChangeShapeType="1"/>
          </p:cNvSpPr>
          <p:nvPr/>
        </p:nvSpPr>
        <p:spPr bwMode="auto">
          <a:xfrm>
            <a:off x="1343025" y="2982913"/>
            <a:ext cx="9525" cy="0"/>
          </a:xfrm>
          <a:prstGeom prst="line">
            <a:avLst/>
          </a:prstGeom>
          <a:noFill/>
          <a:ln w="38100">
            <a:solidFill>
              <a:schemeClr val="accent1"/>
            </a:solidFill>
            <a:round/>
            <a:headEnd/>
            <a:tailEnd/>
          </a:ln>
        </p:spPr>
        <p:txBody>
          <a:bodyPr wrap="none" anchor="ctr"/>
          <a:lstStyle/>
          <a:p>
            <a:endParaRPr lang="en-US"/>
          </a:p>
        </p:txBody>
      </p:sp>
      <p:sp>
        <p:nvSpPr>
          <p:cNvPr id="94241" name="Freeform 30"/>
          <p:cNvSpPr>
            <a:spLocks/>
          </p:cNvSpPr>
          <p:nvPr/>
        </p:nvSpPr>
        <p:spPr bwMode="auto">
          <a:xfrm>
            <a:off x="1468438" y="2978150"/>
            <a:ext cx="115887" cy="58738"/>
          </a:xfrm>
          <a:custGeom>
            <a:avLst/>
            <a:gdLst>
              <a:gd name="T0" fmla="*/ 0 w 132"/>
              <a:gd name="T1" fmla="*/ 2147483647 h 67"/>
              <a:gd name="T2" fmla="*/ 2147483647 w 132"/>
              <a:gd name="T3" fmla="*/ 0 h 67"/>
              <a:gd name="T4" fmla="*/ 2147483647 w 132"/>
              <a:gd name="T5" fmla="*/ 0 h 67"/>
              <a:gd name="T6" fmla="*/ 2147483647 w 132"/>
              <a:gd name="T7" fmla="*/ 2147483647 h 67"/>
              <a:gd name="T8" fmla="*/ 2147483647 w 132"/>
              <a:gd name="T9" fmla="*/ 2147483647 h 67"/>
              <a:gd name="T10" fmla="*/ 2147483647 w 132"/>
              <a:gd name="T11" fmla="*/ 2147483647 h 67"/>
              <a:gd name="T12" fmla="*/ 2147483647 w 132"/>
              <a:gd name="T13" fmla="*/ 2147483647 h 67"/>
              <a:gd name="T14" fmla="*/ 2147483647 w 132"/>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67"/>
              <a:gd name="T26" fmla="*/ 132 w 132"/>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67">
                <a:moveTo>
                  <a:pt x="0" y="4"/>
                </a:moveTo>
                <a:lnTo>
                  <a:pt x="34" y="0"/>
                </a:lnTo>
                <a:lnTo>
                  <a:pt x="47" y="0"/>
                </a:lnTo>
                <a:lnTo>
                  <a:pt x="64" y="4"/>
                </a:lnTo>
                <a:lnTo>
                  <a:pt x="84" y="18"/>
                </a:lnTo>
                <a:lnTo>
                  <a:pt x="101" y="35"/>
                </a:lnTo>
                <a:lnTo>
                  <a:pt x="118" y="52"/>
                </a:lnTo>
                <a:lnTo>
                  <a:pt x="131" y="66"/>
                </a:lnTo>
              </a:path>
            </a:pathLst>
          </a:custGeom>
          <a:noFill/>
          <a:ln w="38100" cap="rnd">
            <a:solidFill>
              <a:schemeClr val="accent1"/>
            </a:solidFill>
            <a:round/>
            <a:headEnd/>
            <a:tailEnd/>
          </a:ln>
        </p:spPr>
        <p:txBody>
          <a:bodyPr/>
          <a:lstStyle/>
          <a:p>
            <a:endParaRPr lang="en-GB"/>
          </a:p>
        </p:txBody>
      </p:sp>
      <p:sp>
        <p:nvSpPr>
          <p:cNvPr id="94242" name="Freeform 31"/>
          <p:cNvSpPr>
            <a:spLocks/>
          </p:cNvSpPr>
          <p:nvPr/>
        </p:nvSpPr>
        <p:spPr bwMode="auto">
          <a:xfrm>
            <a:off x="1377950" y="2184400"/>
            <a:ext cx="101600" cy="41275"/>
          </a:xfrm>
          <a:custGeom>
            <a:avLst/>
            <a:gdLst>
              <a:gd name="T0" fmla="*/ 0 w 115"/>
              <a:gd name="T1" fmla="*/ 2147483647 h 47"/>
              <a:gd name="T2" fmla="*/ 2147483647 w 115"/>
              <a:gd name="T3" fmla="*/ 2147483647 h 47"/>
              <a:gd name="T4" fmla="*/ 2147483647 w 115"/>
              <a:gd name="T5" fmla="*/ 2147483647 h 47"/>
              <a:gd name="T6" fmla="*/ 2147483647 w 115"/>
              <a:gd name="T7" fmla="*/ 2147483647 h 47"/>
              <a:gd name="T8" fmla="*/ 2147483647 w 115"/>
              <a:gd name="T9" fmla="*/ 2147483647 h 47"/>
              <a:gd name="T10" fmla="*/ 2147483647 w 115"/>
              <a:gd name="T11" fmla="*/ 0 h 47"/>
              <a:gd name="T12" fmla="*/ 2147483647 w 115"/>
              <a:gd name="T13" fmla="*/ 2147483647 h 47"/>
              <a:gd name="T14" fmla="*/ 2147483647 w 115"/>
              <a:gd name="T15" fmla="*/ 2147483647 h 47"/>
              <a:gd name="T16" fmla="*/ 2147483647 w 115"/>
              <a:gd name="T17" fmla="*/ 2147483647 h 47"/>
              <a:gd name="T18" fmla="*/ 2147483647 w 115"/>
              <a:gd name="T19" fmla="*/ 2147483647 h 47"/>
              <a:gd name="T20" fmla="*/ 2147483647 w 115"/>
              <a:gd name="T21" fmla="*/ 2147483647 h 47"/>
              <a:gd name="T22" fmla="*/ 2147483647 w 115"/>
              <a:gd name="T23" fmla="*/ 2147483647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47"/>
              <a:gd name="T38" fmla="*/ 115 w 115"/>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47">
                <a:moveTo>
                  <a:pt x="0" y="46"/>
                </a:moveTo>
                <a:lnTo>
                  <a:pt x="16" y="28"/>
                </a:lnTo>
                <a:lnTo>
                  <a:pt x="32" y="14"/>
                </a:lnTo>
                <a:lnTo>
                  <a:pt x="48" y="4"/>
                </a:lnTo>
                <a:lnTo>
                  <a:pt x="57" y="2"/>
                </a:lnTo>
                <a:lnTo>
                  <a:pt x="63" y="0"/>
                </a:lnTo>
                <a:lnTo>
                  <a:pt x="70" y="2"/>
                </a:lnTo>
                <a:lnTo>
                  <a:pt x="79" y="6"/>
                </a:lnTo>
                <a:lnTo>
                  <a:pt x="92" y="20"/>
                </a:lnTo>
                <a:lnTo>
                  <a:pt x="105" y="36"/>
                </a:lnTo>
                <a:lnTo>
                  <a:pt x="111" y="42"/>
                </a:lnTo>
                <a:lnTo>
                  <a:pt x="114" y="46"/>
                </a:lnTo>
              </a:path>
            </a:pathLst>
          </a:custGeom>
          <a:noFill/>
          <a:ln w="38100" cap="rnd">
            <a:solidFill>
              <a:srgbClr val="333399"/>
            </a:solidFill>
            <a:round/>
            <a:headEnd/>
            <a:tailEnd/>
          </a:ln>
        </p:spPr>
        <p:txBody>
          <a:bodyPr/>
          <a:lstStyle/>
          <a:p>
            <a:endParaRPr lang="en-GB"/>
          </a:p>
        </p:txBody>
      </p:sp>
      <p:sp>
        <p:nvSpPr>
          <p:cNvPr id="94243" name="Freeform 32"/>
          <p:cNvSpPr>
            <a:spLocks/>
          </p:cNvSpPr>
          <p:nvPr/>
        </p:nvSpPr>
        <p:spPr bwMode="auto">
          <a:xfrm>
            <a:off x="1233488" y="2184400"/>
            <a:ext cx="103187" cy="41275"/>
          </a:xfrm>
          <a:custGeom>
            <a:avLst/>
            <a:gdLst>
              <a:gd name="T0" fmla="*/ 0 w 117"/>
              <a:gd name="T1" fmla="*/ 2147483647 h 47"/>
              <a:gd name="T2" fmla="*/ 2147483647 w 117"/>
              <a:gd name="T3" fmla="*/ 2147483647 h 47"/>
              <a:gd name="T4" fmla="*/ 2147483647 w 117"/>
              <a:gd name="T5" fmla="*/ 2147483647 h 47"/>
              <a:gd name="T6" fmla="*/ 2147483647 w 117"/>
              <a:gd name="T7" fmla="*/ 2147483647 h 47"/>
              <a:gd name="T8" fmla="*/ 2147483647 w 117"/>
              <a:gd name="T9" fmla="*/ 2147483647 h 47"/>
              <a:gd name="T10" fmla="*/ 2147483647 w 117"/>
              <a:gd name="T11" fmla="*/ 0 h 47"/>
              <a:gd name="T12" fmla="*/ 2147483647 w 117"/>
              <a:gd name="T13" fmla="*/ 2147483647 h 47"/>
              <a:gd name="T14" fmla="*/ 2147483647 w 117"/>
              <a:gd name="T15" fmla="*/ 2147483647 h 47"/>
              <a:gd name="T16" fmla="*/ 2147483647 w 117"/>
              <a:gd name="T17" fmla="*/ 2147483647 h 47"/>
              <a:gd name="T18" fmla="*/ 2147483647 w 117"/>
              <a:gd name="T19" fmla="*/ 2147483647 h 47"/>
              <a:gd name="T20" fmla="*/ 2147483647 w 117"/>
              <a:gd name="T21" fmla="*/ 2147483647 h 47"/>
              <a:gd name="T22" fmla="*/ 2147483647 w 117"/>
              <a:gd name="T23" fmla="*/ 2147483647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47"/>
              <a:gd name="T38" fmla="*/ 117 w 117"/>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47">
                <a:moveTo>
                  <a:pt x="0" y="46"/>
                </a:moveTo>
                <a:lnTo>
                  <a:pt x="17" y="28"/>
                </a:lnTo>
                <a:lnTo>
                  <a:pt x="35" y="14"/>
                </a:lnTo>
                <a:lnTo>
                  <a:pt x="52" y="4"/>
                </a:lnTo>
                <a:lnTo>
                  <a:pt x="58" y="2"/>
                </a:lnTo>
                <a:lnTo>
                  <a:pt x="67" y="0"/>
                </a:lnTo>
                <a:lnTo>
                  <a:pt x="73" y="2"/>
                </a:lnTo>
                <a:lnTo>
                  <a:pt x="81" y="6"/>
                </a:lnTo>
                <a:lnTo>
                  <a:pt x="96" y="20"/>
                </a:lnTo>
                <a:lnTo>
                  <a:pt x="107" y="36"/>
                </a:lnTo>
                <a:lnTo>
                  <a:pt x="113" y="42"/>
                </a:lnTo>
                <a:lnTo>
                  <a:pt x="116" y="46"/>
                </a:lnTo>
              </a:path>
            </a:pathLst>
          </a:custGeom>
          <a:noFill/>
          <a:ln w="38100" cap="rnd">
            <a:solidFill>
              <a:srgbClr val="333399"/>
            </a:solidFill>
            <a:round/>
            <a:headEnd/>
            <a:tailEnd/>
          </a:ln>
        </p:spPr>
        <p:txBody>
          <a:bodyPr/>
          <a:lstStyle/>
          <a:p>
            <a:endParaRPr lang="en-GB"/>
          </a:p>
        </p:txBody>
      </p:sp>
      <p:sp>
        <p:nvSpPr>
          <p:cNvPr id="94244" name="Freeform 33"/>
          <p:cNvSpPr>
            <a:spLocks/>
          </p:cNvSpPr>
          <p:nvPr/>
        </p:nvSpPr>
        <p:spPr bwMode="auto">
          <a:xfrm>
            <a:off x="1089025" y="2184400"/>
            <a:ext cx="103188" cy="41275"/>
          </a:xfrm>
          <a:custGeom>
            <a:avLst/>
            <a:gdLst>
              <a:gd name="T0" fmla="*/ 0 w 117"/>
              <a:gd name="T1" fmla="*/ 2147483647 h 47"/>
              <a:gd name="T2" fmla="*/ 2147483647 w 117"/>
              <a:gd name="T3" fmla="*/ 2147483647 h 47"/>
              <a:gd name="T4" fmla="*/ 2147483647 w 117"/>
              <a:gd name="T5" fmla="*/ 2147483647 h 47"/>
              <a:gd name="T6" fmla="*/ 2147483647 w 117"/>
              <a:gd name="T7" fmla="*/ 2147483647 h 47"/>
              <a:gd name="T8" fmla="*/ 2147483647 w 117"/>
              <a:gd name="T9" fmla="*/ 2147483647 h 47"/>
              <a:gd name="T10" fmla="*/ 2147483647 w 117"/>
              <a:gd name="T11" fmla="*/ 0 h 47"/>
              <a:gd name="T12" fmla="*/ 2147483647 w 117"/>
              <a:gd name="T13" fmla="*/ 2147483647 h 47"/>
              <a:gd name="T14" fmla="*/ 2147483647 w 117"/>
              <a:gd name="T15" fmla="*/ 2147483647 h 47"/>
              <a:gd name="T16" fmla="*/ 2147483647 w 117"/>
              <a:gd name="T17" fmla="*/ 2147483647 h 47"/>
              <a:gd name="T18" fmla="*/ 2147483647 w 117"/>
              <a:gd name="T19" fmla="*/ 2147483647 h 47"/>
              <a:gd name="T20" fmla="*/ 2147483647 w 117"/>
              <a:gd name="T21" fmla="*/ 2147483647 h 47"/>
              <a:gd name="T22" fmla="*/ 2147483647 w 117"/>
              <a:gd name="T23" fmla="*/ 2147483647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47"/>
              <a:gd name="T38" fmla="*/ 117 w 117"/>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47">
                <a:moveTo>
                  <a:pt x="0" y="46"/>
                </a:moveTo>
                <a:lnTo>
                  <a:pt x="18" y="28"/>
                </a:lnTo>
                <a:lnTo>
                  <a:pt x="34" y="14"/>
                </a:lnTo>
                <a:lnTo>
                  <a:pt x="50" y="4"/>
                </a:lnTo>
                <a:lnTo>
                  <a:pt x="58" y="2"/>
                </a:lnTo>
                <a:lnTo>
                  <a:pt x="66" y="0"/>
                </a:lnTo>
                <a:lnTo>
                  <a:pt x="74" y="2"/>
                </a:lnTo>
                <a:lnTo>
                  <a:pt x="82" y="6"/>
                </a:lnTo>
                <a:lnTo>
                  <a:pt x="95" y="20"/>
                </a:lnTo>
                <a:lnTo>
                  <a:pt x="108" y="36"/>
                </a:lnTo>
                <a:lnTo>
                  <a:pt x="113" y="42"/>
                </a:lnTo>
                <a:lnTo>
                  <a:pt x="116" y="46"/>
                </a:lnTo>
              </a:path>
            </a:pathLst>
          </a:custGeom>
          <a:noFill/>
          <a:ln w="38100" cap="rnd">
            <a:solidFill>
              <a:srgbClr val="333399"/>
            </a:solidFill>
            <a:round/>
            <a:headEnd/>
            <a:tailEnd/>
          </a:ln>
        </p:spPr>
        <p:txBody>
          <a:bodyPr/>
          <a:lstStyle/>
          <a:p>
            <a:endParaRPr lang="en-GB"/>
          </a:p>
        </p:txBody>
      </p:sp>
      <p:sp>
        <p:nvSpPr>
          <p:cNvPr id="94245" name="Freeform 34"/>
          <p:cNvSpPr>
            <a:spLocks/>
          </p:cNvSpPr>
          <p:nvPr/>
        </p:nvSpPr>
        <p:spPr bwMode="auto">
          <a:xfrm>
            <a:off x="947738" y="2065338"/>
            <a:ext cx="101600" cy="160337"/>
          </a:xfrm>
          <a:custGeom>
            <a:avLst/>
            <a:gdLst>
              <a:gd name="T0" fmla="*/ 0 w 115"/>
              <a:gd name="T1" fmla="*/ 2147483647 h 180"/>
              <a:gd name="T2" fmla="*/ 2147483647 w 115"/>
              <a:gd name="T3" fmla="*/ 2147483647 h 180"/>
              <a:gd name="T4" fmla="*/ 2147483647 w 115"/>
              <a:gd name="T5" fmla="*/ 2147483647 h 180"/>
              <a:gd name="T6" fmla="*/ 2147483647 w 115"/>
              <a:gd name="T7" fmla="*/ 2147483647 h 180"/>
              <a:gd name="T8" fmla="*/ 2147483647 w 115"/>
              <a:gd name="T9" fmla="*/ 2147483647 h 180"/>
              <a:gd name="T10" fmla="*/ 2147483647 w 115"/>
              <a:gd name="T11" fmla="*/ 2147483647 h 180"/>
              <a:gd name="T12" fmla="*/ 2147483647 w 115"/>
              <a:gd name="T13" fmla="*/ 2147483647 h 180"/>
              <a:gd name="T14" fmla="*/ 2147483647 w 115"/>
              <a:gd name="T15" fmla="*/ 2147483647 h 180"/>
              <a:gd name="T16" fmla="*/ 2147483647 w 115"/>
              <a:gd name="T17" fmla="*/ 2147483647 h 180"/>
              <a:gd name="T18" fmla="*/ 2147483647 w 115"/>
              <a:gd name="T19" fmla="*/ 0 h 180"/>
              <a:gd name="T20" fmla="*/ 2147483647 w 115"/>
              <a:gd name="T21" fmla="*/ 2147483647 h 180"/>
              <a:gd name="T22" fmla="*/ 2147483647 w 115"/>
              <a:gd name="T23" fmla="*/ 2147483647 h 180"/>
              <a:gd name="T24" fmla="*/ 2147483647 w 115"/>
              <a:gd name="T25" fmla="*/ 2147483647 h 180"/>
              <a:gd name="T26" fmla="*/ 2147483647 w 115"/>
              <a:gd name="T27" fmla="*/ 2147483647 h 180"/>
              <a:gd name="T28" fmla="*/ 2147483647 w 115"/>
              <a:gd name="T29" fmla="*/ 2147483647 h 180"/>
              <a:gd name="T30" fmla="*/ 2147483647 w 115"/>
              <a:gd name="T31" fmla="*/ 2147483647 h 180"/>
              <a:gd name="T32" fmla="*/ 2147483647 w 115"/>
              <a:gd name="T33" fmla="*/ 2147483647 h 180"/>
              <a:gd name="T34" fmla="*/ 2147483647 w 115"/>
              <a:gd name="T35" fmla="*/ 2147483647 h 180"/>
              <a:gd name="T36" fmla="*/ 2147483647 w 115"/>
              <a:gd name="T37" fmla="*/ 2147483647 h 180"/>
              <a:gd name="T38" fmla="*/ 2147483647 w 115"/>
              <a:gd name="T39" fmla="*/ 2147483647 h 180"/>
              <a:gd name="T40" fmla="*/ 2147483647 w 115"/>
              <a:gd name="T41" fmla="*/ 2147483647 h 180"/>
              <a:gd name="T42" fmla="*/ 2147483647 w 115"/>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
              <a:gd name="T67" fmla="*/ 0 h 180"/>
              <a:gd name="T68" fmla="*/ 115 w 115"/>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 h="180">
                <a:moveTo>
                  <a:pt x="0" y="179"/>
                </a:moveTo>
                <a:lnTo>
                  <a:pt x="7" y="145"/>
                </a:lnTo>
                <a:lnTo>
                  <a:pt x="16" y="113"/>
                </a:lnTo>
                <a:lnTo>
                  <a:pt x="24" y="84"/>
                </a:lnTo>
                <a:lnTo>
                  <a:pt x="33" y="56"/>
                </a:lnTo>
                <a:lnTo>
                  <a:pt x="40" y="34"/>
                </a:lnTo>
                <a:lnTo>
                  <a:pt x="50" y="16"/>
                </a:lnTo>
                <a:lnTo>
                  <a:pt x="57" y="4"/>
                </a:lnTo>
                <a:lnTo>
                  <a:pt x="62" y="2"/>
                </a:lnTo>
                <a:lnTo>
                  <a:pt x="64" y="0"/>
                </a:lnTo>
                <a:lnTo>
                  <a:pt x="69" y="2"/>
                </a:lnTo>
                <a:lnTo>
                  <a:pt x="71" y="6"/>
                </a:lnTo>
                <a:lnTo>
                  <a:pt x="76" y="14"/>
                </a:lnTo>
                <a:lnTo>
                  <a:pt x="78" y="24"/>
                </a:lnTo>
                <a:lnTo>
                  <a:pt x="85" y="50"/>
                </a:lnTo>
                <a:lnTo>
                  <a:pt x="93" y="78"/>
                </a:lnTo>
                <a:lnTo>
                  <a:pt x="100" y="109"/>
                </a:lnTo>
                <a:lnTo>
                  <a:pt x="104" y="139"/>
                </a:lnTo>
                <a:lnTo>
                  <a:pt x="107" y="151"/>
                </a:lnTo>
                <a:lnTo>
                  <a:pt x="109" y="163"/>
                </a:lnTo>
                <a:lnTo>
                  <a:pt x="112" y="173"/>
                </a:lnTo>
                <a:lnTo>
                  <a:pt x="114" y="179"/>
                </a:lnTo>
              </a:path>
            </a:pathLst>
          </a:custGeom>
          <a:noFill/>
          <a:ln w="38100" cap="rnd">
            <a:solidFill>
              <a:srgbClr val="333399"/>
            </a:solidFill>
            <a:round/>
            <a:headEnd/>
            <a:tailEnd/>
          </a:ln>
        </p:spPr>
        <p:txBody>
          <a:bodyPr/>
          <a:lstStyle/>
          <a:p>
            <a:endParaRPr lang="en-GB"/>
          </a:p>
        </p:txBody>
      </p:sp>
      <p:sp>
        <p:nvSpPr>
          <p:cNvPr id="94246" name="Freeform 35"/>
          <p:cNvSpPr>
            <a:spLocks/>
          </p:cNvSpPr>
          <p:nvPr/>
        </p:nvSpPr>
        <p:spPr bwMode="auto">
          <a:xfrm>
            <a:off x="825500" y="2192338"/>
            <a:ext cx="123825" cy="80962"/>
          </a:xfrm>
          <a:custGeom>
            <a:avLst/>
            <a:gdLst>
              <a:gd name="T0" fmla="*/ 2147483647 w 139"/>
              <a:gd name="T1" fmla="*/ 2147483647 h 91"/>
              <a:gd name="T2" fmla="*/ 2147483647 w 139"/>
              <a:gd name="T3" fmla="*/ 2147483647 h 91"/>
              <a:gd name="T4" fmla="*/ 2147483647 w 139"/>
              <a:gd name="T5" fmla="*/ 2147483647 h 91"/>
              <a:gd name="T6" fmla="*/ 2147483647 w 139"/>
              <a:gd name="T7" fmla="*/ 2147483647 h 91"/>
              <a:gd name="T8" fmla="*/ 2147483647 w 139"/>
              <a:gd name="T9" fmla="*/ 2147483647 h 91"/>
              <a:gd name="T10" fmla="*/ 2147483647 w 139"/>
              <a:gd name="T11" fmla="*/ 2147483647 h 91"/>
              <a:gd name="T12" fmla="*/ 2147483647 w 139"/>
              <a:gd name="T13" fmla="*/ 2147483647 h 91"/>
              <a:gd name="T14" fmla="*/ 2147483647 w 139"/>
              <a:gd name="T15" fmla="*/ 2147483647 h 91"/>
              <a:gd name="T16" fmla="*/ 2147483647 w 139"/>
              <a:gd name="T17" fmla="*/ 2147483647 h 91"/>
              <a:gd name="T18" fmla="*/ 2147483647 w 139"/>
              <a:gd name="T19" fmla="*/ 0 h 91"/>
              <a:gd name="T20" fmla="*/ 2147483647 w 139"/>
              <a:gd name="T21" fmla="*/ 0 h 91"/>
              <a:gd name="T22" fmla="*/ 2147483647 w 139"/>
              <a:gd name="T23" fmla="*/ 2147483647 h 91"/>
              <a:gd name="T24" fmla="*/ 2147483647 w 139"/>
              <a:gd name="T25" fmla="*/ 2147483647 h 91"/>
              <a:gd name="T26" fmla="*/ 2147483647 w 139"/>
              <a:gd name="T27" fmla="*/ 2147483647 h 91"/>
              <a:gd name="T28" fmla="*/ 2147483647 w 139"/>
              <a:gd name="T29" fmla="*/ 2147483647 h 91"/>
              <a:gd name="T30" fmla="*/ 2147483647 w 139"/>
              <a:gd name="T31" fmla="*/ 2147483647 h 91"/>
              <a:gd name="T32" fmla="*/ 2147483647 w 139"/>
              <a:gd name="T33" fmla="*/ 2147483647 h 91"/>
              <a:gd name="T34" fmla="*/ 2147483647 w 139"/>
              <a:gd name="T35" fmla="*/ 2147483647 h 91"/>
              <a:gd name="T36" fmla="*/ 0 w 139"/>
              <a:gd name="T37" fmla="*/ 2147483647 h 91"/>
              <a:gd name="T38" fmla="*/ 0 w 139"/>
              <a:gd name="T39" fmla="*/ 2147483647 h 91"/>
              <a:gd name="T40" fmla="*/ 2147483647 w 139"/>
              <a:gd name="T41" fmla="*/ 2147483647 h 91"/>
              <a:gd name="T42" fmla="*/ 2147483647 w 139"/>
              <a:gd name="T43" fmla="*/ 2147483647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91"/>
              <a:gd name="T68" fmla="*/ 139 w 139"/>
              <a:gd name="T69" fmla="*/ 91 h 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91">
                <a:moveTo>
                  <a:pt x="138" y="36"/>
                </a:moveTo>
                <a:lnTo>
                  <a:pt x="120" y="38"/>
                </a:lnTo>
                <a:lnTo>
                  <a:pt x="112" y="38"/>
                </a:lnTo>
                <a:lnTo>
                  <a:pt x="105" y="36"/>
                </a:lnTo>
                <a:lnTo>
                  <a:pt x="103" y="32"/>
                </a:lnTo>
                <a:lnTo>
                  <a:pt x="101" y="27"/>
                </a:lnTo>
                <a:lnTo>
                  <a:pt x="101" y="13"/>
                </a:lnTo>
                <a:lnTo>
                  <a:pt x="98" y="7"/>
                </a:lnTo>
                <a:lnTo>
                  <a:pt x="96" y="3"/>
                </a:lnTo>
                <a:lnTo>
                  <a:pt x="94" y="0"/>
                </a:lnTo>
                <a:lnTo>
                  <a:pt x="87" y="0"/>
                </a:lnTo>
                <a:lnTo>
                  <a:pt x="81" y="7"/>
                </a:lnTo>
                <a:lnTo>
                  <a:pt x="70" y="15"/>
                </a:lnTo>
                <a:lnTo>
                  <a:pt x="59" y="25"/>
                </a:lnTo>
                <a:lnTo>
                  <a:pt x="46" y="38"/>
                </a:lnTo>
                <a:lnTo>
                  <a:pt x="22" y="63"/>
                </a:lnTo>
                <a:lnTo>
                  <a:pt x="13" y="73"/>
                </a:lnTo>
                <a:lnTo>
                  <a:pt x="6" y="79"/>
                </a:lnTo>
                <a:lnTo>
                  <a:pt x="0" y="88"/>
                </a:lnTo>
                <a:lnTo>
                  <a:pt x="0" y="90"/>
                </a:lnTo>
                <a:lnTo>
                  <a:pt x="2" y="90"/>
                </a:lnTo>
                <a:lnTo>
                  <a:pt x="6" y="88"/>
                </a:lnTo>
              </a:path>
            </a:pathLst>
          </a:custGeom>
          <a:noFill/>
          <a:ln w="38100" cap="rnd">
            <a:solidFill>
              <a:srgbClr val="333399"/>
            </a:solidFill>
            <a:round/>
            <a:headEnd/>
            <a:tailEnd/>
          </a:ln>
        </p:spPr>
        <p:txBody>
          <a:bodyPr/>
          <a:lstStyle/>
          <a:p>
            <a:endParaRPr lang="en-GB"/>
          </a:p>
        </p:txBody>
      </p:sp>
      <p:sp>
        <p:nvSpPr>
          <p:cNvPr id="94247" name="Line 36"/>
          <p:cNvSpPr>
            <a:spLocks noChangeShapeType="1"/>
          </p:cNvSpPr>
          <p:nvPr/>
        </p:nvSpPr>
        <p:spPr bwMode="auto">
          <a:xfrm>
            <a:off x="1065213" y="2225675"/>
            <a:ext cx="11112" cy="0"/>
          </a:xfrm>
          <a:prstGeom prst="line">
            <a:avLst/>
          </a:prstGeom>
          <a:noFill/>
          <a:ln w="38100">
            <a:solidFill>
              <a:srgbClr val="333399"/>
            </a:solidFill>
            <a:round/>
            <a:headEnd/>
            <a:tailEnd/>
          </a:ln>
        </p:spPr>
        <p:txBody>
          <a:bodyPr wrap="none" anchor="ctr"/>
          <a:lstStyle/>
          <a:p>
            <a:endParaRPr lang="en-US"/>
          </a:p>
        </p:txBody>
      </p:sp>
      <p:sp>
        <p:nvSpPr>
          <p:cNvPr id="94248" name="Line 37"/>
          <p:cNvSpPr>
            <a:spLocks noChangeShapeType="1"/>
          </p:cNvSpPr>
          <p:nvPr/>
        </p:nvSpPr>
        <p:spPr bwMode="auto">
          <a:xfrm>
            <a:off x="1208088" y="2225675"/>
            <a:ext cx="12700" cy="0"/>
          </a:xfrm>
          <a:prstGeom prst="line">
            <a:avLst/>
          </a:prstGeom>
          <a:noFill/>
          <a:ln w="38100">
            <a:solidFill>
              <a:srgbClr val="333399"/>
            </a:solidFill>
            <a:round/>
            <a:headEnd/>
            <a:tailEnd/>
          </a:ln>
        </p:spPr>
        <p:txBody>
          <a:bodyPr wrap="none" anchor="ctr"/>
          <a:lstStyle/>
          <a:p>
            <a:endParaRPr lang="en-US"/>
          </a:p>
        </p:txBody>
      </p:sp>
      <p:sp>
        <p:nvSpPr>
          <p:cNvPr id="94249" name="Line 38"/>
          <p:cNvSpPr>
            <a:spLocks noChangeShapeType="1"/>
          </p:cNvSpPr>
          <p:nvPr/>
        </p:nvSpPr>
        <p:spPr bwMode="auto">
          <a:xfrm>
            <a:off x="1352550" y="2225675"/>
            <a:ext cx="11113" cy="0"/>
          </a:xfrm>
          <a:prstGeom prst="line">
            <a:avLst/>
          </a:prstGeom>
          <a:noFill/>
          <a:ln w="38100">
            <a:solidFill>
              <a:srgbClr val="333399"/>
            </a:solidFill>
            <a:round/>
            <a:headEnd/>
            <a:tailEnd/>
          </a:ln>
        </p:spPr>
        <p:txBody>
          <a:bodyPr wrap="none" anchor="ctr"/>
          <a:lstStyle/>
          <a:p>
            <a:endParaRPr lang="en-US"/>
          </a:p>
        </p:txBody>
      </p:sp>
      <p:sp>
        <p:nvSpPr>
          <p:cNvPr id="94250" name="Freeform 39"/>
          <p:cNvSpPr>
            <a:spLocks/>
          </p:cNvSpPr>
          <p:nvPr/>
        </p:nvSpPr>
        <p:spPr bwMode="auto">
          <a:xfrm>
            <a:off x="1477963" y="2220913"/>
            <a:ext cx="117475" cy="60325"/>
          </a:xfrm>
          <a:custGeom>
            <a:avLst/>
            <a:gdLst>
              <a:gd name="T0" fmla="*/ 0 w 132"/>
              <a:gd name="T1" fmla="*/ 2147483647 h 68"/>
              <a:gd name="T2" fmla="*/ 2147483647 w 132"/>
              <a:gd name="T3" fmla="*/ 2147483647 h 68"/>
              <a:gd name="T4" fmla="*/ 2147483647 w 132"/>
              <a:gd name="T5" fmla="*/ 0 h 68"/>
              <a:gd name="T6" fmla="*/ 2147483647 w 132"/>
              <a:gd name="T7" fmla="*/ 2147483647 h 68"/>
              <a:gd name="T8" fmla="*/ 2147483647 w 132"/>
              <a:gd name="T9" fmla="*/ 2147483647 h 68"/>
              <a:gd name="T10" fmla="*/ 2147483647 w 132"/>
              <a:gd name="T11" fmla="*/ 2147483647 h 68"/>
              <a:gd name="T12" fmla="*/ 2147483647 w 132"/>
              <a:gd name="T13" fmla="*/ 2147483647 h 68"/>
              <a:gd name="T14" fmla="*/ 2147483647 w 132"/>
              <a:gd name="T15" fmla="*/ 2147483647 h 68"/>
              <a:gd name="T16" fmla="*/ 2147483647 w 132"/>
              <a:gd name="T17" fmla="*/ 2147483647 h 68"/>
              <a:gd name="T18" fmla="*/ 2147483647 w 132"/>
              <a:gd name="T19" fmla="*/ 2147483647 h 68"/>
              <a:gd name="T20" fmla="*/ 2147483647 w 132"/>
              <a:gd name="T21" fmla="*/ 2147483647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68"/>
              <a:gd name="T35" fmla="*/ 132 w 132"/>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68">
                <a:moveTo>
                  <a:pt x="0" y="7"/>
                </a:moveTo>
                <a:lnTo>
                  <a:pt x="17" y="2"/>
                </a:lnTo>
                <a:lnTo>
                  <a:pt x="33" y="0"/>
                </a:lnTo>
                <a:lnTo>
                  <a:pt x="50" y="2"/>
                </a:lnTo>
                <a:lnTo>
                  <a:pt x="64" y="7"/>
                </a:lnTo>
                <a:lnTo>
                  <a:pt x="74" y="13"/>
                </a:lnTo>
                <a:lnTo>
                  <a:pt x="84" y="19"/>
                </a:lnTo>
                <a:lnTo>
                  <a:pt x="101" y="38"/>
                </a:lnTo>
                <a:lnTo>
                  <a:pt x="118" y="54"/>
                </a:lnTo>
                <a:lnTo>
                  <a:pt x="124" y="63"/>
                </a:lnTo>
                <a:lnTo>
                  <a:pt x="131" y="67"/>
                </a:lnTo>
              </a:path>
            </a:pathLst>
          </a:custGeom>
          <a:noFill/>
          <a:ln w="38100" cap="rnd">
            <a:solidFill>
              <a:srgbClr val="333399"/>
            </a:solidFill>
            <a:round/>
            <a:headEnd/>
            <a:tailEnd/>
          </a:ln>
        </p:spPr>
        <p:txBody>
          <a:bodyPr/>
          <a:lstStyle/>
          <a:p>
            <a:endParaRPr lang="en-GB"/>
          </a:p>
        </p:txBody>
      </p:sp>
      <p:sp>
        <p:nvSpPr>
          <p:cNvPr id="94251" name="Line 46"/>
          <p:cNvSpPr>
            <a:spLocks noChangeShapeType="1"/>
          </p:cNvSpPr>
          <p:nvPr/>
        </p:nvSpPr>
        <p:spPr bwMode="auto">
          <a:xfrm>
            <a:off x="1516063" y="2657475"/>
            <a:ext cx="806450" cy="169863"/>
          </a:xfrm>
          <a:prstGeom prst="line">
            <a:avLst/>
          </a:prstGeom>
          <a:noFill/>
          <a:ln w="28575">
            <a:solidFill>
              <a:srgbClr val="333399"/>
            </a:solidFill>
            <a:round/>
            <a:headEnd/>
            <a:tailEnd type="triangle" w="med" len="med"/>
          </a:ln>
        </p:spPr>
        <p:txBody>
          <a:bodyPr wrap="none" lIns="73025" tIns="36512" rIns="73025" bIns="36512" anchor="ctr"/>
          <a:lstStyle/>
          <a:p>
            <a:endParaRPr lang="en-US"/>
          </a:p>
        </p:txBody>
      </p:sp>
      <p:sp>
        <p:nvSpPr>
          <p:cNvPr id="94252" name="Line 47"/>
          <p:cNvSpPr>
            <a:spLocks noChangeShapeType="1"/>
          </p:cNvSpPr>
          <p:nvPr/>
        </p:nvSpPr>
        <p:spPr bwMode="auto">
          <a:xfrm flipV="1">
            <a:off x="1516063" y="3168650"/>
            <a:ext cx="806450" cy="212725"/>
          </a:xfrm>
          <a:prstGeom prst="line">
            <a:avLst/>
          </a:prstGeom>
          <a:noFill/>
          <a:ln w="28575">
            <a:solidFill>
              <a:schemeClr val="accent1"/>
            </a:solidFill>
            <a:round/>
            <a:headEnd/>
            <a:tailEnd type="triangle" w="med" len="med"/>
          </a:ln>
        </p:spPr>
        <p:txBody>
          <a:bodyPr wrap="none" lIns="73025" tIns="36512" rIns="73025" bIns="36512" anchor="ctr"/>
          <a:lstStyle/>
          <a:p>
            <a:endParaRPr lang="en-US"/>
          </a:p>
        </p:txBody>
      </p:sp>
      <p:sp>
        <p:nvSpPr>
          <p:cNvPr id="94253" name="Line 48"/>
          <p:cNvSpPr>
            <a:spLocks noChangeShapeType="1"/>
          </p:cNvSpPr>
          <p:nvPr/>
        </p:nvSpPr>
        <p:spPr bwMode="auto">
          <a:xfrm flipV="1">
            <a:off x="1558925" y="3551238"/>
            <a:ext cx="763588" cy="554037"/>
          </a:xfrm>
          <a:prstGeom prst="line">
            <a:avLst/>
          </a:prstGeom>
          <a:noFill/>
          <a:ln w="28575">
            <a:solidFill>
              <a:schemeClr val="accent2"/>
            </a:solidFill>
            <a:round/>
            <a:headEnd/>
            <a:tailEnd type="triangle" w="med" len="med"/>
          </a:ln>
        </p:spPr>
        <p:txBody>
          <a:bodyPr wrap="none" lIns="73025" tIns="36512" rIns="73025" bIns="36512" anchor="ctr"/>
          <a:lstStyle/>
          <a:p>
            <a:endParaRPr lang="en-US"/>
          </a:p>
        </p:txBody>
      </p:sp>
      <p:sp>
        <p:nvSpPr>
          <p:cNvPr id="94254" name="AutoShape 49"/>
          <p:cNvSpPr>
            <a:spLocks noChangeArrowheads="1"/>
          </p:cNvSpPr>
          <p:nvPr/>
        </p:nvSpPr>
        <p:spPr bwMode="auto">
          <a:xfrm rot="16200000" flipH="1">
            <a:off x="2001837" y="2851151"/>
            <a:ext cx="1362075" cy="635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322 w 21600"/>
              <a:gd name="T13" fmla="*/ 4322 h 21600"/>
              <a:gd name="T14" fmla="*/ 17278 w 21600"/>
              <a:gd name="T15" fmla="*/ 17278 h 21600"/>
            </a:gdLst>
            <a:ahLst/>
            <a:cxnLst>
              <a:cxn ang="T8">
                <a:pos x="T0" y="T1"/>
              </a:cxn>
              <a:cxn ang="T9">
                <a:pos x="T2" y="T3"/>
              </a:cxn>
              <a:cxn ang="T10">
                <a:pos x="T4" y="T5"/>
              </a:cxn>
              <a:cxn ang="T11">
                <a:pos x="T6" y="T7"/>
              </a:cxn>
            </a:cxnLst>
            <a:rect l="T12" t="T13" r="T14" b="T15"/>
            <a:pathLst>
              <a:path w="21600" h="21600">
                <a:moveTo>
                  <a:pt x="0" y="0"/>
                </a:moveTo>
                <a:lnTo>
                  <a:pt x="5044" y="21600"/>
                </a:lnTo>
                <a:lnTo>
                  <a:pt x="16556" y="21600"/>
                </a:lnTo>
                <a:lnTo>
                  <a:pt x="21600" y="0"/>
                </a:lnTo>
                <a:close/>
              </a:path>
            </a:pathLst>
          </a:custGeom>
          <a:solidFill>
            <a:srgbClr val="009999"/>
          </a:solidFill>
          <a:ln w="9525">
            <a:noFill/>
            <a:miter lim="800000"/>
            <a:headEnd/>
            <a:tailEnd/>
          </a:ln>
        </p:spPr>
        <p:txBody>
          <a:bodyPr vert="eaVert" wrap="none" lIns="73025" tIns="36512" rIns="73025" bIns="36512" anchor="ctr"/>
          <a:lstStyle/>
          <a:p>
            <a:endParaRPr lang="en-GB"/>
          </a:p>
        </p:txBody>
      </p:sp>
      <p:sp>
        <p:nvSpPr>
          <p:cNvPr id="47" name="Text Box 50"/>
          <p:cNvSpPr txBox="1">
            <a:spLocks noChangeArrowheads="1"/>
          </p:cNvSpPr>
          <p:nvPr/>
        </p:nvSpPr>
        <p:spPr bwMode="auto">
          <a:xfrm>
            <a:off x="2303463" y="2955925"/>
            <a:ext cx="757237" cy="517525"/>
          </a:xfrm>
          <a:prstGeom prst="rect">
            <a:avLst/>
          </a:prstGeom>
          <a:noFill/>
          <a:ln w="9525">
            <a:noFill/>
            <a:miter lim="800000"/>
            <a:headEnd/>
            <a:tailEnd/>
          </a:ln>
          <a:effectLst>
            <a:outerShdw blurRad="63500" dist="17961" dir="2700000" algn="ctr" rotWithShape="0">
              <a:srgbClr val="000000">
                <a:alpha val="74998"/>
              </a:srgbClr>
            </a:outerShdw>
          </a:effectLst>
        </p:spPr>
        <p:txBody>
          <a:bodyPr wrap="none">
            <a:spAutoFit/>
          </a:bodyPr>
          <a:lstStyle/>
          <a:p>
            <a:pPr algn="ctr" eaLnBrk="0" fontAlgn="auto" hangingPunct="0">
              <a:spcBef>
                <a:spcPct val="50000"/>
              </a:spcBef>
              <a:spcAft>
                <a:spcPts val="0"/>
              </a:spcAft>
              <a:defRPr/>
            </a:pPr>
            <a:r>
              <a:rPr lang="en-US" sz="1400" b="1">
                <a:solidFill>
                  <a:srgbClr val="FFFFFF"/>
                </a:solidFill>
                <a:latin typeface="+mn-lt"/>
                <a:cs typeface="+mn-cs"/>
              </a:rPr>
              <a:t>DWDM</a:t>
            </a:r>
            <a:br>
              <a:rPr lang="en-US" sz="1400" b="1">
                <a:solidFill>
                  <a:srgbClr val="FFFFFF"/>
                </a:solidFill>
                <a:latin typeface="+mn-lt"/>
                <a:cs typeface="+mn-cs"/>
              </a:rPr>
            </a:br>
            <a:r>
              <a:rPr lang="en-US" sz="1400" b="1">
                <a:solidFill>
                  <a:srgbClr val="FFFFFF"/>
                </a:solidFill>
                <a:latin typeface="+mn-lt"/>
                <a:cs typeface="+mn-cs"/>
              </a:rPr>
              <a:t>Mux</a:t>
            </a:r>
          </a:p>
        </p:txBody>
      </p:sp>
      <p:sp>
        <p:nvSpPr>
          <p:cNvPr id="94256" name="Freeform 51"/>
          <p:cNvSpPr>
            <a:spLocks/>
          </p:cNvSpPr>
          <p:nvPr/>
        </p:nvSpPr>
        <p:spPr bwMode="auto">
          <a:xfrm>
            <a:off x="4043363" y="3254375"/>
            <a:ext cx="127000" cy="144463"/>
          </a:xfrm>
          <a:custGeom>
            <a:avLst/>
            <a:gdLst>
              <a:gd name="T0" fmla="*/ 0 w 141"/>
              <a:gd name="T1" fmla="*/ 2147483647 h 212"/>
              <a:gd name="T2" fmla="*/ 2147483647 w 141"/>
              <a:gd name="T3" fmla="*/ 2147483647 h 212"/>
              <a:gd name="T4" fmla="*/ 2147483647 w 141"/>
              <a:gd name="T5" fmla="*/ 2147483647 h 212"/>
              <a:gd name="T6" fmla="*/ 2147483647 w 141"/>
              <a:gd name="T7" fmla="*/ 2147483647 h 212"/>
              <a:gd name="T8" fmla="*/ 2147483647 w 141"/>
              <a:gd name="T9" fmla="*/ 2147483647 h 212"/>
              <a:gd name="T10" fmla="*/ 2147483647 w 141"/>
              <a:gd name="T11" fmla="*/ 2147483647 h 212"/>
              <a:gd name="T12" fmla="*/ 2147483647 w 141"/>
              <a:gd name="T13" fmla="*/ 2147483647 h 212"/>
              <a:gd name="T14" fmla="*/ 2147483647 w 141"/>
              <a:gd name="T15" fmla="*/ 2147483647 h 212"/>
              <a:gd name="T16" fmla="*/ 2147483647 w 141"/>
              <a:gd name="T17" fmla="*/ 2147483647 h 212"/>
              <a:gd name="T18" fmla="*/ 2147483647 w 141"/>
              <a:gd name="T19" fmla="*/ 2147483647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rgbClr val="333399"/>
            </a:solidFill>
            <a:round/>
            <a:headEnd/>
            <a:tailEnd/>
          </a:ln>
        </p:spPr>
        <p:txBody>
          <a:bodyPr wrap="none" lIns="73025" tIns="36512" rIns="73025" bIns="36512" anchor="ctr"/>
          <a:lstStyle/>
          <a:p>
            <a:endParaRPr lang="en-GB"/>
          </a:p>
        </p:txBody>
      </p:sp>
      <p:sp>
        <p:nvSpPr>
          <p:cNvPr id="94257" name="Freeform 52"/>
          <p:cNvSpPr>
            <a:spLocks/>
          </p:cNvSpPr>
          <p:nvPr/>
        </p:nvSpPr>
        <p:spPr bwMode="auto">
          <a:xfrm>
            <a:off x="4170363" y="3254375"/>
            <a:ext cx="127000" cy="144463"/>
          </a:xfrm>
          <a:custGeom>
            <a:avLst/>
            <a:gdLst>
              <a:gd name="T0" fmla="*/ 0 w 141"/>
              <a:gd name="T1" fmla="*/ 2147483647 h 212"/>
              <a:gd name="T2" fmla="*/ 2147483647 w 141"/>
              <a:gd name="T3" fmla="*/ 2147483647 h 212"/>
              <a:gd name="T4" fmla="*/ 2147483647 w 141"/>
              <a:gd name="T5" fmla="*/ 2147483647 h 212"/>
              <a:gd name="T6" fmla="*/ 2147483647 w 141"/>
              <a:gd name="T7" fmla="*/ 2147483647 h 212"/>
              <a:gd name="T8" fmla="*/ 2147483647 w 141"/>
              <a:gd name="T9" fmla="*/ 2147483647 h 212"/>
              <a:gd name="T10" fmla="*/ 2147483647 w 141"/>
              <a:gd name="T11" fmla="*/ 2147483647 h 212"/>
              <a:gd name="T12" fmla="*/ 2147483647 w 141"/>
              <a:gd name="T13" fmla="*/ 2147483647 h 212"/>
              <a:gd name="T14" fmla="*/ 2147483647 w 141"/>
              <a:gd name="T15" fmla="*/ 2147483647 h 212"/>
              <a:gd name="T16" fmla="*/ 2147483647 w 141"/>
              <a:gd name="T17" fmla="*/ 2147483647 h 212"/>
              <a:gd name="T18" fmla="*/ 2147483647 w 141"/>
              <a:gd name="T19" fmla="*/ 2147483647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1"/>
            </a:solidFill>
            <a:round/>
            <a:headEnd/>
            <a:tailEnd/>
          </a:ln>
        </p:spPr>
        <p:txBody>
          <a:bodyPr wrap="none" lIns="73025" tIns="36512" rIns="73025" bIns="36512" anchor="ctr"/>
          <a:lstStyle/>
          <a:p>
            <a:endParaRPr lang="en-GB"/>
          </a:p>
        </p:txBody>
      </p:sp>
      <p:sp>
        <p:nvSpPr>
          <p:cNvPr id="94258" name="Freeform 53"/>
          <p:cNvSpPr>
            <a:spLocks/>
          </p:cNvSpPr>
          <p:nvPr/>
        </p:nvSpPr>
        <p:spPr bwMode="auto">
          <a:xfrm>
            <a:off x="4297363" y="3254375"/>
            <a:ext cx="127000" cy="144463"/>
          </a:xfrm>
          <a:custGeom>
            <a:avLst/>
            <a:gdLst>
              <a:gd name="T0" fmla="*/ 0 w 141"/>
              <a:gd name="T1" fmla="*/ 2147483647 h 212"/>
              <a:gd name="T2" fmla="*/ 2147483647 w 141"/>
              <a:gd name="T3" fmla="*/ 2147483647 h 212"/>
              <a:gd name="T4" fmla="*/ 2147483647 w 141"/>
              <a:gd name="T5" fmla="*/ 2147483647 h 212"/>
              <a:gd name="T6" fmla="*/ 2147483647 w 141"/>
              <a:gd name="T7" fmla="*/ 2147483647 h 212"/>
              <a:gd name="T8" fmla="*/ 2147483647 w 141"/>
              <a:gd name="T9" fmla="*/ 2147483647 h 212"/>
              <a:gd name="T10" fmla="*/ 2147483647 w 141"/>
              <a:gd name="T11" fmla="*/ 2147483647 h 212"/>
              <a:gd name="T12" fmla="*/ 2147483647 w 141"/>
              <a:gd name="T13" fmla="*/ 2147483647 h 212"/>
              <a:gd name="T14" fmla="*/ 2147483647 w 141"/>
              <a:gd name="T15" fmla="*/ 2147483647 h 212"/>
              <a:gd name="T16" fmla="*/ 2147483647 w 141"/>
              <a:gd name="T17" fmla="*/ 2147483647 h 212"/>
              <a:gd name="T18" fmla="*/ 2147483647 w 141"/>
              <a:gd name="T19" fmla="*/ 2147483647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2"/>
            </a:solidFill>
            <a:round/>
            <a:headEnd/>
            <a:tailEnd/>
          </a:ln>
        </p:spPr>
        <p:txBody>
          <a:bodyPr wrap="none" lIns="73025" tIns="36512" rIns="73025" bIns="36512" anchor="ctr"/>
          <a:lstStyle/>
          <a:p>
            <a:endParaRPr lang="en-GB"/>
          </a:p>
        </p:txBody>
      </p:sp>
      <p:sp>
        <p:nvSpPr>
          <p:cNvPr id="94259" name="Rectangle 7"/>
          <p:cNvSpPr>
            <a:spLocks noChangeArrowheads="1"/>
          </p:cNvSpPr>
          <p:nvPr/>
        </p:nvSpPr>
        <p:spPr bwMode="auto">
          <a:xfrm>
            <a:off x="7585075" y="1604963"/>
            <a:ext cx="473075" cy="476250"/>
          </a:xfrm>
          <a:prstGeom prst="rect">
            <a:avLst/>
          </a:prstGeom>
          <a:noFill/>
          <a:ln w="12700">
            <a:noFill/>
            <a:miter lim="800000"/>
            <a:headEnd/>
            <a:tailEnd/>
          </a:ln>
        </p:spPr>
        <p:txBody>
          <a:bodyPr wrap="none" lIns="95250" tIns="47625" rIns="95250" bIns="47625">
            <a:spAutoFit/>
          </a:bodyPr>
          <a:lstStyle/>
          <a:p>
            <a:pPr algn="ctr" defTabSz="966788" eaLnBrk="0" hangingPunct="0"/>
            <a:r>
              <a:rPr lang="fr-FR" sz="2500">
                <a:latin typeface="Symbol" pitchFamily="18" charset="2"/>
              </a:rPr>
              <a:t></a:t>
            </a:r>
            <a:r>
              <a:rPr lang="fr-FR" sz="2500" baseline="-25000">
                <a:latin typeface="Times New Roman" pitchFamily="18" charset="0"/>
              </a:rPr>
              <a:t>1</a:t>
            </a:r>
          </a:p>
        </p:txBody>
      </p:sp>
      <p:sp>
        <p:nvSpPr>
          <p:cNvPr id="94260" name="Line 54"/>
          <p:cNvSpPr>
            <a:spLocks noChangeShapeType="1"/>
          </p:cNvSpPr>
          <p:nvPr/>
        </p:nvSpPr>
        <p:spPr bwMode="auto">
          <a:xfrm flipV="1">
            <a:off x="5946775" y="2260600"/>
            <a:ext cx="1366838" cy="622300"/>
          </a:xfrm>
          <a:prstGeom prst="line">
            <a:avLst/>
          </a:prstGeom>
          <a:noFill/>
          <a:ln w="28575">
            <a:solidFill>
              <a:srgbClr val="333399"/>
            </a:solidFill>
            <a:round/>
            <a:headEnd/>
            <a:tailEnd type="triangle" w="med" len="med"/>
          </a:ln>
        </p:spPr>
        <p:txBody>
          <a:bodyPr wrap="none" lIns="73025" tIns="36512" rIns="73025" bIns="36512" anchor="ctr"/>
          <a:lstStyle/>
          <a:p>
            <a:endParaRPr lang="en-US"/>
          </a:p>
        </p:txBody>
      </p:sp>
      <p:sp>
        <p:nvSpPr>
          <p:cNvPr id="94261" name="Line 55"/>
          <p:cNvSpPr>
            <a:spLocks noChangeShapeType="1"/>
          </p:cNvSpPr>
          <p:nvPr/>
        </p:nvSpPr>
        <p:spPr bwMode="auto">
          <a:xfrm flipV="1">
            <a:off x="5946775" y="2925763"/>
            <a:ext cx="1366838" cy="247650"/>
          </a:xfrm>
          <a:prstGeom prst="line">
            <a:avLst/>
          </a:prstGeom>
          <a:noFill/>
          <a:ln w="28575">
            <a:solidFill>
              <a:schemeClr val="accent1"/>
            </a:solidFill>
            <a:round/>
            <a:headEnd/>
            <a:tailEnd type="triangle" w="med" len="med"/>
          </a:ln>
        </p:spPr>
        <p:txBody>
          <a:bodyPr wrap="none" lIns="73025" tIns="36512" rIns="73025" bIns="36512" anchor="ctr"/>
          <a:lstStyle/>
          <a:p>
            <a:endParaRPr lang="en-US"/>
          </a:p>
        </p:txBody>
      </p:sp>
      <p:sp>
        <p:nvSpPr>
          <p:cNvPr id="94262" name="Line 56"/>
          <p:cNvSpPr>
            <a:spLocks noChangeShapeType="1"/>
          </p:cNvSpPr>
          <p:nvPr/>
        </p:nvSpPr>
        <p:spPr bwMode="auto">
          <a:xfrm>
            <a:off x="5946775" y="3506788"/>
            <a:ext cx="1366838" cy="165100"/>
          </a:xfrm>
          <a:prstGeom prst="line">
            <a:avLst/>
          </a:prstGeom>
          <a:noFill/>
          <a:ln w="28575">
            <a:solidFill>
              <a:schemeClr val="accent2"/>
            </a:solidFill>
            <a:round/>
            <a:headEnd/>
            <a:tailEnd type="triangle" w="med" len="med"/>
          </a:ln>
        </p:spPr>
        <p:txBody>
          <a:bodyPr wrap="none" lIns="73025" tIns="36512" rIns="73025" bIns="36512" anchor="ctr"/>
          <a:lstStyle/>
          <a:p>
            <a:endParaRPr lang="en-US"/>
          </a:p>
        </p:txBody>
      </p:sp>
      <p:sp>
        <p:nvSpPr>
          <p:cNvPr id="94263" name="AutoShape 57"/>
          <p:cNvSpPr>
            <a:spLocks noChangeArrowheads="1"/>
          </p:cNvSpPr>
          <p:nvPr/>
        </p:nvSpPr>
        <p:spPr bwMode="auto">
          <a:xfrm rot="5400000">
            <a:off x="5259388" y="2886075"/>
            <a:ext cx="1328737" cy="6588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322 w 21600"/>
              <a:gd name="T13" fmla="*/ 4322 h 21600"/>
              <a:gd name="T14" fmla="*/ 17278 w 21600"/>
              <a:gd name="T15" fmla="*/ 17278 h 21600"/>
            </a:gdLst>
            <a:ahLst/>
            <a:cxnLst>
              <a:cxn ang="T8">
                <a:pos x="T0" y="T1"/>
              </a:cxn>
              <a:cxn ang="T9">
                <a:pos x="T2" y="T3"/>
              </a:cxn>
              <a:cxn ang="T10">
                <a:pos x="T4" y="T5"/>
              </a:cxn>
              <a:cxn ang="T11">
                <a:pos x="T6" y="T7"/>
              </a:cxn>
            </a:cxnLst>
            <a:rect l="T12" t="T13" r="T14" b="T15"/>
            <a:pathLst>
              <a:path w="21600" h="21600">
                <a:moveTo>
                  <a:pt x="0" y="0"/>
                </a:moveTo>
                <a:lnTo>
                  <a:pt x="5044" y="21600"/>
                </a:lnTo>
                <a:lnTo>
                  <a:pt x="16556" y="21600"/>
                </a:lnTo>
                <a:lnTo>
                  <a:pt x="21600" y="0"/>
                </a:lnTo>
                <a:close/>
              </a:path>
            </a:pathLst>
          </a:custGeom>
          <a:solidFill>
            <a:srgbClr val="009999"/>
          </a:solidFill>
          <a:ln w="9525">
            <a:noFill/>
            <a:miter lim="800000"/>
            <a:headEnd/>
            <a:tailEnd/>
          </a:ln>
        </p:spPr>
        <p:txBody>
          <a:bodyPr rot="10800000" vert="eaVert" wrap="none" lIns="73025" tIns="36512" rIns="73025" bIns="36512" anchor="ctr"/>
          <a:lstStyle/>
          <a:p>
            <a:endParaRPr lang="en-GB"/>
          </a:p>
        </p:txBody>
      </p:sp>
      <p:sp>
        <p:nvSpPr>
          <p:cNvPr id="56" name="Text Box 58"/>
          <p:cNvSpPr txBox="1">
            <a:spLocks noChangeArrowheads="1"/>
          </p:cNvSpPr>
          <p:nvPr/>
        </p:nvSpPr>
        <p:spPr bwMode="auto">
          <a:xfrm>
            <a:off x="5532438" y="2955925"/>
            <a:ext cx="776287" cy="517525"/>
          </a:xfrm>
          <a:prstGeom prst="rect">
            <a:avLst/>
          </a:prstGeom>
          <a:noFill/>
          <a:ln w="9525">
            <a:noFill/>
            <a:miter lim="800000"/>
            <a:headEnd/>
            <a:tailEnd/>
          </a:ln>
          <a:effectLst>
            <a:outerShdw blurRad="63500" dist="17961" dir="2700000" algn="ctr" rotWithShape="0">
              <a:srgbClr val="000000">
                <a:alpha val="74998"/>
              </a:srgbClr>
            </a:outerShdw>
          </a:effectLst>
        </p:spPr>
        <p:txBody>
          <a:bodyPr wrap="none">
            <a:spAutoFit/>
          </a:bodyPr>
          <a:lstStyle/>
          <a:p>
            <a:pPr algn="ctr" eaLnBrk="0" fontAlgn="auto" hangingPunct="0">
              <a:spcBef>
                <a:spcPct val="50000"/>
              </a:spcBef>
              <a:spcAft>
                <a:spcPts val="0"/>
              </a:spcAft>
              <a:defRPr/>
            </a:pPr>
            <a:r>
              <a:rPr lang="en-US" sz="1400" b="1">
                <a:solidFill>
                  <a:srgbClr val="FFFFFF"/>
                </a:solidFill>
                <a:latin typeface="+mn-lt"/>
                <a:cs typeface="+mn-cs"/>
              </a:rPr>
              <a:t>DWDM</a:t>
            </a:r>
            <a:br>
              <a:rPr lang="en-US" sz="1400" b="1">
                <a:solidFill>
                  <a:srgbClr val="FFFFFF"/>
                </a:solidFill>
                <a:latin typeface="+mn-lt"/>
                <a:cs typeface="+mn-cs"/>
              </a:rPr>
            </a:br>
            <a:r>
              <a:rPr lang="en-US" sz="1400" b="1">
                <a:solidFill>
                  <a:srgbClr val="FFFFFF"/>
                </a:solidFill>
                <a:latin typeface="+mn-lt"/>
                <a:cs typeface="+mn-cs"/>
              </a:rPr>
              <a:t>Demux</a:t>
            </a:r>
          </a:p>
        </p:txBody>
      </p:sp>
      <p:sp>
        <p:nvSpPr>
          <p:cNvPr id="94265" name="Rectangle 59"/>
          <p:cNvSpPr>
            <a:spLocks noChangeArrowheads="1"/>
          </p:cNvSpPr>
          <p:nvPr/>
        </p:nvSpPr>
        <p:spPr bwMode="auto">
          <a:xfrm>
            <a:off x="7591425" y="2368550"/>
            <a:ext cx="473075" cy="476250"/>
          </a:xfrm>
          <a:prstGeom prst="rect">
            <a:avLst/>
          </a:prstGeom>
          <a:noFill/>
          <a:ln w="12700">
            <a:noFill/>
            <a:miter lim="800000"/>
            <a:headEnd/>
            <a:tailEnd/>
          </a:ln>
        </p:spPr>
        <p:txBody>
          <a:bodyPr wrap="none" lIns="95250" tIns="47625" rIns="95250" bIns="47625">
            <a:spAutoFit/>
          </a:bodyPr>
          <a:lstStyle/>
          <a:p>
            <a:pPr algn="ctr" defTabSz="966788" eaLnBrk="0" hangingPunct="0"/>
            <a:r>
              <a:rPr lang="fr-FR" sz="2500">
                <a:latin typeface="Symbol" pitchFamily="18" charset="2"/>
              </a:rPr>
              <a:t></a:t>
            </a:r>
            <a:r>
              <a:rPr lang="fr-FR" sz="2500" baseline="-25000">
                <a:latin typeface="Times New Roman" pitchFamily="18" charset="0"/>
              </a:rPr>
              <a:t>2</a:t>
            </a:r>
          </a:p>
        </p:txBody>
      </p:sp>
      <p:sp>
        <p:nvSpPr>
          <p:cNvPr id="94266" name="Rectangle 60"/>
          <p:cNvSpPr>
            <a:spLocks noChangeArrowheads="1"/>
          </p:cNvSpPr>
          <p:nvPr/>
        </p:nvSpPr>
        <p:spPr bwMode="auto">
          <a:xfrm>
            <a:off x="7585075" y="3206750"/>
            <a:ext cx="473075" cy="476250"/>
          </a:xfrm>
          <a:prstGeom prst="rect">
            <a:avLst/>
          </a:prstGeom>
          <a:noFill/>
          <a:ln w="12700">
            <a:noFill/>
            <a:miter lim="800000"/>
            <a:headEnd/>
            <a:tailEnd/>
          </a:ln>
        </p:spPr>
        <p:txBody>
          <a:bodyPr wrap="none" lIns="95250" tIns="47625" rIns="95250" bIns="47625">
            <a:spAutoFit/>
          </a:bodyPr>
          <a:lstStyle/>
          <a:p>
            <a:pPr algn="ctr" defTabSz="966788" eaLnBrk="0" hangingPunct="0"/>
            <a:r>
              <a:rPr lang="fr-FR" sz="2500">
                <a:latin typeface="Symbol" pitchFamily="18" charset="2"/>
              </a:rPr>
              <a:t></a:t>
            </a:r>
            <a:r>
              <a:rPr lang="fr-FR" sz="2500" baseline="-25000">
                <a:latin typeface="Times New Roman" pitchFamily="18" charset="0"/>
              </a:rPr>
              <a:t>3</a:t>
            </a:r>
          </a:p>
        </p:txBody>
      </p:sp>
      <p:grpSp>
        <p:nvGrpSpPr>
          <p:cNvPr id="94267" name="Group 61"/>
          <p:cNvGrpSpPr>
            <a:grpSpLocks/>
          </p:cNvGrpSpPr>
          <p:nvPr/>
        </p:nvGrpSpPr>
        <p:grpSpPr bwMode="auto">
          <a:xfrm>
            <a:off x="7485063" y="3711575"/>
            <a:ext cx="798512" cy="209550"/>
            <a:chOff x="1248" y="2729"/>
            <a:chExt cx="869" cy="243"/>
          </a:xfrm>
        </p:grpSpPr>
        <p:sp>
          <p:nvSpPr>
            <p:cNvPr id="94288" name="Freeform 62"/>
            <p:cNvSpPr>
              <a:spLocks/>
            </p:cNvSpPr>
            <p:nvPr/>
          </p:nvSpPr>
          <p:spPr bwMode="auto">
            <a:xfrm>
              <a:off x="1872" y="2864"/>
              <a:ext cx="115" cy="48"/>
            </a:xfrm>
            <a:custGeom>
              <a:avLst/>
              <a:gdLst>
                <a:gd name="T0" fmla="*/ 0 w 115"/>
                <a:gd name="T1" fmla="*/ 47 h 48"/>
                <a:gd name="T2" fmla="*/ 31 w 115"/>
                <a:gd name="T3" fmla="*/ 14 h 48"/>
                <a:gd name="T4" fmla="*/ 47 w 115"/>
                <a:gd name="T5" fmla="*/ 5 h 48"/>
                <a:gd name="T6" fmla="*/ 63 w 115"/>
                <a:gd name="T7" fmla="*/ 0 h 48"/>
                <a:gd name="T8" fmla="*/ 79 w 115"/>
                <a:gd name="T9" fmla="*/ 5 h 48"/>
                <a:gd name="T10" fmla="*/ 92 w 115"/>
                <a:gd name="T11" fmla="*/ 19 h 48"/>
                <a:gd name="T12" fmla="*/ 104 w 115"/>
                <a:gd name="T13" fmla="*/ 38 h 48"/>
                <a:gd name="T14" fmla="*/ 114 w 115"/>
                <a:gd name="T15" fmla="*/ 47 h 48"/>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48"/>
                <a:gd name="T26" fmla="*/ 115 w 115"/>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48">
                  <a:moveTo>
                    <a:pt x="0" y="47"/>
                  </a:moveTo>
                  <a:lnTo>
                    <a:pt x="31" y="14"/>
                  </a:lnTo>
                  <a:lnTo>
                    <a:pt x="47" y="5"/>
                  </a:lnTo>
                  <a:lnTo>
                    <a:pt x="63" y="0"/>
                  </a:lnTo>
                  <a:lnTo>
                    <a:pt x="79" y="5"/>
                  </a:lnTo>
                  <a:lnTo>
                    <a:pt x="92" y="19"/>
                  </a:lnTo>
                  <a:lnTo>
                    <a:pt x="104" y="38"/>
                  </a:lnTo>
                  <a:lnTo>
                    <a:pt x="114" y="47"/>
                  </a:lnTo>
                </a:path>
              </a:pathLst>
            </a:custGeom>
            <a:noFill/>
            <a:ln w="38100" cap="rnd">
              <a:solidFill>
                <a:schemeClr val="accent2"/>
              </a:solidFill>
              <a:round/>
              <a:headEnd/>
              <a:tailEnd/>
            </a:ln>
          </p:spPr>
          <p:txBody>
            <a:bodyPr/>
            <a:lstStyle/>
            <a:p>
              <a:endParaRPr lang="en-GB"/>
            </a:p>
          </p:txBody>
        </p:sp>
        <p:sp>
          <p:nvSpPr>
            <p:cNvPr id="94289" name="Freeform 63"/>
            <p:cNvSpPr>
              <a:spLocks/>
            </p:cNvSpPr>
            <p:nvPr/>
          </p:nvSpPr>
          <p:spPr bwMode="auto">
            <a:xfrm>
              <a:off x="1710" y="2729"/>
              <a:ext cx="115" cy="183"/>
            </a:xfrm>
            <a:custGeom>
              <a:avLst/>
              <a:gdLst>
                <a:gd name="T0" fmla="*/ 0 w 115"/>
                <a:gd name="T1" fmla="*/ 182 h 183"/>
                <a:gd name="T2" fmla="*/ 15 w 115"/>
                <a:gd name="T3" fmla="*/ 117 h 183"/>
                <a:gd name="T4" fmla="*/ 32 w 115"/>
                <a:gd name="T5" fmla="*/ 56 h 183"/>
                <a:gd name="T6" fmla="*/ 41 w 115"/>
                <a:gd name="T7" fmla="*/ 33 h 183"/>
                <a:gd name="T8" fmla="*/ 50 w 115"/>
                <a:gd name="T9" fmla="*/ 14 h 183"/>
                <a:gd name="T10" fmla="*/ 56 w 115"/>
                <a:gd name="T11" fmla="*/ 5 h 183"/>
                <a:gd name="T12" fmla="*/ 64 w 115"/>
                <a:gd name="T13" fmla="*/ 0 h 183"/>
                <a:gd name="T14" fmla="*/ 70 w 115"/>
                <a:gd name="T15" fmla="*/ 5 h 183"/>
                <a:gd name="T16" fmla="*/ 79 w 115"/>
                <a:gd name="T17" fmla="*/ 24 h 183"/>
                <a:gd name="T18" fmla="*/ 85 w 115"/>
                <a:gd name="T19" fmla="*/ 52 h 183"/>
                <a:gd name="T20" fmla="*/ 94 w 115"/>
                <a:gd name="T21" fmla="*/ 80 h 183"/>
                <a:gd name="T22" fmla="*/ 99 w 115"/>
                <a:gd name="T23" fmla="*/ 112 h 183"/>
                <a:gd name="T24" fmla="*/ 105 w 115"/>
                <a:gd name="T25" fmla="*/ 140 h 183"/>
                <a:gd name="T26" fmla="*/ 111 w 115"/>
                <a:gd name="T27" fmla="*/ 163 h 183"/>
                <a:gd name="T28" fmla="*/ 114 w 115"/>
                <a:gd name="T29" fmla="*/ 182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183"/>
                <a:gd name="T47" fmla="*/ 115 w 115"/>
                <a:gd name="T48" fmla="*/ 183 h 1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183">
                  <a:moveTo>
                    <a:pt x="0" y="182"/>
                  </a:moveTo>
                  <a:lnTo>
                    <a:pt x="15" y="117"/>
                  </a:lnTo>
                  <a:lnTo>
                    <a:pt x="32" y="56"/>
                  </a:lnTo>
                  <a:lnTo>
                    <a:pt x="41" y="33"/>
                  </a:lnTo>
                  <a:lnTo>
                    <a:pt x="50" y="14"/>
                  </a:lnTo>
                  <a:lnTo>
                    <a:pt x="56" y="5"/>
                  </a:lnTo>
                  <a:lnTo>
                    <a:pt x="64" y="0"/>
                  </a:lnTo>
                  <a:lnTo>
                    <a:pt x="70" y="5"/>
                  </a:lnTo>
                  <a:lnTo>
                    <a:pt x="79" y="24"/>
                  </a:lnTo>
                  <a:lnTo>
                    <a:pt x="85" y="52"/>
                  </a:lnTo>
                  <a:lnTo>
                    <a:pt x="94" y="80"/>
                  </a:lnTo>
                  <a:lnTo>
                    <a:pt x="99" y="112"/>
                  </a:lnTo>
                  <a:lnTo>
                    <a:pt x="105" y="140"/>
                  </a:lnTo>
                  <a:lnTo>
                    <a:pt x="111" y="163"/>
                  </a:lnTo>
                  <a:lnTo>
                    <a:pt x="114" y="182"/>
                  </a:lnTo>
                </a:path>
              </a:pathLst>
            </a:custGeom>
            <a:noFill/>
            <a:ln w="38100" cap="rnd">
              <a:solidFill>
                <a:schemeClr val="accent2"/>
              </a:solidFill>
              <a:round/>
              <a:headEnd/>
              <a:tailEnd/>
            </a:ln>
          </p:spPr>
          <p:txBody>
            <a:bodyPr/>
            <a:lstStyle/>
            <a:p>
              <a:endParaRPr lang="en-GB"/>
            </a:p>
          </p:txBody>
        </p:sp>
        <p:sp>
          <p:nvSpPr>
            <p:cNvPr id="94290" name="Freeform 64"/>
            <p:cNvSpPr>
              <a:spLocks/>
            </p:cNvSpPr>
            <p:nvPr/>
          </p:nvSpPr>
          <p:spPr bwMode="auto">
            <a:xfrm>
              <a:off x="1547" y="2864"/>
              <a:ext cx="115" cy="48"/>
            </a:xfrm>
            <a:custGeom>
              <a:avLst/>
              <a:gdLst>
                <a:gd name="T0" fmla="*/ 0 w 115"/>
                <a:gd name="T1" fmla="*/ 47 h 48"/>
                <a:gd name="T2" fmla="*/ 32 w 115"/>
                <a:gd name="T3" fmla="*/ 14 h 48"/>
                <a:gd name="T4" fmla="*/ 48 w 115"/>
                <a:gd name="T5" fmla="*/ 5 h 48"/>
                <a:gd name="T6" fmla="*/ 64 w 115"/>
                <a:gd name="T7" fmla="*/ 0 h 48"/>
                <a:gd name="T8" fmla="*/ 79 w 115"/>
                <a:gd name="T9" fmla="*/ 5 h 48"/>
                <a:gd name="T10" fmla="*/ 93 w 115"/>
                <a:gd name="T11" fmla="*/ 19 h 48"/>
                <a:gd name="T12" fmla="*/ 106 w 115"/>
                <a:gd name="T13" fmla="*/ 38 h 48"/>
                <a:gd name="T14" fmla="*/ 114 w 115"/>
                <a:gd name="T15" fmla="*/ 47 h 48"/>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48"/>
                <a:gd name="T26" fmla="*/ 115 w 115"/>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48">
                  <a:moveTo>
                    <a:pt x="0" y="47"/>
                  </a:moveTo>
                  <a:lnTo>
                    <a:pt x="32" y="14"/>
                  </a:lnTo>
                  <a:lnTo>
                    <a:pt x="48" y="5"/>
                  </a:lnTo>
                  <a:lnTo>
                    <a:pt x="64" y="0"/>
                  </a:lnTo>
                  <a:lnTo>
                    <a:pt x="79" y="5"/>
                  </a:lnTo>
                  <a:lnTo>
                    <a:pt x="93" y="19"/>
                  </a:lnTo>
                  <a:lnTo>
                    <a:pt x="106" y="38"/>
                  </a:lnTo>
                  <a:lnTo>
                    <a:pt x="114" y="47"/>
                  </a:lnTo>
                </a:path>
              </a:pathLst>
            </a:custGeom>
            <a:noFill/>
            <a:ln w="38100" cap="rnd">
              <a:solidFill>
                <a:schemeClr val="accent2"/>
              </a:solidFill>
              <a:round/>
              <a:headEnd/>
              <a:tailEnd/>
            </a:ln>
          </p:spPr>
          <p:txBody>
            <a:bodyPr/>
            <a:lstStyle/>
            <a:p>
              <a:endParaRPr lang="en-GB"/>
            </a:p>
          </p:txBody>
        </p:sp>
        <p:sp>
          <p:nvSpPr>
            <p:cNvPr id="94291" name="Freeform 65"/>
            <p:cNvSpPr>
              <a:spLocks/>
            </p:cNvSpPr>
            <p:nvPr/>
          </p:nvSpPr>
          <p:spPr bwMode="auto">
            <a:xfrm>
              <a:off x="1384" y="2864"/>
              <a:ext cx="116" cy="48"/>
            </a:xfrm>
            <a:custGeom>
              <a:avLst/>
              <a:gdLst>
                <a:gd name="T0" fmla="*/ 0 w 116"/>
                <a:gd name="T1" fmla="*/ 47 h 48"/>
                <a:gd name="T2" fmla="*/ 33 w 116"/>
                <a:gd name="T3" fmla="*/ 14 h 48"/>
                <a:gd name="T4" fmla="*/ 50 w 116"/>
                <a:gd name="T5" fmla="*/ 5 h 48"/>
                <a:gd name="T6" fmla="*/ 65 w 116"/>
                <a:gd name="T7" fmla="*/ 0 h 48"/>
                <a:gd name="T8" fmla="*/ 79 w 116"/>
                <a:gd name="T9" fmla="*/ 5 h 48"/>
                <a:gd name="T10" fmla="*/ 93 w 116"/>
                <a:gd name="T11" fmla="*/ 19 h 48"/>
                <a:gd name="T12" fmla="*/ 105 w 116"/>
                <a:gd name="T13" fmla="*/ 38 h 48"/>
                <a:gd name="T14" fmla="*/ 115 w 116"/>
                <a:gd name="T15" fmla="*/ 47 h 48"/>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48"/>
                <a:gd name="T26" fmla="*/ 116 w 11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48">
                  <a:moveTo>
                    <a:pt x="0" y="47"/>
                  </a:moveTo>
                  <a:lnTo>
                    <a:pt x="33" y="14"/>
                  </a:lnTo>
                  <a:lnTo>
                    <a:pt x="50" y="5"/>
                  </a:lnTo>
                  <a:lnTo>
                    <a:pt x="65" y="0"/>
                  </a:lnTo>
                  <a:lnTo>
                    <a:pt x="79" y="5"/>
                  </a:lnTo>
                  <a:lnTo>
                    <a:pt x="93" y="19"/>
                  </a:lnTo>
                  <a:lnTo>
                    <a:pt x="105" y="38"/>
                  </a:lnTo>
                  <a:lnTo>
                    <a:pt x="115" y="47"/>
                  </a:lnTo>
                </a:path>
              </a:pathLst>
            </a:custGeom>
            <a:noFill/>
            <a:ln w="38100" cap="rnd">
              <a:solidFill>
                <a:schemeClr val="accent2"/>
              </a:solidFill>
              <a:round/>
              <a:headEnd/>
              <a:tailEnd/>
            </a:ln>
          </p:spPr>
          <p:txBody>
            <a:bodyPr/>
            <a:lstStyle/>
            <a:p>
              <a:endParaRPr lang="en-GB"/>
            </a:p>
          </p:txBody>
        </p:sp>
        <p:sp>
          <p:nvSpPr>
            <p:cNvPr id="94292" name="Freeform 66"/>
            <p:cNvSpPr>
              <a:spLocks/>
            </p:cNvSpPr>
            <p:nvPr/>
          </p:nvSpPr>
          <p:spPr bwMode="auto">
            <a:xfrm>
              <a:off x="1248" y="2872"/>
              <a:ext cx="138" cy="91"/>
            </a:xfrm>
            <a:custGeom>
              <a:avLst/>
              <a:gdLst>
                <a:gd name="T0" fmla="*/ 137 w 138"/>
                <a:gd name="T1" fmla="*/ 38 h 91"/>
                <a:gd name="T2" fmla="*/ 119 w 138"/>
                <a:gd name="T3" fmla="*/ 38 h 91"/>
                <a:gd name="T4" fmla="*/ 104 w 138"/>
                <a:gd name="T5" fmla="*/ 38 h 91"/>
                <a:gd name="T6" fmla="*/ 99 w 138"/>
                <a:gd name="T7" fmla="*/ 29 h 91"/>
                <a:gd name="T8" fmla="*/ 99 w 138"/>
                <a:gd name="T9" fmla="*/ 14 h 91"/>
                <a:gd name="T10" fmla="*/ 95 w 138"/>
                <a:gd name="T11" fmla="*/ 5 h 91"/>
                <a:gd name="T12" fmla="*/ 93 w 138"/>
                <a:gd name="T13" fmla="*/ 0 h 91"/>
                <a:gd name="T14" fmla="*/ 86 w 138"/>
                <a:gd name="T15" fmla="*/ 0 h 91"/>
                <a:gd name="T16" fmla="*/ 79 w 138"/>
                <a:gd name="T17" fmla="*/ 5 h 91"/>
                <a:gd name="T18" fmla="*/ 68 w 138"/>
                <a:gd name="T19" fmla="*/ 14 h 91"/>
                <a:gd name="T20" fmla="*/ 46 w 138"/>
                <a:gd name="T21" fmla="*/ 38 h 91"/>
                <a:gd name="T22" fmla="*/ 22 w 138"/>
                <a:gd name="T23" fmla="*/ 62 h 91"/>
                <a:gd name="T24" fmla="*/ 13 w 138"/>
                <a:gd name="T25" fmla="*/ 76 h 91"/>
                <a:gd name="T26" fmla="*/ 6 w 138"/>
                <a:gd name="T27" fmla="*/ 81 h 91"/>
                <a:gd name="T28" fmla="*/ 0 w 138"/>
                <a:gd name="T29" fmla="*/ 90 h 91"/>
                <a:gd name="T30" fmla="*/ 2 w 138"/>
                <a:gd name="T31" fmla="*/ 90 h 91"/>
                <a:gd name="T32" fmla="*/ 6 w 138"/>
                <a:gd name="T33" fmla="*/ 9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91"/>
                <a:gd name="T53" fmla="*/ 138 w 138"/>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91">
                  <a:moveTo>
                    <a:pt x="137" y="38"/>
                  </a:moveTo>
                  <a:lnTo>
                    <a:pt x="119" y="38"/>
                  </a:lnTo>
                  <a:lnTo>
                    <a:pt x="104" y="38"/>
                  </a:lnTo>
                  <a:lnTo>
                    <a:pt x="99" y="29"/>
                  </a:lnTo>
                  <a:lnTo>
                    <a:pt x="99" y="14"/>
                  </a:lnTo>
                  <a:lnTo>
                    <a:pt x="95" y="5"/>
                  </a:lnTo>
                  <a:lnTo>
                    <a:pt x="93" y="0"/>
                  </a:lnTo>
                  <a:lnTo>
                    <a:pt x="86" y="0"/>
                  </a:lnTo>
                  <a:lnTo>
                    <a:pt x="79" y="5"/>
                  </a:lnTo>
                  <a:lnTo>
                    <a:pt x="68" y="14"/>
                  </a:lnTo>
                  <a:lnTo>
                    <a:pt x="46" y="38"/>
                  </a:lnTo>
                  <a:lnTo>
                    <a:pt x="22" y="62"/>
                  </a:lnTo>
                  <a:lnTo>
                    <a:pt x="13" y="76"/>
                  </a:lnTo>
                  <a:lnTo>
                    <a:pt x="6" y="81"/>
                  </a:lnTo>
                  <a:lnTo>
                    <a:pt x="0" y="90"/>
                  </a:lnTo>
                  <a:lnTo>
                    <a:pt x="2" y="90"/>
                  </a:lnTo>
                  <a:lnTo>
                    <a:pt x="6" y="90"/>
                  </a:lnTo>
                </a:path>
              </a:pathLst>
            </a:custGeom>
            <a:noFill/>
            <a:ln w="38100" cap="rnd">
              <a:solidFill>
                <a:schemeClr val="accent2"/>
              </a:solidFill>
              <a:round/>
              <a:headEnd/>
              <a:tailEnd/>
            </a:ln>
          </p:spPr>
          <p:txBody>
            <a:bodyPr/>
            <a:lstStyle/>
            <a:p>
              <a:endParaRPr lang="en-GB"/>
            </a:p>
          </p:txBody>
        </p:sp>
        <p:sp>
          <p:nvSpPr>
            <p:cNvPr id="94293" name="Line 67"/>
            <p:cNvSpPr>
              <a:spLocks noChangeShapeType="1"/>
            </p:cNvSpPr>
            <p:nvPr/>
          </p:nvSpPr>
          <p:spPr bwMode="auto">
            <a:xfrm>
              <a:off x="1518" y="2910"/>
              <a:ext cx="12" cy="0"/>
            </a:xfrm>
            <a:prstGeom prst="line">
              <a:avLst/>
            </a:prstGeom>
            <a:noFill/>
            <a:ln w="38100">
              <a:solidFill>
                <a:schemeClr val="accent2"/>
              </a:solidFill>
              <a:round/>
              <a:headEnd/>
              <a:tailEnd/>
            </a:ln>
          </p:spPr>
          <p:txBody>
            <a:bodyPr wrap="none" anchor="ctr"/>
            <a:lstStyle/>
            <a:p>
              <a:endParaRPr lang="en-US"/>
            </a:p>
          </p:txBody>
        </p:sp>
        <p:sp>
          <p:nvSpPr>
            <p:cNvPr id="94294" name="Line 68"/>
            <p:cNvSpPr>
              <a:spLocks noChangeShapeType="1"/>
            </p:cNvSpPr>
            <p:nvPr/>
          </p:nvSpPr>
          <p:spPr bwMode="auto">
            <a:xfrm>
              <a:off x="1680" y="2910"/>
              <a:ext cx="13" cy="0"/>
            </a:xfrm>
            <a:prstGeom prst="line">
              <a:avLst/>
            </a:prstGeom>
            <a:noFill/>
            <a:ln w="38100">
              <a:solidFill>
                <a:schemeClr val="accent2"/>
              </a:solidFill>
              <a:round/>
              <a:headEnd/>
              <a:tailEnd/>
            </a:ln>
          </p:spPr>
          <p:txBody>
            <a:bodyPr wrap="none" anchor="ctr"/>
            <a:lstStyle/>
            <a:p>
              <a:endParaRPr lang="en-US"/>
            </a:p>
          </p:txBody>
        </p:sp>
        <p:sp>
          <p:nvSpPr>
            <p:cNvPr id="94295" name="Line 69"/>
            <p:cNvSpPr>
              <a:spLocks noChangeShapeType="1"/>
            </p:cNvSpPr>
            <p:nvPr/>
          </p:nvSpPr>
          <p:spPr bwMode="auto">
            <a:xfrm>
              <a:off x="1843" y="2910"/>
              <a:ext cx="12" cy="0"/>
            </a:xfrm>
            <a:prstGeom prst="line">
              <a:avLst/>
            </a:prstGeom>
            <a:noFill/>
            <a:ln w="38100">
              <a:solidFill>
                <a:schemeClr val="accent2"/>
              </a:solidFill>
              <a:round/>
              <a:headEnd/>
              <a:tailEnd/>
            </a:ln>
          </p:spPr>
          <p:txBody>
            <a:bodyPr wrap="none" anchor="ctr"/>
            <a:lstStyle/>
            <a:p>
              <a:endParaRPr lang="en-US"/>
            </a:p>
          </p:txBody>
        </p:sp>
        <p:sp>
          <p:nvSpPr>
            <p:cNvPr id="94296" name="Freeform 70"/>
            <p:cNvSpPr>
              <a:spLocks/>
            </p:cNvSpPr>
            <p:nvPr/>
          </p:nvSpPr>
          <p:spPr bwMode="auto">
            <a:xfrm>
              <a:off x="1984" y="2904"/>
              <a:ext cx="133" cy="68"/>
            </a:xfrm>
            <a:custGeom>
              <a:avLst/>
              <a:gdLst>
                <a:gd name="T0" fmla="*/ 0 w 133"/>
                <a:gd name="T1" fmla="*/ 5 h 68"/>
                <a:gd name="T2" fmla="*/ 34 w 133"/>
                <a:gd name="T3" fmla="*/ 0 h 68"/>
                <a:gd name="T4" fmla="*/ 51 w 133"/>
                <a:gd name="T5" fmla="*/ 0 h 68"/>
                <a:gd name="T6" fmla="*/ 68 w 133"/>
                <a:gd name="T7" fmla="*/ 5 h 68"/>
                <a:gd name="T8" fmla="*/ 85 w 133"/>
                <a:gd name="T9" fmla="*/ 19 h 68"/>
                <a:gd name="T10" fmla="*/ 102 w 133"/>
                <a:gd name="T11" fmla="*/ 38 h 68"/>
                <a:gd name="T12" fmla="*/ 118 w 133"/>
                <a:gd name="T13" fmla="*/ 53 h 68"/>
                <a:gd name="T14" fmla="*/ 132 w 133"/>
                <a:gd name="T15" fmla="*/ 67 h 68"/>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68"/>
                <a:gd name="T26" fmla="*/ 133 w 133"/>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68">
                  <a:moveTo>
                    <a:pt x="0" y="5"/>
                  </a:moveTo>
                  <a:lnTo>
                    <a:pt x="34" y="0"/>
                  </a:lnTo>
                  <a:lnTo>
                    <a:pt x="51" y="0"/>
                  </a:lnTo>
                  <a:lnTo>
                    <a:pt x="68" y="5"/>
                  </a:lnTo>
                  <a:lnTo>
                    <a:pt x="85" y="19"/>
                  </a:lnTo>
                  <a:lnTo>
                    <a:pt x="102" y="38"/>
                  </a:lnTo>
                  <a:lnTo>
                    <a:pt x="118" y="53"/>
                  </a:lnTo>
                  <a:lnTo>
                    <a:pt x="132" y="67"/>
                  </a:lnTo>
                </a:path>
              </a:pathLst>
            </a:custGeom>
            <a:noFill/>
            <a:ln w="38100" cap="rnd">
              <a:solidFill>
                <a:schemeClr val="accent2"/>
              </a:solidFill>
              <a:round/>
              <a:headEnd/>
              <a:tailEnd/>
            </a:ln>
          </p:spPr>
          <p:txBody>
            <a:bodyPr/>
            <a:lstStyle/>
            <a:p>
              <a:endParaRPr lang="en-GB"/>
            </a:p>
          </p:txBody>
        </p:sp>
      </p:grpSp>
      <p:grpSp>
        <p:nvGrpSpPr>
          <p:cNvPr id="94268" name="Group 71"/>
          <p:cNvGrpSpPr>
            <a:grpSpLocks/>
          </p:cNvGrpSpPr>
          <p:nvPr/>
        </p:nvGrpSpPr>
        <p:grpSpPr bwMode="auto">
          <a:xfrm>
            <a:off x="7461250" y="2795588"/>
            <a:ext cx="800100" cy="209550"/>
            <a:chOff x="1222" y="1914"/>
            <a:chExt cx="871" cy="242"/>
          </a:xfrm>
        </p:grpSpPr>
        <p:sp>
          <p:nvSpPr>
            <p:cNvPr id="94279" name="Freeform 72"/>
            <p:cNvSpPr>
              <a:spLocks/>
            </p:cNvSpPr>
            <p:nvPr/>
          </p:nvSpPr>
          <p:spPr bwMode="auto">
            <a:xfrm>
              <a:off x="1846" y="2048"/>
              <a:ext cx="117" cy="48"/>
            </a:xfrm>
            <a:custGeom>
              <a:avLst/>
              <a:gdLst>
                <a:gd name="T0" fmla="*/ 0 w 117"/>
                <a:gd name="T1" fmla="*/ 47 h 48"/>
                <a:gd name="T2" fmla="*/ 19 w 117"/>
                <a:gd name="T3" fmla="*/ 30 h 48"/>
                <a:gd name="T4" fmla="*/ 34 w 117"/>
                <a:gd name="T5" fmla="*/ 13 h 48"/>
                <a:gd name="T6" fmla="*/ 50 w 117"/>
                <a:gd name="T7" fmla="*/ 3 h 48"/>
                <a:gd name="T8" fmla="*/ 66 w 117"/>
                <a:gd name="T9" fmla="*/ 0 h 48"/>
                <a:gd name="T10" fmla="*/ 72 w 117"/>
                <a:gd name="T11" fmla="*/ 3 h 48"/>
                <a:gd name="T12" fmla="*/ 81 w 117"/>
                <a:gd name="T13" fmla="*/ 7 h 48"/>
                <a:gd name="T14" fmla="*/ 94 w 117"/>
                <a:gd name="T15" fmla="*/ 20 h 48"/>
                <a:gd name="T16" fmla="*/ 107 w 117"/>
                <a:gd name="T17" fmla="*/ 37 h 48"/>
                <a:gd name="T18" fmla="*/ 116 w 117"/>
                <a:gd name="T19" fmla="*/ 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48"/>
                <a:gd name="T32" fmla="*/ 117 w 117"/>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48">
                  <a:moveTo>
                    <a:pt x="0" y="47"/>
                  </a:moveTo>
                  <a:lnTo>
                    <a:pt x="19" y="30"/>
                  </a:lnTo>
                  <a:lnTo>
                    <a:pt x="34" y="13"/>
                  </a:lnTo>
                  <a:lnTo>
                    <a:pt x="50" y="3"/>
                  </a:lnTo>
                  <a:lnTo>
                    <a:pt x="66" y="0"/>
                  </a:lnTo>
                  <a:lnTo>
                    <a:pt x="72" y="3"/>
                  </a:lnTo>
                  <a:lnTo>
                    <a:pt x="81" y="7"/>
                  </a:lnTo>
                  <a:lnTo>
                    <a:pt x="94" y="20"/>
                  </a:lnTo>
                  <a:lnTo>
                    <a:pt x="107" y="37"/>
                  </a:lnTo>
                  <a:lnTo>
                    <a:pt x="116" y="47"/>
                  </a:lnTo>
                </a:path>
              </a:pathLst>
            </a:custGeom>
            <a:noFill/>
            <a:ln w="38100" cap="rnd">
              <a:solidFill>
                <a:schemeClr val="accent1"/>
              </a:solidFill>
              <a:round/>
              <a:headEnd/>
              <a:tailEnd/>
            </a:ln>
          </p:spPr>
          <p:txBody>
            <a:bodyPr/>
            <a:lstStyle/>
            <a:p>
              <a:endParaRPr lang="en-GB"/>
            </a:p>
          </p:txBody>
        </p:sp>
        <p:sp>
          <p:nvSpPr>
            <p:cNvPr id="94280" name="Freeform 73"/>
            <p:cNvSpPr>
              <a:spLocks/>
            </p:cNvSpPr>
            <p:nvPr/>
          </p:nvSpPr>
          <p:spPr bwMode="auto">
            <a:xfrm>
              <a:off x="1685" y="2048"/>
              <a:ext cx="116" cy="48"/>
            </a:xfrm>
            <a:custGeom>
              <a:avLst/>
              <a:gdLst>
                <a:gd name="T0" fmla="*/ 0 w 116"/>
                <a:gd name="T1" fmla="*/ 47 h 48"/>
                <a:gd name="T2" fmla="*/ 17 w 116"/>
                <a:gd name="T3" fmla="*/ 30 h 48"/>
                <a:gd name="T4" fmla="*/ 34 w 116"/>
                <a:gd name="T5" fmla="*/ 13 h 48"/>
                <a:gd name="T6" fmla="*/ 52 w 116"/>
                <a:gd name="T7" fmla="*/ 3 h 48"/>
                <a:gd name="T8" fmla="*/ 66 w 116"/>
                <a:gd name="T9" fmla="*/ 0 h 48"/>
                <a:gd name="T10" fmla="*/ 72 w 116"/>
                <a:gd name="T11" fmla="*/ 3 h 48"/>
                <a:gd name="T12" fmla="*/ 80 w 116"/>
                <a:gd name="T13" fmla="*/ 7 h 48"/>
                <a:gd name="T14" fmla="*/ 95 w 116"/>
                <a:gd name="T15" fmla="*/ 20 h 48"/>
                <a:gd name="T16" fmla="*/ 106 w 116"/>
                <a:gd name="T17" fmla="*/ 37 h 48"/>
                <a:gd name="T18" fmla="*/ 115 w 116"/>
                <a:gd name="T19" fmla="*/ 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48"/>
                <a:gd name="T32" fmla="*/ 116 w 11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48">
                  <a:moveTo>
                    <a:pt x="0" y="47"/>
                  </a:moveTo>
                  <a:lnTo>
                    <a:pt x="17" y="30"/>
                  </a:lnTo>
                  <a:lnTo>
                    <a:pt x="34" y="13"/>
                  </a:lnTo>
                  <a:lnTo>
                    <a:pt x="52" y="3"/>
                  </a:lnTo>
                  <a:lnTo>
                    <a:pt x="66" y="0"/>
                  </a:lnTo>
                  <a:lnTo>
                    <a:pt x="72" y="3"/>
                  </a:lnTo>
                  <a:lnTo>
                    <a:pt x="80" y="7"/>
                  </a:lnTo>
                  <a:lnTo>
                    <a:pt x="95" y="20"/>
                  </a:lnTo>
                  <a:lnTo>
                    <a:pt x="106" y="37"/>
                  </a:lnTo>
                  <a:lnTo>
                    <a:pt x="115" y="47"/>
                  </a:lnTo>
                </a:path>
              </a:pathLst>
            </a:custGeom>
            <a:noFill/>
            <a:ln w="38100" cap="rnd">
              <a:solidFill>
                <a:schemeClr val="accent1"/>
              </a:solidFill>
              <a:round/>
              <a:headEnd/>
              <a:tailEnd/>
            </a:ln>
          </p:spPr>
          <p:txBody>
            <a:bodyPr/>
            <a:lstStyle/>
            <a:p>
              <a:endParaRPr lang="en-GB"/>
            </a:p>
          </p:txBody>
        </p:sp>
        <p:sp>
          <p:nvSpPr>
            <p:cNvPr id="94281" name="Freeform 74"/>
            <p:cNvSpPr>
              <a:spLocks/>
            </p:cNvSpPr>
            <p:nvPr/>
          </p:nvSpPr>
          <p:spPr bwMode="auto">
            <a:xfrm>
              <a:off x="1522" y="1914"/>
              <a:ext cx="116" cy="182"/>
            </a:xfrm>
            <a:custGeom>
              <a:avLst/>
              <a:gdLst>
                <a:gd name="T0" fmla="*/ 0 w 116"/>
                <a:gd name="T1" fmla="*/ 181 h 182"/>
                <a:gd name="T2" fmla="*/ 18 w 116"/>
                <a:gd name="T3" fmla="*/ 114 h 182"/>
                <a:gd name="T4" fmla="*/ 26 w 116"/>
                <a:gd name="T5" fmla="*/ 84 h 182"/>
                <a:gd name="T6" fmla="*/ 34 w 116"/>
                <a:gd name="T7" fmla="*/ 57 h 182"/>
                <a:gd name="T8" fmla="*/ 42 w 116"/>
                <a:gd name="T9" fmla="*/ 34 h 182"/>
                <a:gd name="T10" fmla="*/ 50 w 116"/>
                <a:gd name="T11" fmla="*/ 17 h 182"/>
                <a:gd name="T12" fmla="*/ 57 w 116"/>
                <a:gd name="T13" fmla="*/ 3 h 182"/>
                <a:gd name="T14" fmla="*/ 65 w 116"/>
                <a:gd name="T15" fmla="*/ 0 h 182"/>
                <a:gd name="T16" fmla="*/ 68 w 116"/>
                <a:gd name="T17" fmla="*/ 3 h 182"/>
                <a:gd name="T18" fmla="*/ 73 w 116"/>
                <a:gd name="T19" fmla="*/ 7 h 182"/>
                <a:gd name="T20" fmla="*/ 81 w 116"/>
                <a:gd name="T21" fmla="*/ 23 h 182"/>
                <a:gd name="T22" fmla="*/ 86 w 116"/>
                <a:gd name="T23" fmla="*/ 50 h 182"/>
                <a:gd name="T24" fmla="*/ 94 w 116"/>
                <a:gd name="T25" fmla="*/ 80 h 182"/>
                <a:gd name="T26" fmla="*/ 102 w 116"/>
                <a:gd name="T27" fmla="*/ 111 h 182"/>
                <a:gd name="T28" fmla="*/ 107 w 116"/>
                <a:gd name="T29" fmla="*/ 141 h 182"/>
                <a:gd name="T30" fmla="*/ 112 w 116"/>
                <a:gd name="T31" fmla="*/ 164 h 182"/>
                <a:gd name="T32" fmla="*/ 115 w 116"/>
                <a:gd name="T33" fmla="*/ 181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82"/>
                <a:gd name="T53" fmla="*/ 116 w 116"/>
                <a:gd name="T54" fmla="*/ 182 h 1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82">
                  <a:moveTo>
                    <a:pt x="0" y="181"/>
                  </a:moveTo>
                  <a:lnTo>
                    <a:pt x="18" y="114"/>
                  </a:lnTo>
                  <a:lnTo>
                    <a:pt x="26" y="84"/>
                  </a:lnTo>
                  <a:lnTo>
                    <a:pt x="34" y="57"/>
                  </a:lnTo>
                  <a:lnTo>
                    <a:pt x="42" y="34"/>
                  </a:lnTo>
                  <a:lnTo>
                    <a:pt x="50" y="17"/>
                  </a:lnTo>
                  <a:lnTo>
                    <a:pt x="57" y="3"/>
                  </a:lnTo>
                  <a:lnTo>
                    <a:pt x="65" y="0"/>
                  </a:lnTo>
                  <a:lnTo>
                    <a:pt x="68" y="3"/>
                  </a:lnTo>
                  <a:lnTo>
                    <a:pt x="73" y="7"/>
                  </a:lnTo>
                  <a:lnTo>
                    <a:pt x="81" y="23"/>
                  </a:lnTo>
                  <a:lnTo>
                    <a:pt x="86" y="50"/>
                  </a:lnTo>
                  <a:lnTo>
                    <a:pt x="94" y="80"/>
                  </a:lnTo>
                  <a:lnTo>
                    <a:pt x="102" y="111"/>
                  </a:lnTo>
                  <a:lnTo>
                    <a:pt x="107" y="141"/>
                  </a:lnTo>
                  <a:lnTo>
                    <a:pt x="112" y="164"/>
                  </a:lnTo>
                  <a:lnTo>
                    <a:pt x="115" y="181"/>
                  </a:lnTo>
                </a:path>
              </a:pathLst>
            </a:custGeom>
            <a:noFill/>
            <a:ln w="38100" cap="rnd">
              <a:solidFill>
                <a:schemeClr val="accent1"/>
              </a:solidFill>
              <a:round/>
              <a:headEnd/>
              <a:tailEnd/>
            </a:ln>
          </p:spPr>
          <p:txBody>
            <a:bodyPr/>
            <a:lstStyle/>
            <a:p>
              <a:endParaRPr lang="en-GB"/>
            </a:p>
          </p:txBody>
        </p:sp>
        <p:sp>
          <p:nvSpPr>
            <p:cNvPr id="94282" name="Freeform 75"/>
            <p:cNvSpPr>
              <a:spLocks/>
            </p:cNvSpPr>
            <p:nvPr/>
          </p:nvSpPr>
          <p:spPr bwMode="auto">
            <a:xfrm>
              <a:off x="1359" y="2048"/>
              <a:ext cx="117" cy="48"/>
            </a:xfrm>
            <a:custGeom>
              <a:avLst/>
              <a:gdLst>
                <a:gd name="T0" fmla="*/ 0 w 117"/>
                <a:gd name="T1" fmla="*/ 47 h 48"/>
                <a:gd name="T2" fmla="*/ 19 w 117"/>
                <a:gd name="T3" fmla="*/ 30 h 48"/>
                <a:gd name="T4" fmla="*/ 36 w 117"/>
                <a:gd name="T5" fmla="*/ 13 h 48"/>
                <a:gd name="T6" fmla="*/ 52 w 117"/>
                <a:gd name="T7" fmla="*/ 3 h 48"/>
                <a:gd name="T8" fmla="*/ 66 w 117"/>
                <a:gd name="T9" fmla="*/ 0 h 48"/>
                <a:gd name="T10" fmla="*/ 74 w 117"/>
                <a:gd name="T11" fmla="*/ 3 h 48"/>
                <a:gd name="T12" fmla="*/ 81 w 117"/>
                <a:gd name="T13" fmla="*/ 7 h 48"/>
                <a:gd name="T14" fmla="*/ 95 w 117"/>
                <a:gd name="T15" fmla="*/ 20 h 48"/>
                <a:gd name="T16" fmla="*/ 107 w 117"/>
                <a:gd name="T17" fmla="*/ 37 h 48"/>
                <a:gd name="T18" fmla="*/ 116 w 117"/>
                <a:gd name="T19" fmla="*/ 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48"/>
                <a:gd name="T32" fmla="*/ 117 w 117"/>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48">
                  <a:moveTo>
                    <a:pt x="0" y="47"/>
                  </a:moveTo>
                  <a:lnTo>
                    <a:pt x="19" y="30"/>
                  </a:lnTo>
                  <a:lnTo>
                    <a:pt x="36" y="13"/>
                  </a:lnTo>
                  <a:lnTo>
                    <a:pt x="52" y="3"/>
                  </a:lnTo>
                  <a:lnTo>
                    <a:pt x="66" y="0"/>
                  </a:lnTo>
                  <a:lnTo>
                    <a:pt x="74" y="3"/>
                  </a:lnTo>
                  <a:lnTo>
                    <a:pt x="81" y="7"/>
                  </a:lnTo>
                  <a:lnTo>
                    <a:pt x="95" y="20"/>
                  </a:lnTo>
                  <a:lnTo>
                    <a:pt x="107" y="37"/>
                  </a:lnTo>
                  <a:lnTo>
                    <a:pt x="116" y="47"/>
                  </a:lnTo>
                </a:path>
              </a:pathLst>
            </a:custGeom>
            <a:noFill/>
            <a:ln w="38100" cap="rnd">
              <a:solidFill>
                <a:schemeClr val="accent1"/>
              </a:solidFill>
              <a:round/>
              <a:headEnd/>
              <a:tailEnd/>
            </a:ln>
          </p:spPr>
          <p:txBody>
            <a:bodyPr/>
            <a:lstStyle/>
            <a:p>
              <a:endParaRPr lang="en-GB"/>
            </a:p>
          </p:txBody>
        </p:sp>
        <p:sp>
          <p:nvSpPr>
            <p:cNvPr id="94283" name="Freeform 76"/>
            <p:cNvSpPr>
              <a:spLocks/>
            </p:cNvSpPr>
            <p:nvPr/>
          </p:nvSpPr>
          <p:spPr bwMode="auto">
            <a:xfrm>
              <a:off x="1222" y="2058"/>
              <a:ext cx="140" cy="91"/>
            </a:xfrm>
            <a:custGeom>
              <a:avLst/>
              <a:gdLst>
                <a:gd name="T0" fmla="*/ 139 w 140"/>
                <a:gd name="T1" fmla="*/ 34 h 91"/>
                <a:gd name="T2" fmla="*/ 122 w 140"/>
                <a:gd name="T3" fmla="*/ 38 h 91"/>
                <a:gd name="T4" fmla="*/ 113 w 140"/>
                <a:gd name="T5" fmla="*/ 38 h 91"/>
                <a:gd name="T6" fmla="*/ 104 w 140"/>
                <a:gd name="T7" fmla="*/ 34 h 91"/>
                <a:gd name="T8" fmla="*/ 102 w 140"/>
                <a:gd name="T9" fmla="*/ 24 h 91"/>
                <a:gd name="T10" fmla="*/ 100 w 140"/>
                <a:gd name="T11" fmla="*/ 14 h 91"/>
                <a:gd name="T12" fmla="*/ 98 w 140"/>
                <a:gd name="T13" fmla="*/ 0 h 91"/>
                <a:gd name="T14" fmla="*/ 93 w 140"/>
                <a:gd name="T15" fmla="*/ 0 h 91"/>
                <a:gd name="T16" fmla="*/ 89 w 140"/>
                <a:gd name="T17" fmla="*/ 0 h 91"/>
                <a:gd name="T18" fmla="*/ 82 w 140"/>
                <a:gd name="T19" fmla="*/ 4 h 91"/>
                <a:gd name="T20" fmla="*/ 71 w 140"/>
                <a:gd name="T21" fmla="*/ 14 h 91"/>
                <a:gd name="T22" fmla="*/ 48 w 140"/>
                <a:gd name="T23" fmla="*/ 34 h 91"/>
                <a:gd name="T24" fmla="*/ 24 w 140"/>
                <a:gd name="T25" fmla="*/ 62 h 91"/>
                <a:gd name="T26" fmla="*/ 15 w 140"/>
                <a:gd name="T27" fmla="*/ 72 h 91"/>
                <a:gd name="T28" fmla="*/ 8 w 140"/>
                <a:gd name="T29" fmla="*/ 79 h 91"/>
                <a:gd name="T30" fmla="*/ 4 w 140"/>
                <a:gd name="T31" fmla="*/ 83 h 91"/>
                <a:gd name="T32" fmla="*/ 2 w 140"/>
                <a:gd name="T33" fmla="*/ 86 h 91"/>
                <a:gd name="T34" fmla="*/ 0 w 140"/>
                <a:gd name="T35" fmla="*/ 90 h 91"/>
                <a:gd name="T36" fmla="*/ 4 w 140"/>
                <a:gd name="T37" fmla="*/ 90 h 91"/>
                <a:gd name="T38" fmla="*/ 8 w 140"/>
                <a:gd name="T39" fmla="*/ 86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91"/>
                <a:gd name="T62" fmla="*/ 140 w 140"/>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91">
                  <a:moveTo>
                    <a:pt x="139" y="34"/>
                  </a:moveTo>
                  <a:lnTo>
                    <a:pt x="122" y="38"/>
                  </a:lnTo>
                  <a:lnTo>
                    <a:pt x="113" y="38"/>
                  </a:lnTo>
                  <a:lnTo>
                    <a:pt x="104" y="34"/>
                  </a:lnTo>
                  <a:lnTo>
                    <a:pt x="102" y="24"/>
                  </a:lnTo>
                  <a:lnTo>
                    <a:pt x="100" y="14"/>
                  </a:lnTo>
                  <a:lnTo>
                    <a:pt x="98" y="0"/>
                  </a:lnTo>
                  <a:lnTo>
                    <a:pt x="93" y="0"/>
                  </a:lnTo>
                  <a:lnTo>
                    <a:pt x="89" y="0"/>
                  </a:lnTo>
                  <a:lnTo>
                    <a:pt x="82" y="4"/>
                  </a:lnTo>
                  <a:lnTo>
                    <a:pt x="71" y="14"/>
                  </a:lnTo>
                  <a:lnTo>
                    <a:pt x="48" y="34"/>
                  </a:lnTo>
                  <a:lnTo>
                    <a:pt x="24" y="62"/>
                  </a:lnTo>
                  <a:lnTo>
                    <a:pt x="15" y="72"/>
                  </a:lnTo>
                  <a:lnTo>
                    <a:pt x="8" y="79"/>
                  </a:lnTo>
                  <a:lnTo>
                    <a:pt x="4" y="83"/>
                  </a:lnTo>
                  <a:lnTo>
                    <a:pt x="2" y="86"/>
                  </a:lnTo>
                  <a:lnTo>
                    <a:pt x="0" y="90"/>
                  </a:lnTo>
                  <a:lnTo>
                    <a:pt x="4" y="90"/>
                  </a:lnTo>
                  <a:lnTo>
                    <a:pt x="8" y="86"/>
                  </a:lnTo>
                </a:path>
              </a:pathLst>
            </a:custGeom>
            <a:noFill/>
            <a:ln w="38100" cap="rnd">
              <a:solidFill>
                <a:schemeClr val="accent1"/>
              </a:solidFill>
              <a:round/>
              <a:headEnd/>
              <a:tailEnd/>
            </a:ln>
          </p:spPr>
          <p:txBody>
            <a:bodyPr/>
            <a:lstStyle/>
            <a:p>
              <a:endParaRPr lang="en-GB"/>
            </a:p>
          </p:txBody>
        </p:sp>
        <p:sp>
          <p:nvSpPr>
            <p:cNvPr id="94284" name="Line 77"/>
            <p:cNvSpPr>
              <a:spLocks noChangeShapeType="1"/>
            </p:cNvSpPr>
            <p:nvPr/>
          </p:nvSpPr>
          <p:spPr bwMode="auto">
            <a:xfrm>
              <a:off x="1494" y="2094"/>
              <a:ext cx="12" cy="0"/>
            </a:xfrm>
            <a:prstGeom prst="line">
              <a:avLst/>
            </a:prstGeom>
            <a:noFill/>
            <a:ln w="38100">
              <a:solidFill>
                <a:schemeClr val="accent1"/>
              </a:solidFill>
              <a:round/>
              <a:headEnd/>
              <a:tailEnd/>
            </a:ln>
          </p:spPr>
          <p:txBody>
            <a:bodyPr wrap="none" anchor="ctr"/>
            <a:lstStyle/>
            <a:p>
              <a:endParaRPr lang="en-US"/>
            </a:p>
          </p:txBody>
        </p:sp>
        <p:sp>
          <p:nvSpPr>
            <p:cNvPr id="94285" name="Line 78"/>
            <p:cNvSpPr>
              <a:spLocks noChangeShapeType="1"/>
            </p:cNvSpPr>
            <p:nvPr/>
          </p:nvSpPr>
          <p:spPr bwMode="auto">
            <a:xfrm>
              <a:off x="1656" y="2094"/>
              <a:ext cx="13" cy="0"/>
            </a:xfrm>
            <a:prstGeom prst="line">
              <a:avLst/>
            </a:prstGeom>
            <a:noFill/>
            <a:ln w="38100">
              <a:solidFill>
                <a:schemeClr val="accent1"/>
              </a:solidFill>
              <a:round/>
              <a:headEnd/>
              <a:tailEnd/>
            </a:ln>
          </p:spPr>
          <p:txBody>
            <a:bodyPr wrap="none" anchor="ctr"/>
            <a:lstStyle/>
            <a:p>
              <a:endParaRPr lang="en-US"/>
            </a:p>
          </p:txBody>
        </p:sp>
        <p:sp>
          <p:nvSpPr>
            <p:cNvPr id="94286" name="Line 79"/>
            <p:cNvSpPr>
              <a:spLocks noChangeShapeType="1"/>
            </p:cNvSpPr>
            <p:nvPr/>
          </p:nvSpPr>
          <p:spPr bwMode="auto">
            <a:xfrm>
              <a:off x="1819" y="2094"/>
              <a:ext cx="12" cy="0"/>
            </a:xfrm>
            <a:prstGeom prst="line">
              <a:avLst/>
            </a:prstGeom>
            <a:noFill/>
            <a:ln w="38100">
              <a:solidFill>
                <a:schemeClr val="accent1"/>
              </a:solidFill>
              <a:round/>
              <a:headEnd/>
              <a:tailEnd/>
            </a:ln>
          </p:spPr>
          <p:txBody>
            <a:bodyPr wrap="none" anchor="ctr"/>
            <a:lstStyle/>
            <a:p>
              <a:endParaRPr lang="en-US"/>
            </a:p>
          </p:txBody>
        </p:sp>
        <p:sp>
          <p:nvSpPr>
            <p:cNvPr id="94287" name="Freeform 80"/>
            <p:cNvSpPr>
              <a:spLocks/>
            </p:cNvSpPr>
            <p:nvPr/>
          </p:nvSpPr>
          <p:spPr bwMode="auto">
            <a:xfrm>
              <a:off x="1961" y="2089"/>
              <a:ext cx="132" cy="67"/>
            </a:xfrm>
            <a:custGeom>
              <a:avLst/>
              <a:gdLst>
                <a:gd name="T0" fmla="*/ 0 w 132"/>
                <a:gd name="T1" fmla="*/ 4 h 67"/>
                <a:gd name="T2" fmla="*/ 34 w 132"/>
                <a:gd name="T3" fmla="*/ 0 h 67"/>
                <a:gd name="T4" fmla="*/ 47 w 132"/>
                <a:gd name="T5" fmla="*/ 0 h 67"/>
                <a:gd name="T6" fmla="*/ 64 w 132"/>
                <a:gd name="T7" fmla="*/ 4 h 67"/>
                <a:gd name="T8" fmla="*/ 84 w 132"/>
                <a:gd name="T9" fmla="*/ 18 h 67"/>
                <a:gd name="T10" fmla="*/ 101 w 132"/>
                <a:gd name="T11" fmla="*/ 35 h 67"/>
                <a:gd name="T12" fmla="*/ 118 w 132"/>
                <a:gd name="T13" fmla="*/ 52 h 67"/>
                <a:gd name="T14" fmla="*/ 131 w 132"/>
                <a:gd name="T15" fmla="*/ 66 h 67"/>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67"/>
                <a:gd name="T26" fmla="*/ 132 w 132"/>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67">
                  <a:moveTo>
                    <a:pt x="0" y="4"/>
                  </a:moveTo>
                  <a:lnTo>
                    <a:pt x="34" y="0"/>
                  </a:lnTo>
                  <a:lnTo>
                    <a:pt x="47" y="0"/>
                  </a:lnTo>
                  <a:lnTo>
                    <a:pt x="64" y="4"/>
                  </a:lnTo>
                  <a:lnTo>
                    <a:pt x="84" y="18"/>
                  </a:lnTo>
                  <a:lnTo>
                    <a:pt x="101" y="35"/>
                  </a:lnTo>
                  <a:lnTo>
                    <a:pt x="118" y="52"/>
                  </a:lnTo>
                  <a:lnTo>
                    <a:pt x="131" y="66"/>
                  </a:lnTo>
                </a:path>
              </a:pathLst>
            </a:custGeom>
            <a:noFill/>
            <a:ln w="38100" cap="rnd">
              <a:solidFill>
                <a:schemeClr val="accent1"/>
              </a:solidFill>
              <a:round/>
              <a:headEnd/>
              <a:tailEnd/>
            </a:ln>
          </p:spPr>
          <p:txBody>
            <a:bodyPr/>
            <a:lstStyle/>
            <a:p>
              <a:endParaRPr lang="en-GB"/>
            </a:p>
          </p:txBody>
        </p:sp>
      </p:grpSp>
      <p:grpSp>
        <p:nvGrpSpPr>
          <p:cNvPr id="94269" name="Group 81"/>
          <p:cNvGrpSpPr>
            <a:grpSpLocks/>
          </p:cNvGrpSpPr>
          <p:nvPr/>
        </p:nvGrpSpPr>
        <p:grpSpPr bwMode="auto">
          <a:xfrm>
            <a:off x="7473950" y="2058988"/>
            <a:ext cx="798513" cy="207962"/>
            <a:chOff x="1235" y="1062"/>
            <a:chExt cx="870" cy="242"/>
          </a:xfrm>
        </p:grpSpPr>
        <p:sp>
          <p:nvSpPr>
            <p:cNvPr id="94270" name="Freeform 82"/>
            <p:cNvSpPr>
              <a:spLocks/>
            </p:cNvSpPr>
            <p:nvPr/>
          </p:nvSpPr>
          <p:spPr bwMode="auto">
            <a:xfrm>
              <a:off x="1860" y="1195"/>
              <a:ext cx="115" cy="47"/>
            </a:xfrm>
            <a:custGeom>
              <a:avLst/>
              <a:gdLst>
                <a:gd name="T0" fmla="*/ 0 w 115"/>
                <a:gd name="T1" fmla="*/ 46 h 47"/>
                <a:gd name="T2" fmla="*/ 16 w 115"/>
                <a:gd name="T3" fmla="*/ 28 h 47"/>
                <a:gd name="T4" fmla="*/ 32 w 115"/>
                <a:gd name="T5" fmla="*/ 14 h 47"/>
                <a:gd name="T6" fmla="*/ 48 w 115"/>
                <a:gd name="T7" fmla="*/ 4 h 47"/>
                <a:gd name="T8" fmla="*/ 57 w 115"/>
                <a:gd name="T9" fmla="*/ 2 h 47"/>
                <a:gd name="T10" fmla="*/ 63 w 115"/>
                <a:gd name="T11" fmla="*/ 0 h 47"/>
                <a:gd name="T12" fmla="*/ 70 w 115"/>
                <a:gd name="T13" fmla="*/ 2 h 47"/>
                <a:gd name="T14" fmla="*/ 79 w 115"/>
                <a:gd name="T15" fmla="*/ 6 h 47"/>
                <a:gd name="T16" fmla="*/ 92 w 115"/>
                <a:gd name="T17" fmla="*/ 20 h 47"/>
                <a:gd name="T18" fmla="*/ 105 w 115"/>
                <a:gd name="T19" fmla="*/ 36 h 47"/>
                <a:gd name="T20" fmla="*/ 111 w 115"/>
                <a:gd name="T21" fmla="*/ 42 h 47"/>
                <a:gd name="T22" fmla="*/ 114 w 115"/>
                <a:gd name="T23" fmla="*/ 46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47"/>
                <a:gd name="T38" fmla="*/ 115 w 115"/>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47">
                  <a:moveTo>
                    <a:pt x="0" y="46"/>
                  </a:moveTo>
                  <a:lnTo>
                    <a:pt x="16" y="28"/>
                  </a:lnTo>
                  <a:lnTo>
                    <a:pt x="32" y="14"/>
                  </a:lnTo>
                  <a:lnTo>
                    <a:pt x="48" y="4"/>
                  </a:lnTo>
                  <a:lnTo>
                    <a:pt x="57" y="2"/>
                  </a:lnTo>
                  <a:lnTo>
                    <a:pt x="63" y="0"/>
                  </a:lnTo>
                  <a:lnTo>
                    <a:pt x="70" y="2"/>
                  </a:lnTo>
                  <a:lnTo>
                    <a:pt x="79" y="6"/>
                  </a:lnTo>
                  <a:lnTo>
                    <a:pt x="92" y="20"/>
                  </a:lnTo>
                  <a:lnTo>
                    <a:pt x="105" y="36"/>
                  </a:lnTo>
                  <a:lnTo>
                    <a:pt x="111" y="42"/>
                  </a:lnTo>
                  <a:lnTo>
                    <a:pt x="114" y="46"/>
                  </a:lnTo>
                </a:path>
              </a:pathLst>
            </a:custGeom>
            <a:noFill/>
            <a:ln w="38100" cap="rnd">
              <a:solidFill>
                <a:srgbClr val="333399"/>
              </a:solidFill>
              <a:round/>
              <a:headEnd/>
              <a:tailEnd/>
            </a:ln>
          </p:spPr>
          <p:txBody>
            <a:bodyPr/>
            <a:lstStyle/>
            <a:p>
              <a:endParaRPr lang="en-GB"/>
            </a:p>
          </p:txBody>
        </p:sp>
        <p:sp>
          <p:nvSpPr>
            <p:cNvPr id="94271" name="Freeform 83"/>
            <p:cNvSpPr>
              <a:spLocks/>
            </p:cNvSpPr>
            <p:nvPr/>
          </p:nvSpPr>
          <p:spPr bwMode="auto">
            <a:xfrm>
              <a:off x="1696" y="1195"/>
              <a:ext cx="117" cy="47"/>
            </a:xfrm>
            <a:custGeom>
              <a:avLst/>
              <a:gdLst>
                <a:gd name="T0" fmla="*/ 0 w 117"/>
                <a:gd name="T1" fmla="*/ 46 h 47"/>
                <a:gd name="T2" fmla="*/ 17 w 117"/>
                <a:gd name="T3" fmla="*/ 28 h 47"/>
                <a:gd name="T4" fmla="*/ 35 w 117"/>
                <a:gd name="T5" fmla="*/ 14 h 47"/>
                <a:gd name="T6" fmla="*/ 52 w 117"/>
                <a:gd name="T7" fmla="*/ 4 h 47"/>
                <a:gd name="T8" fmla="*/ 58 w 117"/>
                <a:gd name="T9" fmla="*/ 2 h 47"/>
                <a:gd name="T10" fmla="*/ 67 w 117"/>
                <a:gd name="T11" fmla="*/ 0 h 47"/>
                <a:gd name="T12" fmla="*/ 73 w 117"/>
                <a:gd name="T13" fmla="*/ 2 h 47"/>
                <a:gd name="T14" fmla="*/ 81 w 117"/>
                <a:gd name="T15" fmla="*/ 6 h 47"/>
                <a:gd name="T16" fmla="*/ 96 w 117"/>
                <a:gd name="T17" fmla="*/ 20 h 47"/>
                <a:gd name="T18" fmla="*/ 107 w 117"/>
                <a:gd name="T19" fmla="*/ 36 h 47"/>
                <a:gd name="T20" fmla="*/ 113 w 117"/>
                <a:gd name="T21" fmla="*/ 42 h 47"/>
                <a:gd name="T22" fmla="*/ 116 w 117"/>
                <a:gd name="T23" fmla="*/ 46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47"/>
                <a:gd name="T38" fmla="*/ 117 w 117"/>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47">
                  <a:moveTo>
                    <a:pt x="0" y="46"/>
                  </a:moveTo>
                  <a:lnTo>
                    <a:pt x="17" y="28"/>
                  </a:lnTo>
                  <a:lnTo>
                    <a:pt x="35" y="14"/>
                  </a:lnTo>
                  <a:lnTo>
                    <a:pt x="52" y="4"/>
                  </a:lnTo>
                  <a:lnTo>
                    <a:pt x="58" y="2"/>
                  </a:lnTo>
                  <a:lnTo>
                    <a:pt x="67" y="0"/>
                  </a:lnTo>
                  <a:lnTo>
                    <a:pt x="73" y="2"/>
                  </a:lnTo>
                  <a:lnTo>
                    <a:pt x="81" y="6"/>
                  </a:lnTo>
                  <a:lnTo>
                    <a:pt x="96" y="20"/>
                  </a:lnTo>
                  <a:lnTo>
                    <a:pt x="107" y="36"/>
                  </a:lnTo>
                  <a:lnTo>
                    <a:pt x="113" y="42"/>
                  </a:lnTo>
                  <a:lnTo>
                    <a:pt x="116" y="46"/>
                  </a:lnTo>
                </a:path>
              </a:pathLst>
            </a:custGeom>
            <a:noFill/>
            <a:ln w="38100" cap="rnd">
              <a:solidFill>
                <a:srgbClr val="333399"/>
              </a:solidFill>
              <a:round/>
              <a:headEnd/>
              <a:tailEnd/>
            </a:ln>
          </p:spPr>
          <p:txBody>
            <a:bodyPr/>
            <a:lstStyle/>
            <a:p>
              <a:endParaRPr lang="en-GB"/>
            </a:p>
          </p:txBody>
        </p:sp>
        <p:sp>
          <p:nvSpPr>
            <p:cNvPr id="94272" name="Freeform 84"/>
            <p:cNvSpPr>
              <a:spLocks/>
            </p:cNvSpPr>
            <p:nvPr/>
          </p:nvSpPr>
          <p:spPr bwMode="auto">
            <a:xfrm>
              <a:off x="1533" y="1195"/>
              <a:ext cx="117" cy="47"/>
            </a:xfrm>
            <a:custGeom>
              <a:avLst/>
              <a:gdLst>
                <a:gd name="T0" fmla="*/ 0 w 117"/>
                <a:gd name="T1" fmla="*/ 46 h 47"/>
                <a:gd name="T2" fmla="*/ 18 w 117"/>
                <a:gd name="T3" fmla="*/ 28 h 47"/>
                <a:gd name="T4" fmla="*/ 34 w 117"/>
                <a:gd name="T5" fmla="*/ 14 h 47"/>
                <a:gd name="T6" fmla="*/ 50 w 117"/>
                <a:gd name="T7" fmla="*/ 4 h 47"/>
                <a:gd name="T8" fmla="*/ 58 w 117"/>
                <a:gd name="T9" fmla="*/ 2 h 47"/>
                <a:gd name="T10" fmla="*/ 66 w 117"/>
                <a:gd name="T11" fmla="*/ 0 h 47"/>
                <a:gd name="T12" fmla="*/ 74 w 117"/>
                <a:gd name="T13" fmla="*/ 2 h 47"/>
                <a:gd name="T14" fmla="*/ 82 w 117"/>
                <a:gd name="T15" fmla="*/ 6 h 47"/>
                <a:gd name="T16" fmla="*/ 95 w 117"/>
                <a:gd name="T17" fmla="*/ 20 h 47"/>
                <a:gd name="T18" fmla="*/ 108 w 117"/>
                <a:gd name="T19" fmla="*/ 36 h 47"/>
                <a:gd name="T20" fmla="*/ 113 w 117"/>
                <a:gd name="T21" fmla="*/ 42 h 47"/>
                <a:gd name="T22" fmla="*/ 116 w 117"/>
                <a:gd name="T23" fmla="*/ 46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47"/>
                <a:gd name="T38" fmla="*/ 117 w 117"/>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47">
                  <a:moveTo>
                    <a:pt x="0" y="46"/>
                  </a:moveTo>
                  <a:lnTo>
                    <a:pt x="18" y="28"/>
                  </a:lnTo>
                  <a:lnTo>
                    <a:pt x="34" y="14"/>
                  </a:lnTo>
                  <a:lnTo>
                    <a:pt x="50" y="4"/>
                  </a:lnTo>
                  <a:lnTo>
                    <a:pt x="58" y="2"/>
                  </a:lnTo>
                  <a:lnTo>
                    <a:pt x="66" y="0"/>
                  </a:lnTo>
                  <a:lnTo>
                    <a:pt x="74" y="2"/>
                  </a:lnTo>
                  <a:lnTo>
                    <a:pt x="82" y="6"/>
                  </a:lnTo>
                  <a:lnTo>
                    <a:pt x="95" y="20"/>
                  </a:lnTo>
                  <a:lnTo>
                    <a:pt x="108" y="36"/>
                  </a:lnTo>
                  <a:lnTo>
                    <a:pt x="113" y="42"/>
                  </a:lnTo>
                  <a:lnTo>
                    <a:pt x="116" y="46"/>
                  </a:lnTo>
                </a:path>
              </a:pathLst>
            </a:custGeom>
            <a:noFill/>
            <a:ln w="38100" cap="rnd">
              <a:solidFill>
                <a:srgbClr val="333399"/>
              </a:solidFill>
              <a:round/>
              <a:headEnd/>
              <a:tailEnd/>
            </a:ln>
          </p:spPr>
          <p:txBody>
            <a:bodyPr/>
            <a:lstStyle/>
            <a:p>
              <a:endParaRPr lang="en-GB"/>
            </a:p>
          </p:txBody>
        </p:sp>
        <p:sp>
          <p:nvSpPr>
            <p:cNvPr id="94273" name="Freeform 85"/>
            <p:cNvSpPr>
              <a:spLocks/>
            </p:cNvSpPr>
            <p:nvPr/>
          </p:nvSpPr>
          <p:spPr bwMode="auto">
            <a:xfrm>
              <a:off x="1373" y="1062"/>
              <a:ext cx="115" cy="180"/>
            </a:xfrm>
            <a:custGeom>
              <a:avLst/>
              <a:gdLst>
                <a:gd name="T0" fmla="*/ 0 w 115"/>
                <a:gd name="T1" fmla="*/ 179 h 180"/>
                <a:gd name="T2" fmla="*/ 7 w 115"/>
                <a:gd name="T3" fmla="*/ 145 h 180"/>
                <a:gd name="T4" fmla="*/ 16 w 115"/>
                <a:gd name="T5" fmla="*/ 113 h 180"/>
                <a:gd name="T6" fmla="*/ 24 w 115"/>
                <a:gd name="T7" fmla="*/ 84 h 180"/>
                <a:gd name="T8" fmla="*/ 33 w 115"/>
                <a:gd name="T9" fmla="*/ 56 h 180"/>
                <a:gd name="T10" fmla="*/ 40 w 115"/>
                <a:gd name="T11" fmla="*/ 34 h 180"/>
                <a:gd name="T12" fmla="*/ 50 w 115"/>
                <a:gd name="T13" fmla="*/ 16 h 180"/>
                <a:gd name="T14" fmla="*/ 57 w 115"/>
                <a:gd name="T15" fmla="*/ 4 h 180"/>
                <a:gd name="T16" fmla="*/ 62 w 115"/>
                <a:gd name="T17" fmla="*/ 2 h 180"/>
                <a:gd name="T18" fmla="*/ 64 w 115"/>
                <a:gd name="T19" fmla="*/ 0 h 180"/>
                <a:gd name="T20" fmla="*/ 69 w 115"/>
                <a:gd name="T21" fmla="*/ 2 h 180"/>
                <a:gd name="T22" fmla="*/ 71 w 115"/>
                <a:gd name="T23" fmla="*/ 6 h 180"/>
                <a:gd name="T24" fmla="*/ 76 w 115"/>
                <a:gd name="T25" fmla="*/ 14 h 180"/>
                <a:gd name="T26" fmla="*/ 78 w 115"/>
                <a:gd name="T27" fmla="*/ 24 h 180"/>
                <a:gd name="T28" fmla="*/ 85 w 115"/>
                <a:gd name="T29" fmla="*/ 50 h 180"/>
                <a:gd name="T30" fmla="*/ 93 w 115"/>
                <a:gd name="T31" fmla="*/ 78 h 180"/>
                <a:gd name="T32" fmla="*/ 100 w 115"/>
                <a:gd name="T33" fmla="*/ 109 h 180"/>
                <a:gd name="T34" fmla="*/ 104 w 115"/>
                <a:gd name="T35" fmla="*/ 139 h 180"/>
                <a:gd name="T36" fmla="*/ 107 w 115"/>
                <a:gd name="T37" fmla="*/ 151 h 180"/>
                <a:gd name="T38" fmla="*/ 109 w 115"/>
                <a:gd name="T39" fmla="*/ 163 h 180"/>
                <a:gd name="T40" fmla="*/ 112 w 115"/>
                <a:gd name="T41" fmla="*/ 173 h 180"/>
                <a:gd name="T42" fmla="*/ 114 w 115"/>
                <a:gd name="T43" fmla="*/ 179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
                <a:gd name="T67" fmla="*/ 0 h 180"/>
                <a:gd name="T68" fmla="*/ 115 w 115"/>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 h="180">
                  <a:moveTo>
                    <a:pt x="0" y="179"/>
                  </a:moveTo>
                  <a:lnTo>
                    <a:pt x="7" y="145"/>
                  </a:lnTo>
                  <a:lnTo>
                    <a:pt x="16" y="113"/>
                  </a:lnTo>
                  <a:lnTo>
                    <a:pt x="24" y="84"/>
                  </a:lnTo>
                  <a:lnTo>
                    <a:pt x="33" y="56"/>
                  </a:lnTo>
                  <a:lnTo>
                    <a:pt x="40" y="34"/>
                  </a:lnTo>
                  <a:lnTo>
                    <a:pt x="50" y="16"/>
                  </a:lnTo>
                  <a:lnTo>
                    <a:pt x="57" y="4"/>
                  </a:lnTo>
                  <a:lnTo>
                    <a:pt x="62" y="2"/>
                  </a:lnTo>
                  <a:lnTo>
                    <a:pt x="64" y="0"/>
                  </a:lnTo>
                  <a:lnTo>
                    <a:pt x="69" y="2"/>
                  </a:lnTo>
                  <a:lnTo>
                    <a:pt x="71" y="6"/>
                  </a:lnTo>
                  <a:lnTo>
                    <a:pt x="76" y="14"/>
                  </a:lnTo>
                  <a:lnTo>
                    <a:pt x="78" y="24"/>
                  </a:lnTo>
                  <a:lnTo>
                    <a:pt x="85" y="50"/>
                  </a:lnTo>
                  <a:lnTo>
                    <a:pt x="93" y="78"/>
                  </a:lnTo>
                  <a:lnTo>
                    <a:pt x="100" y="109"/>
                  </a:lnTo>
                  <a:lnTo>
                    <a:pt x="104" y="139"/>
                  </a:lnTo>
                  <a:lnTo>
                    <a:pt x="107" y="151"/>
                  </a:lnTo>
                  <a:lnTo>
                    <a:pt x="109" y="163"/>
                  </a:lnTo>
                  <a:lnTo>
                    <a:pt x="112" y="173"/>
                  </a:lnTo>
                  <a:lnTo>
                    <a:pt x="114" y="179"/>
                  </a:lnTo>
                </a:path>
              </a:pathLst>
            </a:custGeom>
            <a:noFill/>
            <a:ln w="38100" cap="rnd">
              <a:solidFill>
                <a:srgbClr val="333399"/>
              </a:solidFill>
              <a:round/>
              <a:headEnd/>
              <a:tailEnd/>
            </a:ln>
          </p:spPr>
          <p:txBody>
            <a:bodyPr/>
            <a:lstStyle/>
            <a:p>
              <a:endParaRPr lang="en-GB"/>
            </a:p>
          </p:txBody>
        </p:sp>
        <p:sp>
          <p:nvSpPr>
            <p:cNvPr id="94274" name="Freeform 86"/>
            <p:cNvSpPr>
              <a:spLocks/>
            </p:cNvSpPr>
            <p:nvPr/>
          </p:nvSpPr>
          <p:spPr bwMode="auto">
            <a:xfrm>
              <a:off x="1235" y="1205"/>
              <a:ext cx="139" cy="91"/>
            </a:xfrm>
            <a:custGeom>
              <a:avLst/>
              <a:gdLst>
                <a:gd name="T0" fmla="*/ 138 w 139"/>
                <a:gd name="T1" fmla="*/ 36 h 91"/>
                <a:gd name="T2" fmla="*/ 120 w 139"/>
                <a:gd name="T3" fmla="*/ 38 h 91"/>
                <a:gd name="T4" fmla="*/ 112 w 139"/>
                <a:gd name="T5" fmla="*/ 38 h 91"/>
                <a:gd name="T6" fmla="*/ 105 w 139"/>
                <a:gd name="T7" fmla="*/ 36 h 91"/>
                <a:gd name="T8" fmla="*/ 103 w 139"/>
                <a:gd name="T9" fmla="*/ 32 h 91"/>
                <a:gd name="T10" fmla="*/ 101 w 139"/>
                <a:gd name="T11" fmla="*/ 27 h 91"/>
                <a:gd name="T12" fmla="*/ 101 w 139"/>
                <a:gd name="T13" fmla="*/ 13 h 91"/>
                <a:gd name="T14" fmla="*/ 98 w 139"/>
                <a:gd name="T15" fmla="*/ 7 h 91"/>
                <a:gd name="T16" fmla="*/ 96 w 139"/>
                <a:gd name="T17" fmla="*/ 3 h 91"/>
                <a:gd name="T18" fmla="*/ 94 w 139"/>
                <a:gd name="T19" fmla="*/ 0 h 91"/>
                <a:gd name="T20" fmla="*/ 87 w 139"/>
                <a:gd name="T21" fmla="*/ 0 h 91"/>
                <a:gd name="T22" fmla="*/ 81 w 139"/>
                <a:gd name="T23" fmla="*/ 7 h 91"/>
                <a:gd name="T24" fmla="*/ 70 w 139"/>
                <a:gd name="T25" fmla="*/ 15 h 91"/>
                <a:gd name="T26" fmla="*/ 59 w 139"/>
                <a:gd name="T27" fmla="*/ 25 h 91"/>
                <a:gd name="T28" fmla="*/ 46 w 139"/>
                <a:gd name="T29" fmla="*/ 38 h 91"/>
                <a:gd name="T30" fmla="*/ 22 w 139"/>
                <a:gd name="T31" fmla="*/ 63 h 91"/>
                <a:gd name="T32" fmla="*/ 13 w 139"/>
                <a:gd name="T33" fmla="*/ 73 h 91"/>
                <a:gd name="T34" fmla="*/ 6 w 139"/>
                <a:gd name="T35" fmla="*/ 79 h 91"/>
                <a:gd name="T36" fmla="*/ 0 w 139"/>
                <a:gd name="T37" fmla="*/ 88 h 91"/>
                <a:gd name="T38" fmla="*/ 0 w 139"/>
                <a:gd name="T39" fmla="*/ 90 h 91"/>
                <a:gd name="T40" fmla="*/ 2 w 139"/>
                <a:gd name="T41" fmla="*/ 90 h 91"/>
                <a:gd name="T42" fmla="*/ 6 w 139"/>
                <a:gd name="T43" fmla="*/ 88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91"/>
                <a:gd name="T68" fmla="*/ 139 w 139"/>
                <a:gd name="T69" fmla="*/ 91 h 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91">
                  <a:moveTo>
                    <a:pt x="138" y="36"/>
                  </a:moveTo>
                  <a:lnTo>
                    <a:pt x="120" y="38"/>
                  </a:lnTo>
                  <a:lnTo>
                    <a:pt x="112" y="38"/>
                  </a:lnTo>
                  <a:lnTo>
                    <a:pt x="105" y="36"/>
                  </a:lnTo>
                  <a:lnTo>
                    <a:pt x="103" y="32"/>
                  </a:lnTo>
                  <a:lnTo>
                    <a:pt x="101" y="27"/>
                  </a:lnTo>
                  <a:lnTo>
                    <a:pt x="101" y="13"/>
                  </a:lnTo>
                  <a:lnTo>
                    <a:pt x="98" y="7"/>
                  </a:lnTo>
                  <a:lnTo>
                    <a:pt x="96" y="3"/>
                  </a:lnTo>
                  <a:lnTo>
                    <a:pt x="94" y="0"/>
                  </a:lnTo>
                  <a:lnTo>
                    <a:pt x="87" y="0"/>
                  </a:lnTo>
                  <a:lnTo>
                    <a:pt x="81" y="7"/>
                  </a:lnTo>
                  <a:lnTo>
                    <a:pt x="70" y="15"/>
                  </a:lnTo>
                  <a:lnTo>
                    <a:pt x="59" y="25"/>
                  </a:lnTo>
                  <a:lnTo>
                    <a:pt x="46" y="38"/>
                  </a:lnTo>
                  <a:lnTo>
                    <a:pt x="22" y="63"/>
                  </a:lnTo>
                  <a:lnTo>
                    <a:pt x="13" y="73"/>
                  </a:lnTo>
                  <a:lnTo>
                    <a:pt x="6" y="79"/>
                  </a:lnTo>
                  <a:lnTo>
                    <a:pt x="0" y="88"/>
                  </a:lnTo>
                  <a:lnTo>
                    <a:pt x="0" y="90"/>
                  </a:lnTo>
                  <a:lnTo>
                    <a:pt x="2" y="90"/>
                  </a:lnTo>
                  <a:lnTo>
                    <a:pt x="6" y="88"/>
                  </a:lnTo>
                </a:path>
              </a:pathLst>
            </a:custGeom>
            <a:noFill/>
            <a:ln w="38100" cap="rnd">
              <a:solidFill>
                <a:srgbClr val="333399"/>
              </a:solidFill>
              <a:round/>
              <a:headEnd/>
              <a:tailEnd/>
            </a:ln>
          </p:spPr>
          <p:txBody>
            <a:bodyPr/>
            <a:lstStyle/>
            <a:p>
              <a:endParaRPr lang="en-GB"/>
            </a:p>
          </p:txBody>
        </p:sp>
        <p:sp>
          <p:nvSpPr>
            <p:cNvPr id="94275" name="Line 87"/>
            <p:cNvSpPr>
              <a:spLocks noChangeShapeType="1"/>
            </p:cNvSpPr>
            <p:nvPr/>
          </p:nvSpPr>
          <p:spPr bwMode="auto">
            <a:xfrm>
              <a:off x="1506" y="1242"/>
              <a:ext cx="12" cy="0"/>
            </a:xfrm>
            <a:prstGeom prst="line">
              <a:avLst/>
            </a:prstGeom>
            <a:noFill/>
            <a:ln w="38100">
              <a:solidFill>
                <a:srgbClr val="333399"/>
              </a:solidFill>
              <a:round/>
              <a:headEnd/>
              <a:tailEnd/>
            </a:ln>
          </p:spPr>
          <p:txBody>
            <a:bodyPr wrap="none" anchor="ctr"/>
            <a:lstStyle/>
            <a:p>
              <a:endParaRPr lang="en-US"/>
            </a:p>
          </p:txBody>
        </p:sp>
        <p:sp>
          <p:nvSpPr>
            <p:cNvPr id="94276" name="Line 88"/>
            <p:cNvSpPr>
              <a:spLocks noChangeShapeType="1"/>
            </p:cNvSpPr>
            <p:nvPr/>
          </p:nvSpPr>
          <p:spPr bwMode="auto">
            <a:xfrm>
              <a:off x="1668" y="1242"/>
              <a:ext cx="13" cy="0"/>
            </a:xfrm>
            <a:prstGeom prst="line">
              <a:avLst/>
            </a:prstGeom>
            <a:noFill/>
            <a:ln w="38100">
              <a:solidFill>
                <a:srgbClr val="333399"/>
              </a:solidFill>
              <a:round/>
              <a:headEnd/>
              <a:tailEnd/>
            </a:ln>
          </p:spPr>
          <p:txBody>
            <a:bodyPr wrap="none" anchor="ctr"/>
            <a:lstStyle/>
            <a:p>
              <a:endParaRPr lang="en-US"/>
            </a:p>
          </p:txBody>
        </p:sp>
        <p:sp>
          <p:nvSpPr>
            <p:cNvPr id="94277" name="Line 89"/>
            <p:cNvSpPr>
              <a:spLocks noChangeShapeType="1"/>
            </p:cNvSpPr>
            <p:nvPr/>
          </p:nvSpPr>
          <p:spPr bwMode="auto">
            <a:xfrm>
              <a:off x="1831" y="1242"/>
              <a:ext cx="12" cy="0"/>
            </a:xfrm>
            <a:prstGeom prst="line">
              <a:avLst/>
            </a:prstGeom>
            <a:noFill/>
            <a:ln w="38100">
              <a:solidFill>
                <a:srgbClr val="333399"/>
              </a:solidFill>
              <a:round/>
              <a:headEnd/>
              <a:tailEnd/>
            </a:ln>
          </p:spPr>
          <p:txBody>
            <a:bodyPr wrap="none" anchor="ctr"/>
            <a:lstStyle/>
            <a:p>
              <a:endParaRPr lang="en-US"/>
            </a:p>
          </p:txBody>
        </p:sp>
        <p:sp>
          <p:nvSpPr>
            <p:cNvPr id="94278" name="Freeform 90"/>
            <p:cNvSpPr>
              <a:spLocks/>
            </p:cNvSpPr>
            <p:nvPr/>
          </p:nvSpPr>
          <p:spPr bwMode="auto">
            <a:xfrm>
              <a:off x="1973" y="1236"/>
              <a:ext cx="132" cy="68"/>
            </a:xfrm>
            <a:custGeom>
              <a:avLst/>
              <a:gdLst>
                <a:gd name="T0" fmla="*/ 0 w 132"/>
                <a:gd name="T1" fmla="*/ 7 h 68"/>
                <a:gd name="T2" fmla="*/ 17 w 132"/>
                <a:gd name="T3" fmla="*/ 2 h 68"/>
                <a:gd name="T4" fmla="*/ 33 w 132"/>
                <a:gd name="T5" fmla="*/ 0 h 68"/>
                <a:gd name="T6" fmla="*/ 50 w 132"/>
                <a:gd name="T7" fmla="*/ 2 h 68"/>
                <a:gd name="T8" fmla="*/ 64 w 132"/>
                <a:gd name="T9" fmla="*/ 7 h 68"/>
                <a:gd name="T10" fmla="*/ 74 w 132"/>
                <a:gd name="T11" fmla="*/ 13 h 68"/>
                <a:gd name="T12" fmla="*/ 84 w 132"/>
                <a:gd name="T13" fmla="*/ 19 h 68"/>
                <a:gd name="T14" fmla="*/ 101 w 132"/>
                <a:gd name="T15" fmla="*/ 38 h 68"/>
                <a:gd name="T16" fmla="*/ 118 w 132"/>
                <a:gd name="T17" fmla="*/ 54 h 68"/>
                <a:gd name="T18" fmla="*/ 124 w 132"/>
                <a:gd name="T19" fmla="*/ 63 h 68"/>
                <a:gd name="T20" fmla="*/ 131 w 132"/>
                <a:gd name="T21" fmla="*/ 67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68"/>
                <a:gd name="T35" fmla="*/ 132 w 132"/>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68">
                  <a:moveTo>
                    <a:pt x="0" y="7"/>
                  </a:moveTo>
                  <a:lnTo>
                    <a:pt x="17" y="2"/>
                  </a:lnTo>
                  <a:lnTo>
                    <a:pt x="33" y="0"/>
                  </a:lnTo>
                  <a:lnTo>
                    <a:pt x="50" y="2"/>
                  </a:lnTo>
                  <a:lnTo>
                    <a:pt x="64" y="7"/>
                  </a:lnTo>
                  <a:lnTo>
                    <a:pt x="74" y="13"/>
                  </a:lnTo>
                  <a:lnTo>
                    <a:pt x="84" y="19"/>
                  </a:lnTo>
                  <a:lnTo>
                    <a:pt x="101" y="38"/>
                  </a:lnTo>
                  <a:lnTo>
                    <a:pt x="118" y="54"/>
                  </a:lnTo>
                  <a:lnTo>
                    <a:pt x="124" y="63"/>
                  </a:lnTo>
                  <a:lnTo>
                    <a:pt x="131" y="67"/>
                  </a:lnTo>
                </a:path>
              </a:pathLst>
            </a:custGeom>
            <a:noFill/>
            <a:ln w="38100" cap="rnd">
              <a:solidFill>
                <a:srgbClr val="333399"/>
              </a:solidFill>
              <a:round/>
              <a:headEnd/>
              <a:tailEnd/>
            </a:ln>
          </p:spPr>
          <p:txBody>
            <a:bodyPr/>
            <a:lstStyle/>
            <a:p>
              <a:endParaRPr lang="en-GB"/>
            </a:p>
          </p:txBody>
        </p:sp>
      </p:grpSp>
    </p:spTree>
    <p:extLst>
      <p:ext uri="{BB962C8B-B14F-4D97-AF65-F5344CB8AC3E}">
        <p14:creationId xmlns:p14="http://schemas.microsoft.com/office/powerpoint/2010/main" val="545167584"/>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8"/>
          <p:cNvSpPr>
            <a:spLocks noChangeArrowheads="1"/>
          </p:cNvSpPr>
          <p:nvPr/>
        </p:nvSpPr>
        <p:spPr bwMode="auto">
          <a:xfrm>
            <a:off x="152400" y="142875"/>
            <a:ext cx="8145463" cy="963613"/>
          </a:xfrm>
          <a:prstGeom prst="rect">
            <a:avLst/>
          </a:prstGeom>
          <a:noFill/>
          <a:ln w="9525">
            <a:noFill/>
            <a:miter lim="800000"/>
            <a:headEnd/>
            <a:tailEnd/>
          </a:ln>
        </p:spPr>
        <p:txBody>
          <a:bodyPr lIns="82124" tIns="41061" rIns="82124" bIns="41061" anchor="b"/>
          <a:lstStyle/>
          <a:p>
            <a:pPr defTabSz="814388" eaLnBrk="0" hangingPunct="0">
              <a:lnSpc>
                <a:spcPct val="90000"/>
              </a:lnSpc>
            </a:pPr>
            <a:r>
              <a:rPr lang="en-US" sz="3600">
                <a:solidFill>
                  <a:srgbClr val="009999"/>
                </a:solidFill>
              </a:rPr>
              <a:t>DWDM Filter Elements: Optical Add Drop Multiplexer OADM</a:t>
            </a:r>
          </a:p>
        </p:txBody>
      </p:sp>
      <p:sp>
        <p:nvSpPr>
          <p:cNvPr id="95235" name="Rectangle 4"/>
          <p:cNvSpPr>
            <a:spLocks noChangeArrowheads="1"/>
          </p:cNvSpPr>
          <p:nvPr/>
        </p:nvSpPr>
        <p:spPr bwMode="auto">
          <a:xfrm>
            <a:off x="3743325" y="4157663"/>
            <a:ext cx="5334000" cy="2133600"/>
          </a:xfrm>
          <a:prstGeom prst="rect">
            <a:avLst/>
          </a:prstGeom>
          <a:noFill/>
          <a:ln w="9525">
            <a:noFill/>
            <a:miter lim="800000"/>
            <a:headEnd/>
            <a:tailEnd/>
          </a:ln>
        </p:spPr>
        <p:txBody>
          <a:bodyPr lIns="82124" tIns="41061" rIns="82124" bIns="41061" anchor="ctr" anchorCtr="1"/>
          <a:lstStyle/>
          <a:p>
            <a:pPr defTabSz="814388" eaLnBrk="0" hangingPunct="0">
              <a:lnSpc>
                <a:spcPct val="95000"/>
              </a:lnSpc>
              <a:spcBef>
                <a:spcPct val="50000"/>
              </a:spcBef>
              <a:buClr>
                <a:srgbClr val="009999"/>
              </a:buClr>
              <a:buSzPct val="100000"/>
              <a:buFont typeface="Arial" pitchFamily="34" charset="0"/>
              <a:buChar char="•"/>
            </a:pPr>
            <a:r>
              <a:rPr lang="en-US">
                <a:solidFill>
                  <a:srgbClr val="546568"/>
                </a:solidFill>
              </a:rPr>
              <a:t> Optical Add-Drop Multiplexer</a:t>
            </a:r>
          </a:p>
          <a:p>
            <a:pPr defTabSz="814388" eaLnBrk="0" hangingPunct="0">
              <a:lnSpc>
                <a:spcPct val="95000"/>
              </a:lnSpc>
              <a:spcBef>
                <a:spcPct val="50000"/>
              </a:spcBef>
              <a:buClr>
                <a:srgbClr val="009999"/>
              </a:buClr>
              <a:buSzPct val="100000"/>
              <a:buFont typeface="Arial" pitchFamily="34" charset="0"/>
              <a:buChar char="•"/>
            </a:pPr>
            <a:r>
              <a:rPr lang="en-US">
                <a:solidFill>
                  <a:srgbClr val="546568"/>
                </a:solidFill>
              </a:rPr>
              <a:t> OADM Modules allow Add-Drop of specific channels in a DWDM system</a:t>
            </a:r>
          </a:p>
          <a:p>
            <a:pPr defTabSz="814388" eaLnBrk="0" hangingPunct="0">
              <a:lnSpc>
                <a:spcPct val="95000"/>
              </a:lnSpc>
              <a:spcBef>
                <a:spcPct val="50000"/>
              </a:spcBef>
              <a:buClr>
                <a:srgbClr val="009999"/>
              </a:buClr>
              <a:buSzPct val="100000"/>
              <a:buFont typeface="Arial" pitchFamily="34" charset="0"/>
              <a:buChar char="•"/>
            </a:pPr>
            <a:r>
              <a:rPr lang="en-US">
                <a:solidFill>
                  <a:srgbClr val="546568"/>
                </a:solidFill>
              </a:rPr>
              <a:t> Requires careful channel management and forecasting</a:t>
            </a:r>
          </a:p>
          <a:p>
            <a:pPr defTabSz="814388" eaLnBrk="0" hangingPunct="0">
              <a:lnSpc>
                <a:spcPct val="95000"/>
              </a:lnSpc>
              <a:spcBef>
                <a:spcPct val="50000"/>
              </a:spcBef>
              <a:buClr>
                <a:srgbClr val="009999"/>
              </a:buClr>
              <a:buSzPct val="100000"/>
              <a:buFont typeface="Arial" pitchFamily="34" charset="0"/>
              <a:buChar char="•"/>
            </a:pPr>
            <a:r>
              <a:rPr lang="en-US">
                <a:solidFill>
                  <a:srgbClr val="546568"/>
                </a:solidFill>
              </a:rPr>
              <a:t> Multiple part numbers require multiple sparing</a:t>
            </a:r>
          </a:p>
        </p:txBody>
      </p:sp>
      <p:grpSp>
        <p:nvGrpSpPr>
          <p:cNvPr id="95236" name="Group 48"/>
          <p:cNvGrpSpPr>
            <a:grpSpLocks/>
          </p:cNvGrpSpPr>
          <p:nvPr/>
        </p:nvGrpSpPr>
        <p:grpSpPr bwMode="auto">
          <a:xfrm>
            <a:off x="685800" y="1438275"/>
            <a:ext cx="7404100" cy="3613150"/>
            <a:chOff x="432" y="960"/>
            <a:chExt cx="4664" cy="2276"/>
          </a:xfrm>
        </p:grpSpPr>
        <p:sp>
          <p:nvSpPr>
            <p:cNvPr id="95237" name="Rectangle 6"/>
            <p:cNvSpPr>
              <a:spLocks noChangeArrowheads="1"/>
            </p:cNvSpPr>
            <p:nvPr/>
          </p:nvSpPr>
          <p:spPr bwMode="auto">
            <a:xfrm rot="5400000">
              <a:off x="696" y="888"/>
              <a:ext cx="48" cy="576"/>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noFill/>
              <a:miter lim="800000"/>
              <a:headEnd/>
              <a:tailEnd/>
            </a:ln>
          </p:spPr>
          <p:txBody>
            <a:bodyPr rot="10800000" vert="eaVert" wrap="none" anchor="ctr"/>
            <a:lstStyle/>
            <a:p>
              <a:pPr eaLnBrk="0" hangingPunct="0">
                <a:lnSpc>
                  <a:spcPct val="90000"/>
                </a:lnSpc>
              </a:pPr>
              <a:endParaRPr lang="en-US" sz="3000" b="1"/>
            </a:p>
          </p:txBody>
        </p:sp>
        <p:sp>
          <p:nvSpPr>
            <p:cNvPr id="95238" name="Rectangle 7"/>
            <p:cNvSpPr>
              <a:spLocks noChangeArrowheads="1"/>
            </p:cNvSpPr>
            <p:nvPr/>
          </p:nvSpPr>
          <p:spPr bwMode="auto">
            <a:xfrm rot="5400000">
              <a:off x="1968" y="816"/>
              <a:ext cx="48" cy="720"/>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noFill/>
              <a:miter lim="800000"/>
              <a:headEnd/>
              <a:tailEnd/>
            </a:ln>
          </p:spPr>
          <p:txBody>
            <a:bodyPr rot="10800000" vert="eaVert" wrap="none" anchor="ctr"/>
            <a:lstStyle/>
            <a:p>
              <a:pPr eaLnBrk="0" hangingPunct="0">
                <a:lnSpc>
                  <a:spcPct val="90000"/>
                </a:lnSpc>
              </a:pPr>
              <a:endParaRPr lang="en-US" sz="3000" b="1"/>
            </a:p>
          </p:txBody>
        </p:sp>
        <p:sp>
          <p:nvSpPr>
            <p:cNvPr id="95239" name="Freeform 8"/>
            <p:cNvSpPr>
              <a:spLocks/>
            </p:cNvSpPr>
            <p:nvPr/>
          </p:nvSpPr>
          <p:spPr bwMode="auto">
            <a:xfrm>
              <a:off x="768" y="960"/>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2"/>
              </a:solidFill>
              <a:round/>
              <a:headEnd/>
              <a:tailEnd/>
            </a:ln>
          </p:spPr>
          <p:txBody>
            <a:bodyPr wrap="none" lIns="73025" tIns="36512" rIns="73025" bIns="36512" anchor="ctr"/>
            <a:lstStyle/>
            <a:p>
              <a:endParaRPr lang="en-GB"/>
            </a:p>
          </p:txBody>
        </p:sp>
        <p:sp>
          <p:nvSpPr>
            <p:cNvPr id="95240" name="Freeform 9"/>
            <p:cNvSpPr>
              <a:spLocks/>
            </p:cNvSpPr>
            <p:nvPr/>
          </p:nvSpPr>
          <p:spPr bwMode="auto">
            <a:xfrm>
              <a:off x="480" y="960"/>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rgbClr val="333399"/>
              </a:solidFill>
              <a:round/>
              <a:headEnd/>
              <a:tailEnd/>
            </a:ln>
          </p:spPr>
          <p:txBody>
            <a:bodyPr wrap="none" lIns="73025" tIns="36512" rIns="73025" bIns="36512" anchor="ctr"/>
            <a:lstStyle/>
            <a:p>
              <a:endParaRPr lang="en-GB"/>
            </a:p>
          </p:txBody>
        </p:sp>
        <p:sp>
          <p:nvSpPr>
            <p:cNvPr id="95241" name="Freeform 11"/>
            <p:cNvSpPr>
              <a:spLocks/>
            </p:cNvSpPr>
            <p:nvPr/>
          </p:nvSpPr>
          <p:spPr bwMode="auto">
            <a:xfrm>
              <a:off x="624" y="960"/>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1"/>
              </a:solidFill>
              <a:round/>
              <a:headEnd/>
              <a:tailEnd/>
            </a:ln>
          </p:spPr>
          <p:txBody>
            <a:bodyPr wrap="none" lIns="73025" tIns="36512" rIns="73025" bIns="36512" anchor="ctr"/>
            <a:lstStyle/>
            <a:p>
              <a:endParaRPr lang="en-GB"/>
            </a:p>
          </p:txBody>
        </p:sp>
        <p:sp>
          <p:nvSpPr>
            <p:cNvPr id="95242" name="Text Box 12"/>
            <p:cNvSpPr txBox="1">
              <a:spLocks noChangeArrowheads="1"/>
            </p:cNvSpPr>
            <p:nvPr/>
          </p:nvSpPr>
          <p:spPr bwMode="auto">
            <a:xfrm>
              <a:off x="960" y="1008"/>
              <a:ext cx="686" cy="326"/>
            </a:xfrm>
            <a:prstGeom prst="rect">
              <a:avLst/>
            </a:prstGeom>
            <a:solidFill>
              <a:srgbClr val="009999"/>
            </a:solidFill>
            <a:ln w="9525">
              <a:noFill/>
              <a:miter lim="800000"/>
              <a:headEnd/>
              <a:tailEnd/>
            </a:ln>
          </p:spPr>
          <p:txBody>
            <a:bodyPr>
              <a:spAutoFit/>
            </a:bodyPr>
            <a:lstStyle/>
            <a:p>
              <a:pPr algn="ctr" eaLnBrk="0" hangingPunct="0">
                <a:spcBef>
                  <a:spcPct val="50000"/>
                </a:spcBef>
              </a:pPr>
              <a:r>
                <a:rPr lang="en-US" sz="1400" b="1">
                  <a:solidFill>
                    <a:srgbClr val="FFFFFF"/>
                  </a:solidFill>
                </a:rPr>
                <a:t>Drop Channel</a:t>
              </a:r>
            </a:p>
          </p:txBody>
        </p:sp>
        <p:sp>
          <p:nvSpPr>
            <p:cNvPr id="95243" name="Freeform 13"/>
            <p:cNvSpPr>
              <a:spLocks/>
            </p:cNvSpPr>
            <p:nvPr/>
          </p:nvSpPr>
          <p:spPr bwMode="auto">
            <a:xfrm>
              <a:off x="2064" y="960"/>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2"/>
              </a:solidFill>
              <a:round/>
              <a:headEnd/>
              <a:tailEnd/>
            </a:ln>
          </p:spPr>
          <p:txBody>
            <a:bodyPr wrap="none" lIns="73025" tIns="36512" rIns="73025" bIns="36512" anchor="ctr"/>
            <a:lstStyle/>
            <a:p>
              <a:endParaRPr lang="en-GB"/>
            </a:p>
          </p:txBody>
        </p:sp>
        <p:sp>
          <p:nvSpPr>
            <p:cNvPr id="95244" name="Freeform 14"/>
            <p:cNvSpPr>
              <a:spLocks/>
            </p:cNvSpPr>
            <p:nvPr/>
          </p:nvSpPr>
          <p:spPr bwMode="auto">
            <a:xfrm>
              <a:off x="1776" y="960"/>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rgbClr val="333399"/>
              </a:solidFill>
              <a:round/>
              <a:headEnd/>
              <a:tailEnd/>
            </a:ln>
          </p:spPr>
          <p:txBody>
            <a:bodyPr wrap="none" lIns="73025" tIns="36512" rIns="73025" bIns="36512" anchor="ctr"/>
            <a:lstStyle/>
            <a:p>
              <a:endParaRPr lang="en-GB"/>
            </a:p>
          </p:txBody>
        </p:sp>
        <p:sp>
          <p:nvSpPr>
            <p:cNvPr id="95245" name="Freeform 15"/>
            <p:cNvSpPr>
              <a:spLocks/>
            </p:cNvSpPr>
            <p:nvPr/>
          </p:nvSpPr>
          <p:spPr bwMode="auto">
            <a:xfrm>
              <a:off x="1200" y="1680"/>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1"/>
              </a:solidFill>
              <a:round/>
              <a:headEnd/>
              <a:tailEnd/>
            </a:ln>
          </p:spPr>
          <p:txBody>
            <a:bodyPr wrap="none" lIns="73025" tIns="36512" rIns="73025" bIns="36512" anchor="ctr"/>
            <a:lstStyle/>
            <a:p>
              <a:endParaRPr lang="en-GB"/>
            </a:p>
          </p:txBody>
        </p:sp>
        <p:sp>
          <p:nvSpPr>
            <p:cNvPr id="95246" name="Line 16"/>
            <p:cNvSpPr>
              <a:spLocks noChangeShapeType="1"/>
            </p:cNvSpPr>
            <p:nvPr/>
          </p:nvSpPr>
          <p:spPr bwMode="auto">
            <a:xfrm>
              <a:off x="480" y="1248"/>
              <a:ext cx="432" cy="0"/>
            </a:xfrm>
            <a:prstGeom prst="line">
              <a:avLst/>
            </a:prstGeom>
            <a:noFill/>
            <a:ln w="28575">
              <a:solidFill>
                <a:schemeClr val="tx1"/>
              </a:solidFill>
              <a:round/>
              <a:headEnd/>
              <a:tailEnd type="triangle" w="med" len="med"/>
            </a:ln>
          </p:spPr>
          <p:txBody>
            <a:bodyPr wrap="none" lIns="73025" tIns="36512" rIns="73025" bIns="36512" anchor="ctr"/>
            <a:lstStyle/>
            <a:p>
              <a:endParaRPr lang="en-US"/>
            </a:p>
          </p:txBody>
        </p:sp>
        <p:sp>
          <p:nvSpPr>
            <p:cNvPr id="95247" name="Line 17"/>
            <p:cNvSpPr>
              <a:spLocks noChangeShapeType="1"/>
            </p:cNvSpPr>
            <p:nvPr/>
          </p:nvSpPr>
          <p:spPr bwMode="auto">
            <a:xfrm>
              <a:off x="1728" y="1248"/>
              <a:ext cx="432" cy="0"/>
            </a:xfrm>
            <a:prstGeom prst="line">
              <a:avLst/>
            </a:prstGeom>
            <a:noFill/>
            <a:ln w="28575">
              <a:solidFill>
                <a:schemeClr val="tx1"/>
              </a:solidFill>
              <a:round/>
              <a:headEnd/>
              <a:tailEnd type="triangle" w="med" len="med"/>
            </a:ln>
          </p:spPr>
          <p:txBody>
            <a:bodyPr wrap="none" lIns="73025" tIns="36512" rIns="73025" bIns="36512" anchor="ctr"/>
            <a:lstStyle/>
            <a:p>
              <a:endParaRPr lang="en-US"/>
            </a:p>
          </p:txBody>
        </p:sp>
        <p:sp>
          <p:nvSpPr>
            <p:cNvPr id="95248" name="Line 18"/>
            <p:cNvSpPr>
              <a:spLocks noChangeShapeType="1"/>
            </p:cNvSpPr>
            <p:nvPr/>
          </p:nvSpPr>
          <p:spPr bwMode="auto">
            <a:xfrm>
              <a:off x="1296" y="1440"/>
              <a:ext cx="0" cy="192"/>
            </a:xfrm>
            <a:prstGeom prst="line">
              <a:avLst/>
            </a:prstGeom>
            <a:noFill/>
            <a:ln w="28575">
              <a:solidFill>
                <a:schemeClr val="tx1"/>
              </a:solidFill>
              <a:round/>
              <a:headEnd/>
              <a:tailEnd type="triangle" w="med" len="med"/>
            </a:ln>
          </p:spPr>
          <p:txBody>
            <a:bodyPr wrap="none" lIns="73025" tIns="36512" rIns="73025" bIns="36512" anchor="ctr"/>
            <a:lstStyle/>
            <a:p>
              <a:endParaRPr lang="en-US"/>
            </a:p>
          </p:txBody>
        </p:sp>
        <p:sp>
          <p:nvSpPr>
            <p:cNvPr id="95249" name="Rectangle 19"/>
            <p:cNvSpPr>
              <a:spLocks noChangeArrowheads="1"/>
            </p:cNvSpPr>
            <p:nvPr/>
          </p:nvSpPr>
          <p:spPr bwMode="auto">
            <a:xfrm rot="5400000">
              <a:off x="696" y="2280"/>
              <a:ext cx="48" cy="576"/>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noFill/>
              <a:miter lim="800000"/>
              <a:headEnd/>
              <a:tailEnd/>
            </a:ln>
          </p:spPr>
          <p:txBody>
            <a:bodyPr rot="10800000" vert="eaVert" wrap="none" anchor="ctr"/>
            <a:lstStyle/>
            <a:p>
              <a:pPr eaLnBrk="0" hangingPunct="0">
                <a:lnSpc>
                  <a:spcPct val="90000"/>
                </a:lnSpc>
              </a:pPr>
              <a:endParaRPr lang="en-US" sz="3000" b="1"/>
            </a:p>
          </p:txBody>
        </p:sp>
        <p:sp>
          <p:nvSpPr>
            <p:cNvPr id="95250" name="Rectangle 20"/>
            <p:cNvSpPr>
              <a:spLocks noChangeArrowheads="1"/>
            </p:cNvSpPr>
            <p:nvPr/>
          </p:nvSpPr>
          <p:spPr bwMode="auto">
            <a:xfrm rot="5400000">
              <a:off x="1968" y="2208"/>
              <a:ext cx="48" cy="720"/>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noFill/>
              <a:miter lim="800000"/>
              <a:headEnd/>
              <a:tailEnd/>
            </a:ln>
          </p:spPr>
          <p:txBody>
            <a:bodyPr rot="10800000" vert="eaVert" wrap="none" anchor="ctr"/>
            <a:lstStyle/>
            <a:p>
              <a:pPr eaLnBrk="0" hangingPunct="0">
                <a:lnSpc>
                  <a:spcPct val="90000"/>
                </a:lnSpc>
              </a:pPr>
              <a:endParaRPr lang="en-US" sz="3000" b="1"/>
            </a:p>
          </p:txBody>
        </p:sp>
        <p:sp>
          <p:nvSpPr>
            <p:cNvPr id="95251" name="Freeform 21"/>
            <p:cNvSpPr>
              <a:spLocks/>
            </p:cNvSpPr>
            <p:nvPr/>
          </p:nvSpPr>
          <p:spPr bwMode="auto">
            <a:xfrm>
              <a:off x="768" y="2352"/>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2"/>
              </a:solidFill>
              <a:round/>
              <a:headEnd/>
              <a:tailEnd/>
            </a:ln>
          </p:spPr>
          <p:txBody>
            <a:bodyPr wrap="none" lIns="73025" tIns="36512" rIns="73025" bIns="36512" anchor="ctr"/>
            <a:lstStyle/>
            <a:p>
              <a:endParaRPr lang="en-GB"/>
            </a:p>
          </p:txBody>
        </p:sp>
        <p:sp>
          <p:nvSpPr>
            <p:cNvPr id="95252" name="Freeform 22"/>
            <p:cNvSpPr>
              <a:spLocks/>
            </p:cNvSpPr>
            <p:nvPr/>
          </p:nvSpPr>
          <p:spPr bwMode="auto">
            <a:xfrm>
              <a:off x="480" y="2352"/>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rgbClr val="333399"/>
              </a:solidFill>
              <a:round/>
              <a:headEnd/>
              <a:tailEnd/>
            </a:ln>
          </p:spPr>
          <p:txBody>
            <a:bodyPr wrap="none" lIns="73025" tIns="36512" rIns="73025" bIns="36512" anchor="ctr"/>
            <a:lstStyle/>
            <a:p>
              <a:endParaRPr lang="en-GB"/>
            </a:p>
          </p:txBody>
        </p:sp>
        <p:sp>
          <p:nvSpPr>
            <p:cNvPr id="95253" name="Freeform 24"/>
            <p:cNvSpPr>
              <a:spLocks/>
            </p:cNvSpPr>
            <p:nvPr/>
          </p:nvSpPr>
          <p:spPr bwMode="auto">
            <a:xfrm>
              <a:off x="1920" y="2352"/>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1"/>
              </a:solidFill>
              <a:round/>
              <a:headEnd/>
              <a:tailEnd/>
            </a:ln>
          </p:spPr>
          <p:txBody>
            <a:bodyPr wrap="none" lIns="73025" tIns="36512" rIns="73025" bIns="36512" anchor="ctr"/>
            <a:lstStyle/>
            <a:p>
              <a:endParaRPr lang="en-GB"/>
            </a:p>
          </p:txBody>
        </p:sp>
        <p:sp>
          <p:nvSpPr>
            <p:cNvPr id="95254" name="Freeform 25"/>
            <p:cNvSpPr>
              <a:spLocks/>
            </p:cNvSpPr>
            <p:nvPr/>
          </p:nvSpPr>
          <p:spPr bwMode="auto">
            <a:xfrm>
              <a:off x="2064" y="2352"/>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2"/>
              </a:solidFill>
              <a:round/>
              <a:headEnd/>
              <a:tailEnd/>
            </a:ln>
          </p:spPr>
          <p:txBody>
            <a:bodyPr wrap="none" lIns="73025" tIns="36512" rIns="73025" bIns="36512" anchor="ctr"/>
            <a:lstStyle/>
            <a:p>
              <a:endParaRPr lang="en-GB"/>
            </a:p>
          </p:txBody>
        </p:sp>
        <p:sp>
          <p:nvSpPr>
            <p:cNvPr id="95255" name="Freeform 26"/>
            <p:cNvSpPr>
              <a:spLocks/>
            </p:cNvSpPr>
            <p:nvPr/>
          </p:nvSpPr>
          <p:spPr bwMode="auto">
            <a:xfrm>
              <a:off x="1776" y="2352"/>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rgbClr val="333399"/>
              </a:solidFill>
              <a:round/>
              <a:headEnd/>
              <a:tailEnd/>
            </a:ln>
          </p:spPr>
          <p:txBody>
            <a:bodyPr wrap="none" lIns="73025" tIns="36512" rIns="73025" bIns="36512" anchor="ctr"/>
            <a:lstStyle/>
            <a:p>
              <a:endParaRPr lang="en-GB"/>
            </a:p>
          </p:txBody>
        </p:sp>
        <p:sp>
          <p:nvSpPr>
            <p:cNvPr id="95256" name="Freeform 27"/>
            <p:cNvSpPr>
              <a:spLocks/>
            </p:cNvSpPr>
            <p:nvPr/>
          </p:nvSpPr>
          <p:spPr bwMode="auto">
            <a:xfrm>
              <a:off x="1200" y="3072"/>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1"/>
              </a:solidFill>
              <a:round/>
              <a:headEnd/>
              <a:tailEnd/>
            </a:ln>
          </p:spPr>
          <p:txBody>
            <a:bodyPr wrap="none" lIns="73025" tIns="36512" rIns="73025" bIns="36512" anchor="ctr"/>
            <a:lstStyle/>
            <a:p>
              <a:endParaRPr lang="en-GB"/>
            </a:p>
          </p:txBody>
        </p:sp>
        <p:sp>
          <p:nvSpPr>
            <p:cNvPr id="95257" name="Line 28"/>
            <p:cNvSpPr>
              <a:spLocks noChangeShapeType="1"/>
            </p:cNvSpPr>
            <p:nvPr/>
          </p:nvSpPr>
          <p:spPr bwMode="auto">
            <a:xfrm>
              <a:off x="480" y="2640"/>
              <a:ext cx="432" cy="0"/>
            </a:xfrm>
            <a:prstGeom prst="line">
              <a:avLst/>
            </a:prstGeom>
            <a:noFill/>
            <a:ln w="28575">
              <a:solidFill>
                <a:schemeClr val="tx1"/>
              </a:solidFill>
              <a:round/>
              <a:headEnd/>
              <a:tailEnd type="triangle" w="med" len="med"/>
            </a:ln>
          </p:spPr>
          <p:txBody>
            <a:bodyPr wrap="none" lIns="73025" tIns="36512" rIns="73025" bIns="36512" anchor="ctr"/>
            <a:lstStyle/>
            <a:p>
              <a:endParaRPr lang="en-US"/>
            </a:p>
          </p:txBody>
        </p:sp>
        <p:sp>
          <p:nvSpPr>
            <p:cNvPr id="95258" name="Line 29"/>
            <p:cNvSpPr>
              <a:spLocks noChangeShapeType="1"/>
            </p:cNvSpPr>
            <p:nvPr/>
          </p:nvSpPr>
          <p:spPr bwMode="auto">
            <a:xfrm>
              <a:off x="1728" y="2640"/>
              <a:ext cx="432" cy="0"/>
            </a:xfrm>
            <a:prstGeom prst="line">
              <a:avLst/>
            </a:prstGeom>
            <a:noFill/>
            <a:ln w="28575">
              <a:solidFill>
                <a:schemeClr val="tx1"/>
              </a:solidFill>
              <a:round/>
              <a:headEnd/>
              <a:tailEnd type="triangle" w="med" len="med"/>
            </a:ln>
          </p:spPr>
          <p:txBody>
            <a:bodyPr wrap="none" lIns="73025" tIns="36512" rIns="73025" bIns="36512" anchor="ctr"/>
            <a:lstStyle/>
            <a:p>
              <a:endParaRPr lang="en-US"/>
            </a:p>
          </p:txBody>
        </p:sp>
        <p:sp>
          <p:nvSpPr>
            <p:cNvPr id="95259" name="Line 30"/>
            <p:cNvSpPr>
              <a:spLocks noChangeShapeType="1"/>
            </p:cNvSpPr>
            <p:nvPr/>
          </p:nvSpPr>
          <p:spPr bwMode="auto">
            <a:xfrm flipV="1">
              <a:off x="1296" y="2832"/>
              <a:ext cx="0" cy="192"/>
            </a:xfrm>
            <a:prstGeom prst="line">
              <a:avLst/>
            </a:prstGeom>
            <a:noFill/>
            <a:ln w="28575">
              <a:solidFill>
                <a:schemeClr val="tx1"/>
              </a:solidFill>
              <a:round/>
              <a:headEnd/>
              <a:tailEnd type="triangle" w="med" len="med"/>
            </a:ln>
          </p:spPr>
          <p:txBody>
            <a:bodyPr wrap="none" lIns="73025" tIns="36512" rIns="73025" bIns="36512" anchor="ctr"/>
            <a:lstStyle/>
            <a:p>
              <a:endParaRPr lang="en-US"/>
            </a:p>
          </p:txBody>
        </p:sp>
        <p:sp>
          <p:nvSpPr>
            <p:cNvPr id="95260" name="Text Box 31"/>
            <p:cNvSpPr txBox="1">
              <a:spLocks noChangeArrowheads="1"/>
            </p:cNvSpPr>
            <p:nvPr/>
          </p:nvSpPr>
          <p:spPr bwMode="auto">
            <a:xfrm>
              <a:off x="1008" y="2400"/>
              <a:ext cx="662" cy="326"/>
            </a:xfrm>
            <a:prstGeom prst="rect">
              <a:avLst/>
            </a:prstGeom>
            <a:solidFill>
              <a:srgbClr val="009999"/>
            </a:solidFill>
            <a:ln w="9525">
              <a:noFill/>
              <a:miter lim="800000"/>
              <a:headEnd/>
              <a:tailEnd/>
            </a:ln>
          </p:spPr>
          <p:txBody>
            <a:bodyPr>
              <a:spAutoFit/>
            </a:bodyPr>
            <a:lstStyle/>
            <a:p>
              <a:pPr algn="ctr" eaLnBrk="0" hangingPunct="0">
                <a:spcBef>
                  <a:spcPct val="50000"/>
                </a:spcBef>
              </a:pPr>
              <a:r>
                <a:rPr lang="en-US" sz="1400" b="1">
                  <a:solidFill>
                    <a:srgbClr val="FFFFFF"/>
                  </a:solidFill>
                </a:rPr>
                <a:t>Add Channel</a:t>
              </a:r>
            </a:p>
          </p:txBody>
        </p:sp>
        <p:sp>
          <p:nvSpPr>
            <p:cNvPr id="95261" name="Rectangle 32"/>
            <p:cNvSpPr>
              <a:spLocks noChangeArrowheads="1"/>
            </p:cNvSpPr>
            <p:nvPr/>
          </p:nvSpPr>
          <p:spPr bwMode="auto">
            <a:xfrm rot="5400000">
              <a:off x="3440" y="1581"/>
              <a:ext cx="48" cy="576"/>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noFill/>
              <a:miter lim="800000"/>
              <a:headEnd/>
              <a:tailEnd/>
            </a:ln>
          </p:spPr>
          <p:txBody>
            <a:bodyPr rot="10800000" vert="eaVert" wrap="none" anchor="ctr"/>
            <a:lstStyle/>
            <a:p>
              <a:pPr eaLnBrk="0" hangingPunct="0">
                <a:lnSpc>
                  <a:spcPct val="90000"/>
                </a:lnSpc>
              </a:pPr>
              <a:endParaRPr lang="en-US" sz="3000" b="1"/>
            </a:p>
          </p:txBody>
        </p:sp>
        <p:sp>
          <p:nvSpPr>
            <p:cNvPr id="95262" name="Rectangle 33"/>
            <p:cNvSpPr>
              <a:spLocks noChangeArrowheads="1"/>
            </p:cNvSpPr>
            <p:nvPr/>
          </p:nvSpPr>
          <p:spPr bwMode="auto">
            <a:xfrm rot="5400000">
              <a:off x="4712" y="1509"/>
              <a:ext cx="48" cy="720"/>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noFill/>
              <a:miter lim="800000"/>
              <a:headEnd/>
              <a:tailEnd/>
            </a:ln>
          </p:spPr>
          <p:txBody>
            <a:bodyPr rot="10800000" vert="eaVert" wrap="none" anchor="ctr"/>
            <a:lstStyle/>
            <a:p>
              <a:pPr eaLnBrk="0" hangingPunct="0">
                <a:lnSpc>
                  <a:spcPct val="90000"/>
                </a:lnSpc>
              </a:pPr>
              <a:endParaRPr lang="en-US" sz="3000" b="1"/>
            </a:p>
          </p:txBody>
        </p:sp>
        <p:sp>
          <p:nvSpPr>
            <p:cNvPr id="95263" name="Freeform 34"/>
            <p:cNvSpPr>
              <a:spLocks/>
            </p:cNvSpPr>
            <p:nvPr/>
          </p:nvSpPr>
          <p:spPr bwMode="auto">
            <a:xfrm>
              <a:off x="3512" y="1653"/>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2"/>
              </a:solidFill>
              <a:round/>
              <a:headEnd/>
              <a:tailEnd/>
            </a:ln>
          </p:spPr>
          <p:txBody>
            <a:bodyPr wrap="none" lIns="73025" tIns="36512" rIns="73025" bIns="36512" anchor="ctr"/>
            <a:lstStyle/>
            <a:p>
              <a:endParaRPr lang="en-GB"/>
            </a:p>
          </p:txBody>
        </p:sp>
        <p:sp>
          <p:nvSpPr>
            <p:cNvPr id="95264" name="Freeform 35"/>
            <p:cNvSpPr>
              <a:spLocks/>
            </p:cNvSpPr>
            <p:nvPr/>
          </p:nvSpPr>
          <p:spPr bwMode="auto">
            <a:xfrm>
              <a:off x="3224" y="1653"/>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rgbClr val="333399"/>
              </a:solidFill>
              <a:round/>
              <a:headEnd/>
              <a:tailEnd/>
            </a:ln>
          </p:spPr>
          <p:txBody>
            <a:bodyPr wrap="none" lIns="73025" tIns="36512" rIns="73025" bIns="36512" anchor="ctr"/>
            <a:lstStyle/>
            <a:p>
              <a:endParaRPr lang="en-GB"/>
            </a:p>
          </p:txBody>
        </p:sp>
        <p:sp>
          <p:nvSpPr>
            <p:cNvPr id="95265" name="AutoShape 36"/>
            <p:cNvSpPr>
              <a:spLocks noChangeArrowheads="1"/>
            </p:cNvSpPr>
            <p:nvPr/>
          </p:nvSpPr>
          <p:spPr bwMode="auto">
            <a:xfrm rot="16200000" flipH="1">
              <a:off x="3878" y="1553"/>
              <a:ext cx="413" cy="6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778 w 21600"/>
                <a:gd name="T13" fmla="*/ 1789 h 21600"/>
                <a:gd name="T14" fmla="*/ 19822 w 21600"/>
                <a:gd name="T15" fmla="*/ 19811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solidFill>
              <a:srgbClr val="009999"/>
            </a:solidFill>
            <a:ln w="9525">
              <a:noFill/>
              <a:miter lim="800000"/>
              <a:headEnd/>
              <a:tailEnd/>
            </a:ln>
          </p:spPr>
          <p:txBody>
            <a:bodyPr vert="eaVert" wrap="none" lIns="73025" tIns="36512" rIns="73025" bIns="36512" anchor="ctr"/>
            <a:lstStyle/>
            <a:p>
              <a:endParaRPr lang="en-GB"/>
            </a:p>
          </p:txBody>
        </p:sp>
        <p:sp>
          <p:nvSpPr>
            <p:cNvPr id="95266" name="Freeform 37"/>
            <p:cNvSpPr>
              <a:spLocks/>
            </p:cNvSpPr>
            <p:nvPr/>
          </p:nvSpPr>
          <p:spPr bwMode="auto">
            <a:xfrm>
              <a:off x="4664" y="1653"/>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1"/>
              </a:solidFill>
              <a:round/>
              <a:headEnd/>
              <a:tailEnd/>
            </a:ln>
          </p:spPr>
          <p:txBody>
            <a:bodyPr wrap="none" lIns="73025" tIns="36512" rIns="73025" bIns="36512" anchor="ctr"/>
            <a:lstStyle/>
            <a:p>
              <a:endParaRPr lang="en-GB"/>
            </a:p>
          </p:txBody>
        </p:sp>
        <p:sp>
          <p:nvSpPr>
            <p:cNvPr id="95267" name="Freeform 38"/>
            <p:cNvSpPr>
              <a:spLocks/>
            </p:cNvSpPr>
            <p:nvPr/>
          </p:nvSpPr>
          <p:spPr bwMode="auto">
            <a:xfrm>
              <a:off x="4808" y="1653"/>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2"/>
              </a:solidFill>
              <a:round/>
              <a:headEnd/>
              <a:tailEnd/>
            </a:ln>
          </p:spPr>
          <p:txBody>
            <a:bodyPr wrap="none" lIns="73025" tIns="36512" rIns="73025" bIns="36512" anchor="ctr"/>
            <a:lstStyle/>
            <a:p>
              <a:endParaRPr lang="en-GB"/>
            </a:p>
          </p:txBody>
        </p:sp>
        <p:sp>
          <p:nvSpPr>
            <p:cNvPr id="95268" name="Freeform 39"/>
            <p:cNvSpPr>
              <a:spLocks/>
            </p:cNvSpPr>
            <p:nvPr/>
          </p:nvSpPr>
          <p:spPr bwMode="auto">
            <a:xfrm>
              <a:off x="4520" y="1653"/>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rgbClr val="333399"/>
              </a:solidFill>
              <a:round/>
              <a:headEnd/>
              <a:tailEnd/>
            </a:ln>
          </p:spPr>
          <p:txBody>
            <a:bodyPr wrap="none" lIns="73025" tIns="36512" rIns="73025" bIns="36512" anchor="ctr"/>
            <a:lstStyle/>
            <a:p>
              <a:endParaRPr lang="en-GB"/>
            </a:p>
          </p:txBody>
        </p:sp>
        <p:sp>
          <p:nvSpPr>
            <p:cNvPr id="95269" name="Freeform 40"/>
            <p:cNvSpPr>
              <a:spLocks/>
            </p:cNvSpPr>
            <p:nvPr/>
          </p:nvSpPr>
          <p:spPr bwMode="auto">
            <a:xfrm>
              <a:off x="4232" y="2373"/>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1"/>
              </a:solidFill>
              <a:round/>
              <a:headEnd/>
              <a:tailEnd/>
            </a:ln>
          </p:spPr>
          <p:txBody>
            <a:bodyPr wrap="none" lIns="73025" tIns="36512" rIns="73025" bIns="36512" anchor="ctr"/>
            <a:lstStyle/>
            <a:p>
              <a:endParaRPr lang="en-GB"/>
            </a:p>
          </p:txBody>
        </p:sp>
        <p:sp>
          <p:nvSpPr>
            <p:cNvPr id="95270" name="Line 41"/>
            <p:cNvSpPr>
              <a:spLocks noChangeShapeType="1"/>
            </p:cNvSpPr>
            <p:nvPr/>
          </p:nvSpPr>
          <p:spPr bwMode="auto">
            <a:xfrm>
              <a:off x="4472" y="1941"/>
              <a:ext cx="432" cy="0"/>
            </a:xfrm>
            <a:prstGeom prst="line">
              <a:avLst/>
            </a:prstGeom>
            <a:noFill/>
            <a:ln w="28575">
              <a:solidFill>
                <a:schemeClr val="tx1"/>
              </a:solidFill>
              <a:round/>
              <a:headEnd/>
              <a:tailEnd type="triangle" w="med" len="med"/>
            </a:ln>
          </p:spPr>
          <p:txBody>
            <a:bodyPr wrap="none" lIns="73025" tIns="36512" rIns="73025" bIns="36512" anchor="ctr"/>
            <a:lstStyle/>
            <a:p>
              <a:endParaRPr lang="en-US"/>
            </a:p>
          </p:txBody>
        </p:sp>
        <p:sp>
          <p:nvSpPr>
            <p:cNvPr id="95271" name="Line 42"/>
            <p:cNvSpPr>
              <a:spLocks noChangeShapeType="1"/>
            </p:cNvSpPr>
            <p:nvPr/>
          </p:nvSpPr>
          <p:spPr bwMode="auto">
            <a:xfrm flipV="1">
              <a:off x="4280" y="2133"/>
              <a:ext cx="0" cy="192"/>
            </a:xfrm>
            <a:prstGeom prst="line">
              <a:avLst/>
            </a:prstGeom>
            <a:noFill/>
            <a:ln w="28575">
              <a:solidFill>
                <a:schemeClr val="tx1"/>
              </a:solidFill>
              <a:round/>
              <a:headEnd/>
              <a:tailEnd type="triangle" w="med" len="med"/>
            </a:ln>
          </p:spPr>
          <p:txBody>
            <a:bodyPr wrap="none" lIns="73025" tIns="36512" rIns="73025" bIns="36512" anchor="ctr"/>
            <a:lstStyle/>
            <a:p>
              <a:endParaRPr lang="en-US"/>
            </a:p>
          </p:txBody>
        </p:sp>
        <p:sp>
          <p:nvSpPr>
            <p:cNvPr id="95272" name="Text Box 43"/>
            <p:cNvSpPr txBox="1">
              <a:spLocks noChangeArrowheads="1"/>
            </p:cNvSpPr>
            <p:nvPr/>
          </p:nvSpPr>
          <p:spPr bwMode="auto">
            <a:xfrm>
              <a:off x="3751" y="1716"/>
              <a:ext cx="668" cy="326"/>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FFFFFF"/>
                  </a:solidFill>
                </a:rPr>
                <a:t>Drop and Insert</a:t>
              </a:r>
            </a:p>
          </p:txBody>
        </p:sp>
        <p:sp>
          <p:nvSpPr>
            <p:cNvPr id="95273" name="Freeform 44"/>
            <p:cNvSpPr>
              <a:spLocks/>
            </p:cNvSpPr>
            <p:nvPr/>
          </p:nvSpPr>
          <p:spPr bwMode="auto">
            <a:xfrm>
              <a:off x="3848" y="2373"/>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1"/>
              </a:solidFill>
              <a:round/>
              <a:headEnd/>
              <a:tailEnd/>
            </a:ln>
          </p:spPr>
          <p:txBody>
            <a:bodyPr wrap="none" lIns="73025" tIns="36512" rIns="73025" bIns="36512" anchor="ctr"/>
            <a:lstStyle/>
            <a:p>
              <a:endParaRPr lang="en-GB"/>
            </a:p>
          </p:txBody>
        </p:sp>
        <p:sp>
          <p:nvSpPr>
            <p:cNvPr id="95274" name="Freeform 45"/>
            <p:cNvSpPr>
              <a:spLocks/>
            </p:cNvSpPr>
            <p:nvPr/>
          </p:nvSpPr>
          <p:spPr bwMode="auto">
            <a:xfrm>
              <a:off x="3368" y="1653"/>
              <a:ext cx="144" cy="164"/>
            </a:xfrm>
            <a:custGeom>
              <a:avLst/>
              <a:gdLst>
                <a:gd name="T0" fmla="*/ 0 w 141"/>
                <a:gd name="T1" fmla="*/ 46 h 212"/>
                <a:gd name="T2" fmla="*/ 36 w 141"/>
                <a:gd name="T3" fmla="*/ 43 h 212"/>
                <a:gd name="T4" fmla="*/ 55 w 141"/>
                <a:gd name="T5" fmla="*/ 40 h 212"/>
                <a:gd name="T6" fmla="*/ 58 w 141"/>
                <a:gd name="T7" fmla="*/ 30 h 212"/>
                <a:gd name="T8" fmla="*/ 63 w 141"/>
                <a:gd name="T9" fmla="*/ 5 h 212"/>
                <a:gd name="T10" fmla="*/ 73 w 141"/>
                <a:gd name="T11" fmla="*/ 4 h 212"/>
                <a:gd name="T12" fmla="*/ 87 w 141"/>
                <a:gd name="T13" fmla="*/ 31 h 212"/>
                <a:gd name="T14" fmla="*/ 102 w 141"/>
                <a:gd name="T15" fmla="*/ 42 h 212"/>
                <a:gd name="T16" fmla="*/ 130 w 141"/>
                <a:gd name="T17" fmla="*/ 43 h 212"/>
                <a:gd name="T18" fmla="*/ 159 w 141"/>
                <a:gd name="T19" fmla="*/ 46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212"/>
                <a:gd name="T32" fmla="*/ 141 w 141"/>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38100">
              <a:solidFill>
                <a:schemeClr val="accent1"/>
              </a:solidFill>
              <a:round/>
              <a:headEnd/>
              <a:tailEnd/>
            </a:ln>
          </p:spPr>
          <p:txBody>
            <a:bodyPr wrap="none" lIns="73025" tIns="36512" rIns="73025" bIns="36512" anchor="ctr"/>
            <a:lstStyle/>
            <a:p>
              <a:endParaRPr lang="en-GB"/>
            </a:p>
          </p:txBody>
        </p:sp>
        <p:sp>
          <p:nvSpPr>
            <p:cNvPr id="95275" name="Line 46"/>
            <p:cNvSpPr>
              <a:spLocks noChangeShapeType="1"/>
            </p:cNvSpPr>
            <p:nvPr/>
          </p:nvSpPr>
          <p:spPr bwMode="auto">
            <a:xfrm>
              <a:off x="3896" y="2133"/>
              <a:ext cx="0" cy="192"/>
            </a:xfrm>
            <a:prstGeom prst="line">
              <a:avLst/>
            </a:prstGeom>
            <a:noFill/>
            <a:ln w="28575">
              <a:solidFill>
                <a:schemeClr val="tx1"/>
              </a:solidFill>
              <a:round/>
              <a:headEnd/>
              <a:tailEnd type="triangle" w="med" len="med"/>
            </a:ln>
          </p:spPr>
          <p:txBody>
            <a:bodyPr wrap="none" lIns="73025" tIns="36512" rIns="73025" bIns="36512" anchor="ctr"/>
            <a:lstStyle/>
            <a:p>
              <a:endParaRPr lang="en-US"/>
            </a:p>
          </p:txBody>
        </p:sp>
        <p:sp>
          <p:nvSpPr>
            <p:cNvPr id="95276" name="Line 47"/>
            <p:cNvSpPr>
              <a:spLocks noChangeShapeType="1"/>
            </p:cNvSpPr>
            <p:nvPr/>
          </p:nvSpPr>
          <p:spPr bwMode="auto">
            <a:xfrm>
              <a:off x="3224" y="1941"/>
              <a:ext cx="432" cy="0"/>
            </a:xfrm>
            <a:prstGeom prst="line">
              <a:avLst/>
            </a:prstGeom>
            <a:noFill/>
            <a:ln w="28575">
              <a:solidFill>
                <a:schemeClr val="tx1"/>
              </a:solidFill>
              <a:round/>
              <a:headEnd/>
              <a:tailEnd type="triangle" w="med" len="med"/>
            </a:ln>
          </p:spPr>
          <p:txBody>
            <a:bodyPr wrap="none" lIns="73025" tIns="36512" rIns="73025" bIns="36512" anchor="ctr"/>
            <a:lstStyle/>
            <a:p>
              <a:endParaRPr lang="en-US"/>
            </a:p>
          </p:txBody>
        </p:sp>
      </p:grpSp>
    </p:spTree>
    <p:extLst>
      <p:ext uri="{BB962C8B-B14F-4D97-AF65-F5344CB8AC3E}">
        <p14:creationId xmlns:p14="http://schemas.microsoft.com/office/powerpoint/2010/main" val="3917789880"/>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8"/>
          <p:cNvSpPr>
            <a:spLocks noChangeArrowheads="1"/>
          </p:cNvSpPr>
          <p:nvPr/>
        </p:nvSpPr>
        <p:spPr bwMode="auto">
          <a:xfrm>
            <a:off x="177800" y="182563"/>
            <a:ext cx="8145463" cy="963612"/>
          </a:xfrm>
          <a:prstGeom prst="rect">
            <a:avLst/>
          </a:prstGeom>
          <a:noFill/>
          <a:ln w="9525">
            <a:noFill/>
            <a:miter lim="800000"/>
            <a:headEnd/>
            <a:tailEnd/>
          </a:ln>
        </p:spPr>
        <p:txBody>
          <a:bodyPr lIns="82124" tIns="41061" rIns="82124" bIns="41061" anchor="b"/>
          <a:lstStyle/>
          <a:p>
            <a:pPr defTabSz="814388" eaLnBrk="0" hangingPunct="0">
              <a:lnSpc>
                <a:spcPct val="90000"/>
              </a:lnSpc>
            </a:pPr>
            <a:r>
              <a:rPr lang="en-US" sz="3600" dirty="0">
                <a:solidFill>
                  <a:srgbClr val="009999"/>
                </a:solidFill>
              </a:rPr>
              <a:t>DWDM Filter Elements: Reconfigurable Optical Add Drop Multiplexer ROADM</a:t>
            </a:r>
          </a:p>
        </p:txBody>
      </p:sp>
      <p:sp>
        <p:nvSpPr>
          <p:cNvPr id="96259" name="Text Box 65"/>
          <p:cNvSpPr txBox="1">
            <a:spLocks noChangeArrowheads="1"/>
          </p:cNvSpPr>
          <p:nvPr/>
        </p:nvSpPr>
        <p:spPr bwMode="auto">
          <a:xfrm>
            <a:off x="288925" y="1271588"/>
            <a:ext cx="4054475" cy="4813300"/>
          </a:xfrm>
          <a:prstGeom prst="rect">
            <a:avLst/>
          </a:prstGeom>
          <a:noFill/>
          <a:ln w="9525">
            <a:noFill/>
            <a:miter lim="800000"/>
            <a:headEnd/>
            <a:tailEnd/>
          </a:ln>
        </p:spPr>
        <p:txBody>
          <a:bodyPr>
            <a:spAutoFit/>
          </a:bodyPr>
          <a:lstStyle/>
          <a:p>
            <a:pPr>
              <a:spcBef>
                <a:spcPct val="40000"/>
              </a:spcBef>
              <a:buClr>
                <a:srgbClr val="009999"/>
              </a:buClr>
              <a:buFont typeface="Arial" pitchFamily="34" charset="0"/>
              <a:buChar char="•"/>
            </a:pPr>
            <a:r>
              <a:rPr lang="en-US">
                <a:solidFill>
                  <a:srgbClr val="546568"/>
                </a:solidFill>
              </a:rPr>
              <a:t> Operational Simplicity</a:t>
            </a:r>
          </a:p>
          <a:p>
            <a:pPr lvl="1">
              <a:spcBef>
                <a:spcPct val="40000"/>
              </a:spcBef>
              <a:buClr>
                <a:srgbClr val="009999"/>
              </a:buClr>
              <a:buFont typeface="Arial" pitchFamily="34" charset="0"/>
              <a:buChar char="•"/>
            </a:pPr>
            <a:r>
              <a:rPr lang="en-US">
                <a:solidFill>
                  <a:srgbClr val="546568"/>
                </a:solidFill>
              </a:rPr>
              <a:t> Remotely configurable</a:t>
            </a:r>
          </a:p>
          <a:p>
            <a:pPr lvl="1">
              <a:spcBef>
                <a:spcPct val="40000"/>
              </a:spcBef>
              <a:buClr>
                <a:srgbClr val="009999"/>
              </a:buClr>
              <a:buFont typeface="Arial" pitchFamily="34" charset="0"/>
              <a:buChar char="•"/>
            </a:pPr>
            <a:r>
              <a:rPr lang="en-GB">
                <a:solidFill>
                  <a:srgbClr val="546568"/>
                </a:solidFill>
              </a:rPr>
              <a:t> Per wavelength SW provisioning and management</a:t>
            </a:r>
          </a:p>
          <a:p>
            <a:pPr lvl="1">
              <a:spcBef>
                <a:spcPct val="40000"/>
              </a:spcBef>
              <a:buClr>
                <a:srgbClr val="009999"/>
              </a:buClr>
              <a:buFont typeface="Arial" pitchFamily="34" charset="0"/>
              <a:buChar char="•"/>
            </a:pPr>
            <a:r>
              <a:rPr lang="en-GB">
                <a:solidFill>
                  <a:srgbClr val="546568"/>
                </a:solidFill>
              </a:rPr>
              <a:t> Simple cabling</a:t>
            </a:r>
          </a:p>
          <a:p>
            <a:pPr>
              <a:spcBef>
                <a:spcPct val="40000"/>
              </a:spcBef>
              <a:buClr>
                <a:srgbClr val="009999"/>
              </a:buClr>
              <a:buFont typeface="Arial" pitchFamily="34" charset="0"/>
              <a:buChar char="•"/>
            </a:pPr>
            <a:r>
              <a:rPr lang="en-GB">
                <a:solidFill>
                  <a:srgbClr val="546568"/>
                </a:solidFill>
              </a:rPr>
              <a:t> Faster Deployment</a:t>
            </a:r>
          </a:p>
          <a:p>
            <a:pPr lvl="1">
              <a:spcBef>
                <a:spcPct val="40000"/>
              </a:spcBef>
              <a:buClr>
                <a:srgbClr val="009999"/>
              </a:buClr>
              <a:buFont typeface="Arial" pitchFamily="34" charset="0"/>
              <a:buChar char="•"/>
            </a:pPr>
            <a:r>
              <a:rPr lang="en-US">
                <a:solidFill>
                  <a:srgbClr val="546568"/>
                </a:solidFill>
              </a:rPr>
              <a:t> No re-engineering when capacity is exceeded as in fixed OADM</a:t>
            </a:r>
          </a:p>
          <a:p>
            <a:pPr>
              <a:spcBef>
                <a:spcPct val="40000"/>
              </a:spcBef>
              <a:buClr>
                <a:srgbClr val="009999"/>
              </a:buClr>
              <a:buFont typeface="Arial" pitchFamily="34" charset="0"/>
              <a:buChar char="•"/>
            </a:pPr>
            <a:r>
              <a:rPr lang="en-US">
                <a:solidFill>
                  <a:srgbClr val="546568"/>
                </a:solidFill>
              </a:rPr>
              <a:t> Increased Reliability</a:t>
            </a:r>
          </a:p>
          <a:p>
            <a:pPr lvl="1">
              <a:spcBef>
                <a:spcPct val="40000"/>
              </a:spcBef>
              <a:buClr>
                <a:srgbClr val="009999"/>
              </a:buClr>
              <a:buFont typeface="Arial" pitchFamily="34" charset="0"/>
              <a:buChar char="•"/>
            </a:pPr>
            <a:r>
              <a:rPr lang="en-US">
                <a:solidFill>
                  <a:srgbClr val="546568"/>
                </a:solidFill>
              </a:rPr>
              <a:t> Network requires fewer manual touches</a:t>
            </a:r>
          </a:p>
          <a:p>
            <a:pPr lvl="1">
              <a:spcBef>
                <a:spcPct val="40000"/>
              </a:spcBef>
              <a:buClr>
                <a:srgbClr val="009999"/>
              </a:buClr>
              <a:buFont typeface="Arial" pitchFamily="34" charset="0"/>
              <a:buChar char="•"/>
            </a:pPr>
            <a:r>
              <a:rPr lang="en-US">
                <a:solidFill>
                  <a:srgbClr val="546568"/>
                </a:solidFill>
              </a:rPr>
              <a:t> Software configuration reduces erroneous cabling errors</a:t>
            </a:r>
          </a:p>
        </p:txBody>
      </p:sp>
      <p:grpSp>
        <p:nvGrpSpPr>
          <p:cNvPr id="96260" name="Group 118"/>
          <p:cNvGrpSpPr>
            <a:grpSpLocks/>
          </p:cNvGrpSpPr>
          <p:nvPr/>
        </p:nvGrpSpPr>
        <p:grpSpPr bwMode="auto">
          <a:xfrm>
            <a:off x="4121150" y="1524000"/>
            <a:ext cx="4827588" cy="4610100"/>
            <a:chOff x="4120896" y="1524000"/>
            <a:chExt cx="4828032" cy="4609372"/>
          </a:xfrm>
        </p:grpSpPr>
        <p:sp>
          <p:nvSpPr>
            <p:cNvPr id="96261" name="Rectangle 3"/>
            <p:cNvSpPr>
              <a:spLocks noChangeArrowheads="1"/>
            </p:cNvSpPr>
            <p:nvPr/>
          </p:nvSpPr>
          <p:spPr bwMode="auto">
            <a:xfrm>
              <a:off x="4973638" y="1524000"/>
              <a:ext cx="3311525" cy="2166938"/>
            </a:xfrm>
            <a:prstGeom prst="rect">
              <a:avLst/>
            </a:prstGeom>
            <a:solidFill>
              <a:srgbClr val="C7F7DD"/>
            </a:solidFill>
            <a:ln w="12700">
              <a:solidFill>
                <a:schemeClr val="tx1"/>
              </a:solidFill>
              <a:miter lim="800000"/>
              <a:headEnd/>
              <a:tailEnd/>
            </a:ln>
          </p:spPr>
          <p:txBody>
            <a:bodyPr wrap="none" anchor="ctr"/>
            <a:lstStyle/>
            <a:p>
              <a:endParaRPr lang="en-GB"/>
            </a:p>
          </p:txBody>
        </p:sp>
        <p:sp>
          <p:nvSpPr>
            <p:cNvPr id="96262" name="Line 4"/>
            <p:cNvSpPr>
              <a:spLocks noChangeShapeType="1"/>
            </p:cNvSpPr>
            <p:nvPr/>
          </p:nvSpPr>
          <p:spPr bwMode="auto">
            <a:xfrm flipV="1">
              <a:off x="4648200" y="2700338"/>
              <a:ext cx="584200" cy="0"/>
            </a:xfrm>
            <a:prstGeom prst="line">
              <a:avLst/>
            </a:prstGeom>
            <a:noFill/>
            <a:ln w="50800">
              <a:solidFill>
                <a:schemeClr val="tx1"/>
              </a:solidFill>
              <a:round/>
              <a:headEnd/>
              <a:tailEnd/>
            </a:ln>
          </p:spPr>
          <p:txBody>
            <a:bodyPr wrap="none" anchor="ctr"/>
            <a:lstStyle/>
            <a:p>
              <a:endParaRPr lang="en-US"/>
            </a:p>
          </p:txBody>
        </p:sp>
        <p:sp>
          <p:nvSpPr>
            <p:cNvPr id="96263" name="Line 5"/>
            <p:cNvSpPr>
              <a:spLocks noChangeShapeType="1"/>
            </p:cNvSpPr>
            <p:nvPr/>
          </p:nvSpPr>
          <p:spPr bwMode="auto">
            <a:xfrm flipV="1">
              <a:off x="4648200" y="1957388"/>
              <a:ext cx="519113" cy="0"/>
            </a:xfrm>
            <a:prstGeom prst="line">
              <a:avLst/>
            </a:prstGeom>
            <a:noFill/>
            <a:ln w="50800">
              <a:solidFill>
                <a:schemeClr val="tx1"/>
              </a:solidFill>
              <a:round/>
              <a:headEnd/>
              <a:tailEnd/>
            </a:ln>
          </p:spPr>
          <p:txBody>
            <a:bodyPr wrap="none" anchor="ctr"/>
            <a:lstStyle/>
            <a:p>
              <a:endParaRPr lang="en-US"/>
            </a:p>
          </p:txBody>
        </p:sp>
        <p:sp>
          <p:nvSpPr>
            <p:cNvPr id="96264" name="Line 6"/>
            <p:cNvSpPr>
              <a:spLocks noChangeShapeType="1"/>
            </p:cNvSpPr>
            <p:nvPr/>
          </p:nvSpPr>
          <p:spPr bwMode="auto">
            <a:xfrm flipH="1" flipV="1">
              <a:off x="6885940" y="3567113"/>
              <a:ext cx="0" cy="371475"/>
            </a:xfrm>
            <a:prstGeom prst="line">
              <a:avLst/>
            </a:prstGeom>
            <a:noFill/>
            <a:ln w="57150">
              <a:solidFill>
                <a:srgbClr val="6666FF"/>
              </a:solidFill>
              <a:round/>
              <a:headEnd/>
              <a:tailEnd type="triangle" w="med" len="med"/>
            </a:ln>
          </p:spPr>
          <p:txBody>
            <a:bodyPr wrap="none" anchor="ctr"/>
            <a:lstStyle/>
            <a:p>
              <a:endParaRPr lang="en-US"/>
            </a:p>
          </p:txBody>
        </p:sp>
        <p:sp>
          <p:nvSpPr>
            <p:cNvPr id="96265" name="Line 7"/>
            <p:cNvSpPr>
              <a:spLocks noChangeShapeType="1"/>
            </p:cNvSpPr>
            <p:nvPr/>
          </p:nvSpPr>
          <p:spPr bwMode="auto">
            <a:xfrm flipH="1">
              <a:off x="6344349" y="3567113"/>
              <a:ext cx="0" cy="371475"/>
            </a:xfrm>
            <a:prstGeom prst="line">
              <a:avLst/>
            </a:prstGeom>
            <a:noFill/>
            <a:ln w="57150">
              <a:solidFill>
                <a:srgbClr val="6666FF"/>
              </a:solidFill>
              <a:round/>
              <a:headEnd/>
              <a:tailEnd type="triangle" w="med" len="med"/>
            </a:ln>
          </p:spPr>
          <p:txBody>
            <a:bodyPr wrap="none" anchor="ctr"/>
            <a:lstStyle/>
            <a:p>
              <a:endParaRPr lang="en-US"/>
            </a:p>
          </p:txBody>
        </p:sp>
        <p:sp>
          <p:nvSpPr>
            <p:cNvPr id="96266" name="Line 9"/>
            <p:cNvSpPr>
              <a:spLocks noChangeShapeType="1"/>
            </p:cNvSpPr>
            <p:nvPr/>
          </p:nvSpPr>
          <p:spPr bwMode="auto">
            <a:xfrm flipV="1">
              <a:off x="7210806" y="3567113"/>
              <a:ext cx="0" cy="1671638"/>
            </a:xfrm>
            <a:prstGeom prst="line">
              <a:avLst/>
            </a:prstGeom>
            <a:noFill/>
            <a:ln w="57150">
              <a:solidFill>
                <a:srgbClr val="6666FF"/>
              </a:solidFill>
              <a:round/>
              <a:headEnd/>
              <a:tailEnd type="triangle" w="med" len="med"/>
            </a:ln>
          </p:spPr>
          <p:txBody>
            <a:bodyPr wrap="none" anchor="ctr"/>
            <a:lstStyle/>
            <a:p>
              <a:endParaRPr lang="en-US"/>
            </a:p>
          </p:txBody>
        </p:sp>
        <p:sp>
          <p:nvSpPr>
            <p:cNvPr id="96267" name="Line 10"/>
            <p:cNvSpPr>
              <a:spLocks noChangeShapeType="1"/>
            </p:cNvSpPr>
            <p:nvPr/>
          </p:nvSpPr>
          <p:spPr bwMode="auto">
            <a:xfrm>
              <a:off x="6076950" y="5238750"/>
              <a:ext cx="260350" cy="0"/>
            </a:xfrm>
            <a:prstGeom prst="line">
              <a:avLst/>
            </a:prstGeom>
            <a:noFill/>
            <a:ln w="57150">
              <a:solidFill>
                <a:srgbClr val="6666FF"/>
              </a:solidFill>
              <a:round/>
              <a:headEnd/>
              <a:tailEnd/>
            </a:ln>
          </p:spPr>
          <p:txBody>
            <a:bodyPr wrap="none" anchor="ctr"/>
            <a:lstStyle/>
            <a:p>
              <a:endParaRPr lang="en-US"/>
            </a:p>
          </p:txBody>
        </p:sp>
        <p:sp>
          <p:nvSpPr>
            <p:cNvPr id="96268" name="Line 11"/>
            <p:cNvSpPr>
              <a:spLocks noChangeShapeType="1"/>
            </p:cNvSpPr>
            <p:nvPr/>
          </p:nvSpPr>
          <p:spPr bwMode="auto">
            <a:xfrm>
              <a:off x="6207125" y="4681538"/>
              <a:ext cx="130175" cy="0"/>
            </a:xfrm>
            <a:prstGeom prst="line">
              <a:avLst/>
            </a:prstGeom>
            <a:noFill/>
            <a:ln w="57150">
              <a:solidFill>
                <a:srgbClr val="6666FF"/>
              </a:solidFill>
              <a:round/>
              <a:headEnd/>
              <a:tailEnd/>
            </a:ln>
          </p:spPr>
          <p:txBody>
            <a:bodyPr wrap="none" anchor="ctr"/>
            <a:lstStyle/>
            <a:p>
              <a:endParaRPr lang="en-US"/>
            </a:p>
          </p:txBody>
        </p:sp>
        <p:sp>
          <p:nvSpPr>
            <p:cNvPr id="96269" name="Line 12"/>
            <p:cNvSpPr>
              <a:spLocks noChangeShapeType="1"/>
            </p:cNvSpPr>
            <p:nvPr/>
          </p:nvSpPr>
          <p:spPr bwMode="auto">
            <a:xfrm flipV="1">
              <a:off x="6207125" y="4310063"/>
              <a:ext cx="0" cy="371475"/>
            </a:xfrm>
            <a:prstGeom prst="line">
              <a:avLst/>
            </a:prstGeom>
            <a:noFill/>
            <a:ln w="57150">
              <a:solidFill>
                <a:srgbClr val="6666FF"/>
              </a:solidFill>
              <a:round/>
              <a:headEnd/>
              <a:tailEnd/>
            </a:ln>
          </p:spPr>
          <p:txBody>
            <a:bodyPr wrap="none" anchor="ctr"/>
            <a:lstStyle/>
            <a:p>
              <a:endParaRPr lang="en-US"/>
            </a:p>
          </p:txBody>
        </p:sp>
        <p:sp>
          <p:nvSpPr>
            <p:cNvPr id="96270" name="Line 13"/>
            <p:cNvSpPr>
              <a:spLocks noChangeShapeType="1"/>
            </p:cNvSpPr>
            <p:nvPr/>
          </p:nvSpPr>
          <p:spPr bwMode="auto">
            <a:xfrm flipV="1">
              <a:off x="6207125" y="3938588"/>
              <a:ext cx="649288" cy="371475"/>
            </a:xfrm>
            <a:prstGeom prst="line">
              <a:avLst/>
            </a:prstGeom>
            <a:noFill/>
            <a:ln w="57150">
              <a:solidFill>
                <a:srgbClr val="6666FF"/>
              </a:solidFill>
              <a:round/>
              <a:headEnd/>
              <a:tailEnd/>
            </a:ln>
          </p:spPr>
          <p:txBody>
            <a:bodyPr wrap="none" anchor="ctr"/>
            <a:lstStyle/>
            <a:p>
              <a:endParaRPr lang="en-US"/>
            </a:p>
          </p:txBody>
        </p:sp>
        <p:sp>
          <p:nvSpPr>
            <p:cNvPr id="96271" name="Line 14"/>
            <p:cNvSpPr>
              <a:spLocks noChangeShapeType="1"/>
            </p:cNvSpPr>
            <p:nvPr/>
          </p:nvSpPr>
          <p:spPr bwMode="auto">
            <a:xfrm flipH="1">
              <a:off x="6921500" y="5238750"/>
              <a:ext cx="260350" cy="0"/>
            </a:xfrm>
            <a:prstGeom prst="line">
              <a:avLst/>
            </a:prstGeom>
            <a:noFill/>
            <a:ln w="57150">
              <a:solidFill>
                <a:srgbClr val="6666FF"/>
              </a:solidFill>
              <a:round/>
              <a:headEnd/>
              <a:tailEnd/>
            </a:ln>
          </p:spPr>
          <p:txBody>
            <a:bodyPr wrap="none" anchor="ctr"/>
            <a:lstStyle/>
            <a:p>
              <a:endParaRPr lang="en-US"/>
            </a:p>
          </p:txBody>
        </p:sp>
        <p:sp>
          <p:nvSpPr>
            <p:cNvPr id="96272" name="Line 15"/>
            <p:cNvSpPr>
              <a:spLocks noChangeShapeType="1"/>
            </p:cNvSpPr>
            <p:nvPr/>
          </p:nvSpPr>
          <p:spPr bwMode="auto">
            <a:xfrm flipH="1">
              <a:off x="6921500" y="4681538"/>
              <a:ext cx="130175" cy="0"/>
            </a:xfrm>
            <a:prstGeom prst="line">
              <a:avLst/>
            </a:prstGeom>
            <a:noFill/>
            <a:ln w="57150">
              <a:solidFill>
                <a:srgbClr val="6666FF"/>
              </a:solidFill>
              <a:round/>
              <a:headEnd/>
              <a:tailEnd/>
            </a:ln>
          </p:spPr>
          <p:txBody>
            <a:bodyPr wrap="none" anchor="ctr"/>
            <a:lstStyle/>
            <a:p>
              <a:endParaRPr lang="en-US"/>
            </a:p>
          </p:txBody>
        </p:sp>
        <p:sp>
          <p:nvSpPr>
            <p:cNvPr id="96273" name="Line 16"/>
            <p:cNvSpPr>
              <a:spLocks noChangeShapeType="1"/>
            </p:cNvSpPr>
            <p:nvPr/>
          </p:nvSpPr>
          <p:spPr bwMode="auto">
            <a:xfrm flipH="1" flipV="1">
              <a:off x="7051675" y="4310063"/>
              <a:ext cx="0" cy="371475"/>
            </a:xfrm>
            <a:prstGeom prst="line">
              <a:avLst/>
            </a:prstGeom>
            <a:noFill/>
            <a:ln w="57150">
              <a:solidFill>
                <a:srgbClr val="6666FF"/>
              </a:solidFill>
              <a:round/>
              <a:headEnd/>
              <a:tailEnd/>
            </a:ln>
          </p:spPr>
          <p:txBody>
            <a:bodyPr wrap="none" anchor="ctr"/>
            <a:lstStyle/>
            <a:p>
              <a:endParaRPr lang="en-US"/>
            </a:p>
          </p:txBody>
        </p:sp>
        <p:sp>
          <p:nvSpPr>
            <p:cNvPr id="96274" name="Line 17"/>
            <p:cNvSpPr>
              <a:spLocks noChangeShapeType="1"/>
            </p:cNvSpPr>
            <p:nvPr/>
          </p:nvSpPr>
          <p:spPr bwMode="auto">
            <a:xfrm flipH="1" flipV="1">
              <a:off x="6337300" y="3938588"/>
              <a:ext cx="714375" cy="371475"/>
            </a:xfrm>
            <a:prstGeom prst="line">
              <a:avLst/>
            </a:prstGeom>
            <a:noFill/>
            <a:ln w="57150">
              <a:solidFill>
                <a:srgbClr val="6666FF"/>
              </a:solidFill>
              <a:round/>
              <a:headEnd/>
              <a:tailEnd/>
            </a:ln>
          </p:spPr>
          <p:txBody>
            <a:bodyPr wrap="none" anchor="ctr"/>
            <a:lstStyle/>
            <a:p>
              <a:endParaRPr lang="en-US"/>
            </a:p>
          </p:txBody>
        </p:sp>
        <p:sp>
          <p:nvSpPr>
            <p:cNvPr id="96275" name="Line 18"/>
            <p:cNvSpPr>
              <a:spLocks noChangeShapeType="1"/>
            </p:cNvSpPr>
            <p:nvPr/>
          </p:nvSpPr>
          <p:spPr bwMode="auto">
            <a:xfrm>
              <a:off x="6096762" y="3567113"/>
              <a:ext cx="0" cy="1671638"/>
            </a:xfrm>
            <a:prstGeom prst="line">
              <a:avLst/>
            </a:prstGeom>
            <a:noFill/>
            <a:ln w="57150">
              <a:solidFill>
                <a:srgbClr val="6666FF"/>
              </a:solidFill>
              <a:round/>
              <a:headEnd/>
              <a:tailEnd type="triangle" w="med" len="med"/>
            </a:ln>
          </p:spPr>
          <p:txBody>
            <a:bodyPr wrap="none" anchor="ctr"/>
            <a:lstStyle/>
            <a:p>
              <a:endParaRPr lang="en-US"/>
            </a:p>
          </p:txBody>
        </p:sp>
        <p:sp>
          <p:nvSpPr>
            <p:cNvPr id="96276" name="Line 19"/>
            <p:cNvSpPr>
              <a:spLocks noChangeShapeType="1"/>
            </p:cNvSpPr>
            <p:nvPr/>
          </p:nvSpPr>
          <p:spPr bwMode="auto">
            <a:xfrm flipV="1">
              <a:off x="8026400" y="2700338"/>
              <a:ext cx="584200" cy="0"/>
            </a:xfrm>
            <a:prstGeom prst="line">
              <a:avLst/>
            </a:prstGeom>
            <a:noFill/>
            <a:ln w="50800">
              <a:solidFill>
                <a:schemeClr val="tx1"/>
              </a:solidFill>
              <a:round/>
              <a:headEnd/>
              <a:tailEnd/>
            </a:ln>
          </p:spPr>
          <p:txBody>
            <a:bodyPr wrap="none" anchor="ctr"/>
            <a:lstStyle/>
            <a:p>
              <a:endParaRPr lang="en-US"/>
            </a:p>
          </p:txBody>
        </p:sp>
        <p:sp>
          <p:nvSpPr>
            <p:cNvPr id="96277" name="Line 20"/>
            <p:cNvSpPr>
              <a:spLocks noChangeShapeType="1"/>
            </p:cNvSpPr>
            <p:nvPr/>
          </p:nvSpPr>
          <p:spPr bwMode="auto">
            <a:xfrm flipV="1">
              <a:off x="7961313" y="1957388"/>
              <a:ext cx="584200" cy="0"/>
            </a:xfrm>
            <a:prstGeom prst="line">
              <a:avLst/>
            </a:prstGeom>
            <a:noFill/>
            <a:ln w="50800">
              <a:solidFill>
                <a:schemeClr val="tx1"/>
              </a:solidFill>
              <a:round/>
              <a:headEnd/>
              <a:tailEnd/>
            </a:ln>
          </p:spPr>
          <p:txBody>
            <a:bodyPr wrap="none" anchor="ctr"/>
            <a:lstStyle/>
            <a:p>
              <a:endParaRPr lang="en-US"/>
            </a:p>
          </p:txBody>
        </p:sp>
        <p:grpSp>
          <p:nvGrpSpPr>
            <p:cNvPr id="96278" name="Group 21"/>
            <p:cNvGrpSpPr>
              <a:grpSpLocks/>
            </p:cNvGrpSpPr>
            <p:nvPr/>
          </p:nvGrpSpPr>
          <p:grpSpPr bwMode="auto">
            <a:xfrm>
              <a:off x="5753100" y="1728916"/>
              <a:ext cx="323850" cy="490877"/>
              <a:chOff x="2868" y="3168"/>
              <a:chExt cx="582" cy="576"/>
            </a:xfrm>
          </p:grpSpPr>
          <p:sp>
            <p:nvSpPr>
              <p:cNvPr id="96326" name="Line 22"/>
              <p:cNvSpPr>
                <a:spLocks noChangeShapeType="1"/>
              </p:cNvSpPr>
              <p:nvPr/>
            </p:nvSpPr>
            <p:spPr bwMode="auto">
              <a:xfrm flipH="1">
                <a:off x="2880" y="3168"/>
                <a:ext cx="570" cy="0"/>
              </a:xfrm>
              <a:prstGeom prst="line">
                <a:avLst/>
              </a:prstGeom>
              <a:noFill/>
              <a:ln w="28575">
                <a:solidFill>
                  <a:srgbClr val="FF0000"/>
                </a:solidFill>
                <a:round/>
                <a:headEnd/>
                <a:tailEnd/>
              </a:ln>
            </p:spPr>
            <p:txBody>
              <a:bodyPr wrap="none" anchor="ctr"/>
              <a:lstStyle/>
              <a:p>
                <a:endParaRPr lang="en-US"/>
              </a:p>
            </p:txBody>
          </p:sp>
          <p:sp>
            <p:nvSpPr>
              <p:cNvPr id="96327" name="Line 23"/>
              <p:cNvSpPr>
                <a:spLocks noChangeShapeType="1"/>
              </p:cNvSpPr>
              <p:nvPr/>
            </p:nvSpPr>
            <p:spPr bwMode="auto">
              <a:xfrm flipH="1" flipV="1">
                <a:off x="2868" y="3744"/>
                <a:ext cx="582" cy="0"/>
              </a:xfrm>
              <a:prstGeom prst="line">
                <a:avLst/>
              </a:prstGeom>
              <a:noFill/>
              <a:ln w="28575">
                <a:solidFill>
                  <a:srgbClr val="114FFB"/>
                </a:solidFill>
                <a:round/>
                <a:headEnd/>
                <a:tailEnd/>
              </a:ln>
            </p:spPr>
            <p:txBody>
              <a:bodyPr wrap="none" anchor="ctr"/>
              <a:lstStyle/>
              <a:p>
                <a:endParaRPr lang="en-US"/>
              </a:p>
            </p:txBody>
          </p:sp>
          <p:sp>
            <p:nvSpPr>
              <p:cNvPr id="96328" name="Line 24"/>
              <p:cNvSpPr>
                <a:spLocks noChangeShapeType="1"/>
              </p:cNvSpPr>
              <p:nvPr/>
            </p:nvSpPr>
            <p:spPr bwMode="auto">
              <a:xfrm flipH="1" flipV="1">
                <a:off x="2868" y="3662"/>
                <a:ext cx="582" cy="0"/>
              </a:xfrm>
              <a:prstGeom prst="line">
                <a:avLst/>
              </a:prstGeom>
              <a:noFill/>
              <a:ln w="28575">
                <a:solidFill>
                  <a:srgbClr val="009688"/>
                </a:solidFill>
                <a:round/>
                <a:headEnd/>
                <a:tailEnd/>
              </a:ln>
            </p:spPr>
            <p:txBody>
              <a:bodyPr wrap="none" anchor="ctr"/>
              <a:lstStyle/>
              <a:p>
                <a:endParaRPr lang="en-US"/>
              </a:p>
            </p:txBody>
          </p:sp>
          <p:sp>
            <p:nvSpPr>
              <p:cNvPr id="96329" name="Line 25"/>
              <p:cNvSpPr>
                <a:spLocks noChangeShapeType="1"/>
              </p:cNvSpPr>
              <p:nvPr/>
            </p:nvSpPr>
            <p:spPr bwMode="auto">
              <a:xfrm flipH="1" flipV="1">
                <a:off x="2868" y="3579"/>
                <a:ext cx="582" cy="0"/>
              </a:xfrm>
              <a:prstGeom prst="line">
                <a:avLst/>
              </a:prstGeom>
              <a:noFill/>
              <a:ln w="28575">
                <a:solidFill>
                  <a:srgbClr val="00FF00"/>
                </a:solidFill>
                <a:round/>
                <a:headEnd/>
                <a:tailEnd/>
              </a:ln>
            </p:spPr>
            <p:txBody>
              <a:bodyPr wrap="none" anchor="ctr"/>
              <a:lstStyle/>
              <a:p>
                <a:endParaRPr lang="en-US"/>
              </a:p>
            </p:txBody>
          </p:sp>
          <p:sp>
            <p:nvSpPr>
              <p:cNvPr id="96330" name="Line 26"/>
              <p:cNvSpPr>
                <a:spLocks noChangeShapeType="1"/>
              </p:cNvSpPr>
              <p:nvPr/>
            </p:nvSpPr>
            <p:spPr bwMode="auto">
              <a:xfrm flipH="1" flipV="1">
                <a:off x="2868" y="3497"/>
                <a:ext cx="582" cy="0"/>
              </a:xfrm>
              <a:prstGeom prst="line">
                <a:avLst/>
              </a:prstGeom>
              <a:noFill/>
              <a:ln w="28575">
                <a:solidFill>
                  <a:srgbClr val="A3F25F"/>
                </a:solidFill>
                <a:round/>
                <a:headEnd/>
                <a:tailEnd/>
              </a:ln>
            </p:spPr>
            <p:txBody>
              <a:bodyPr wrap="none" anchor="ctr"/>
              <a:lstStyle/>
              <a:p>
                <a:endParaRPr lang="en-US"/>
              </a:p>
            </p:txBody>
          </p:sp>
          <p:sp>
            <p:nvSpPr>
              <p:cNvPr id="96331" name="Line 27"/>
              <p:cNvSpPr>
                <a:spLocks noChangeShapeType="1"/>
              </p:cNvSpPr>
              <p:nvPr/>
            </p:nvSpPr>
            <p:spPr bwMode="auto">
              <a:xfrm flipH="1" flipV="1">
                <a:off x="2868" y="3415"/>
                <a:ext cx="582" cy="0"/>
              </a:xfrm>
              <a:prstGeom prst="line">
                <a:avLst/>
              </a:prstGeom>
              <a:noFill/>
              <a:ln w="28575">
                <a:solidFill>
                  <a:srgbClr val="EAEC5E"/>
                </a:solidFill>
                <a:round/>
                <a:headEnd/>
                <a:tailEnd/>
              </a:ln>
            </p:spPr>
            <p:txBody>
              <a:bodyPr wrap="none" anchor="ctr"/>
              <a:lstStyle/>
              <a:p>
                <a:endParaRPr lang="en-US"/>
              </a:p>
            </p:txBody>
          </p:sp>
          <p:sp>
            <p:nvSpPr>
              <p:cNvPr id="96332" name="Line 28"/>
              <p:cNvSpPr>
                <a:spLocks noChangeShapeType="1"/>
              </p:cNvSpPr>
              <p:nvPr/>
            </p:nvSpPr>
            <p:spPr bwMode="auto">
              <a:xfrm flipH="1">
                <a:off x="2868" y="3332"/>
                <a:ext cx="582" cy="0"/>
              </a:xfrm>
              <a:prstGeom prst="line">
                <a:avLst/>
              </a:prstGeom>
              <a:noFill/>
              <a:ln w="28575">
                <a:solidFill>
                  <a:srgbClr val="FE9B03"/>
                </a:solidFill>
                <a:round/>
                <a:headEnd/>
                <a:tailEnd/>
              </a:ln>
            </p:spPr>
            <p:txBody>
              <a:bodyPr wrap="none" anchor="ctr"/>
              <a:lstStyle/>
              <a:p>
                <a:endParaRPr lang="en-US"/>
              </a:p>
            </p:txBody>
          </p:sp>
          <p:sp>
            <p:nvSpPr>
              <p:cNvPr id="96333" name="Line 29"/>
              <p:cNvSpPr>
                <a:spLocks noChangeShapeType="1"/>
              </p:cNvSpPr>
              <p:nvPr/>
            </p:nvSpPr>
            <p:spPr bwMode="auto">
              <a:xfrm flipH="1" flipV="1">
                <a:off x="2868" y="3250"/>
                <a:ext cx="582" cy="0"/>
              </a:xfrm>
              <a:prstGeom prst="line">
                <a:avLst/>
              </a:prstGeom>
              <a:noFill/>
              <a:ln w="28575">
                <a:solidFill>
                  <a:srgbClr val="FF5008"/>
                </a:solidFill>
                <a:round/>
                <a:headEnd/>
                <a:tailEnd/>
              </a:ln>
            </p:spPr>
            <p:txBody>
              <a:bodyPr wrap="none" anchor="ctr"/>
              <a:lstStyle/>
              <a:p>
                <a:endParaRPr lang="en-US"/>
              </a:p>
            </p:txBody>
          </p:sp>
        </p:grpSp>
        <p:sp>
          <p:nvSpPr>
            <p:cNvPr id="96279" name="Rectangle 57"/>
            <p:cNvSpPr>
              <a:spLocks noChangeArrowheads="1"/>
            </p:cNvSpPr>
            <p:nvPr/>
          </p:nvSpPr>
          <p:spPr bwMode="auto">
            <a:xfrm>
              <a:off x="5102225" y="1647825"/>
              <a:ext cx="650875" cy="619125"/>
            </a:xfrm>
            <a:prstGeom prst="rect">
              <a:avLst/>
            </a:prstGeom>
            <a:solidFill>
              <a:srgbClr val="FFFFFF"/>
            </a:solidFill>
            <a:ln w="12700">
              <a:solidFill>
                <a:srgbClr val="000000"/>
              </a:solidFill>
              <a:miter lim="800000"/>
              <a:headEnd/>
              <a:tailEnd/>
            </a:ln>
          </p:spPr>
          <p:txBody>
            <a:bodyPr wrap="none" anchor="ctr"/>
            <a:lstStyle/>
            <a:p>
              <a:pPr algn="ctr" eaLnBrk="0" hangingPunct="0"/>
              <a:r>
                <a:rPr lang="en-GB" sz="1600" b="1"/>
                <a:t>De-</a:t>
              </a:r>
            </a:p>
            <a:p>
              <a:pPr algn="ctr" eaLnBrk="0" hangingPunct="0"/>
              <a:r>
                <a:rPr lang="en-GB" sz="1600" b="1"/>
                <a:t>Mux</a:t>
              </a:r>
            </a:p>
          </p:txBody>
        </p:sp>
        <p:grpSp>
          <p:nvGrpSpPr>
            <p:cNvPr id="96280" name="Group 66"/>
            <p:cNvGrpSpPr>
              <a:grpSpLocks/>
            </p:cNvGrpSpPr>
            <p:nvPr/>
          </p:nvGrpSpPr>
          <p:grpSpPr bwMode="auto">
            <a:xfrm>
              <a:off x="7234428" y="1735012"/>
              <a:ext cx="323850" cy="490877"/>
              <a:chOff x="2868" y="3168"/>
              <a:chExt cx="582" cy="576"/>
            </a:xfrm>
          </p:grpSpPr>
          <p:sp>
            <p:nvSpPr>
              <p:cNvPr id="96318" name="Line 22"/>
              <p:cNvSpPr>
                <a:spLocks noChangeShapeType="1"/>
              </p:cNvSpPr>
              <p:nvPr/>
            </p:nvSpPr>
            <p:spPr bwMode="auto">
              <a:xfrm flipH="1">
                <a:off x="2880" y="3168"/>
                <a:ext cx="570" cy="0"/>
              </a:xfrm>
              <a:prstGeom prst="line">
                <a:avLst/>
              </a:prstGeom>
              <a:noFill/>
              <a:ln w="28575">
                <a:solidFill>
                  <a:srgbClr val="FF0000"/>
                </a:solidFill>
                <a:round/>
                <a:headEnd/>
                <a:tailEnd/>
              </a:ln>
            </p:spPr>
            <p:txBody>
              <a:bodyPr wrap="none" anchor="ctr"/>
              <a:lstStyle/>
              <a:p>
                <a:endParaRPr lang="en-US"/>
              </a:p>
            </p:txBody>
          </p:sp>
          <p:sp>
            <p:nvSpPr>
              <p:cNvPr id="96319" name="Line 23"/>
              <p:cNvSpPr>
                <a:spLocks noChangeShapeType="1"/>
              </p:cNvSpPr>
              <p:nvPr/>
            </p:nvSpPr>
            <p:spPr bwMode="auto">
              <a:xfrm flipH="1" flipV="1">
                <a:off x="2868" y="3744"/>
                <a:ext cx="582" cy="0"/>
              </a:xfrm>
              <a:prstGeom prst="line">
                <a:avLst/>
              </a:prstGeom>
              <a:noFill/>
              <a:ln w="28575">
                <a:solidFill>
                  <a:srgbClr val="114FFB"/>
                </a:solidFill>
                <a:round/>
                <a:headEnd/>
                <a:tailEnd/>
              </a:ln>
            </p:spPr>
            <p:txBody>
              <a:bodyPr wrap="none" anchor="ctr"/>
              <a:lstStyle/>
              <a:p>
                <a:endParaRPr lang="en-US"/>
              </a:p>
            </p:txBody>
          </p:sp>
          <p:sp>
            <p:nvSpPr>
              <p:cNvPr id="96320" name="Line 24"/>
              <p:cNvSpPr>
                <a:spLocks noChangeShapeType="1"/>
              </p:cNvSpPr>
              <p:nvPr/>
            </p:nvSpPr>
            <p:spPr bwMode="auto">
              <a:xfrm flipH="1" flipV="1">
                <a:off x="2868" y="3662"/>
                <a:ext cx="582" cy="0"/>
              </a:xfrm>
              <a:prstGeom prst="line">
                <a:avLst/>
              </a:prstGeom>
              <a:noFill/>
              <a:ln w="28575">
                <a:solidFill>
                  <a:srgbClr val="009688"/>
                </a:solidFill>
                <a:round/>
                <a:headEnd/>
                <a:tailEnd/>
              </a:ln>
            </p:spPr>
            <p:txBody>
              <a:bodyPr wrap="none" anchor="ctr"/>
              <a:lstStyle/>
              <a:p>
                <a:endParaRPr lang="en-US"/>
              </a:p>
            </p:txBody>
          </p:sp>
          <p:sp>
            <p:nvSpPr>
              <p:cNvPr id="96321" name="Line 25"/>
              <p:cNvSpPr>
                <a:spLocks noChangeShapeType="1"/>
              </p:cNvSpPr>
              <p:nvPr/>
            </p:nvSpPr>
            <p:spPr bwMode="auto">
              <a:xfrm flipH="1" flipV="1">
                <a:off x="2868" y="3579"/>
                <a:ext cx="582" cy="0"/>
              </a:xfrm>
              <a:prstGeom prst="line">
                <a:avLst/>
              </a:prstGeom>
              <a:noFill/>
              <a:ln w="28575">
                <a:solidFill>
                  <a:srgbClr val="00FF00"/>
                </a:solidFill>
                <a:round/>
                <a:headEnd/>
                <a:tailEnd/>
              </a:ln>
            </p:spPr>
            <p:txBody>
              <a:bodyPr wrap="none" anchor="ctr"/>
              <a:lstStyle/>
              <a:p>
                <a:endParaRPr lang="en-US"/>
              </a:p>
            </p:txBody>
          </p:sp>
          <p:sp>
            <p:nvSpPr>
              <p:cNvPr id="96322" name="Line 26"/>
              <p:cNvSpPr>
                <a:spLocks noChangeShapeType="1"/>
              </p:cNvSpPr>
              <p:nvPr/>
            </p:nvSpPr>
            <p:spPr bwMode="auto">
              <a:xfrm flipH="1" flipV="1">
                <a:off x="2868" y="3497"/>
                <a:ext cx="582" cy="0"/>
              </a:xfrm>
              <a:prstGeom prst="line">
                <a:avLst/>
              </a:prstGeom>
              <a:noFill/>
              <a:ln w="28575">
                <a:solidFill>
                  <a:srgbClr val="A3F25F"/>
                </a:solidFill>
                <a:round/>
                <a:headEnd/>
                <a:tailEnd/>
              </a:ln>
            </p:spPr>
            <p:txBody>
              <a:bodyPr wrap="none" anchor="ctr"/>
              <a:lstStyle/>
              <a:p>
                <a:endParaRPr lang="en-US"/>
              </a:p>
            </p:txBody>
          </p:sp>
          <p:sp>
            <p:nvSpPr>
              <p:cNvPr id="96323" name="Line 27"/>
              <p:cNvSpPr>
                <a:spLocks noChangeShapeType="1"/>
              </p:cNvSpPr>
              <p:nvPr/>
            </p:nvSpPr>
            <p:spPr bwMode="auto">
              <a:xfrm flipH="1" flipV="1">
                <a:off x="2868" y="3415"/>
                <a:ext cx="582" cy="0"/>
              </a:xfrm>
              <a:prstGeom prst="line">
                <a:avLst/>
              </a:prstGeom>
              <a:noFill/>
              <a:ln w="28575">
                <a:solidFill>
                  <a:srgbClr val="EAEC5E"/>
                </a:solidFill>
                <a:round/>
                <a:headEnd/>
                <a:tailEnd/>
              </a:ln>
            </p:spPr>
            <p:txBody>
              <a:bodyPr wrap="none" anchor="ctr"/>
              <a:lstStyle/>
              <a:p>
                <a:endParaRPr lang="en-US"/>
              </a:p>
            </p:txBody>
          </p:sp>
          <p:sp>
            <p:nvSpPr>
              <p:cNvPr id="96324" name="Line 28"/>
              <p:cNvSpPr>
                <a:spLocks noChangeShapeType="1"/>
              </p:cNvSpPr>
              <p:nvPr/>
            </p:nvSpPr>
            <p:spPr bwMode="auto">
              <a:xfrm flipH="1">
                <a:off x="2868" y="3332"/>
                <a:ext cx="582" cy="0"/>
              </a:xfrm>
              <a:prstGeom prst="line">
                <a:avLst/>
              </a:prstGeom>
              <a:noFill/>
              <a:ln w="28575">
                <a:solidFill>
                  <a:srgbClr val="FE9B03"/>
                </a:solidFill>
                <a:round/>
                <a:headEnd/>
                <a:tailEnd/>
              </a:ln>
            </p:spPr>
            <p:txBody>
              <a:bodyPr wrap="none" anchor="ctr"/>
              <a:lstStyle/>
              <a:p>
                <a:endParaRPr lang="en-US"/>
              </a:p>
            </p:txBody>
          </p:sp>
          <p:sp>
            <p:nvSpPr>
              <p:cNvPr id="96325" name="Line 29"/>
              <p:cNvSpPr>
                <a:spLocks noChangeShapeType="1"/>
              </p:cNvSpPr>
              <p:nvPr/>
            </p:nvSpPr>
            <p:spPr bwMode="auto">
              <a:xfrm flipH="1" flipV="1">
                <a:off x="2868" y="3250"/>
                <a:ext cx="582" cy="0"/>
              </a:xfrm>
              <a:prstGeom prst="line">
                <a:avLst/>
              </a:prstGeom>
              <a:noFill/>
              <a:ln w="28575">
                <a:solidFill>
                  <a:srgbClr val="FF5008"/>
                </a:solidFill>
                <a:round/>
                <a:headEnd/>
                <a:tailEnd/>
              </a:ln>
            </p:spPr>
            <p:txBody>
              <a:bodyPr wrap="none" anchor="ctr"/>
              <a:lstStyle/>
              <a:p>
                <a:endParaRPr lang="en-US"/>
              </a:p>
            </p:txBody>
          </p:sp>
        </p:grpSp>
        <p:sp>
          <p:nvSpPr>
            <p:cNvPr id="96281" name="Rectangle 59"/>
            <p:cNvSpPr>
              <a:spLocks noChangeArrowheads="1"/>
            </p:cNvSpPr>
            <p:nvPr/>
          </p:nvSpPr>
          <p:spPr bwMode="auto">
            <a:xfrm>
              <a:off x="7505700" y="1647825"/>
              <a:ext cx="650875" cy="619125"/>
            </a:xfrm>
            <a:prstGeom prst="rect">
              <a:avLst/>
            </a:prstGeom>
            <a:solidFill>
              <a:srgbClr val="FFFFFF"/>
            </a:solidFill>
            <a:ln w="12700">
              <a:solidFill>
                <a:srgbClr val="000000"/>
              </a:solidFill>
              <a:miter lim="800000"/>
              <a:headEnd/>
              <a:tailEnd/>
            </a:ln>
          </p:spPr>
          <p:txBody>
            <a:bodyPr wrap="none" anchor="ctr"/>
            <a:lstStyle/>
            <a:p>
              <a:pPr algn="ctr" eaLnBrk="0" hangingPunct="0"/>
              <a:r>
                <a:rPr lang="en-GB" sz="1600" b="1"/>
                <a:t>Mux</a:t>
              </a:r>
            </a:p>
          </p:txBody>
        </p:sp>
        <p:grpSp>
          <p:nvGrpSpPr>
            <p:cNvPr id="96282" name="Group 75"/>
            <p:cNvGrpSpPr>
              <a:grpSpLocks/>
            </p:cNvGrpSpPr>
            <p:nvPr/>
          </p:nvGrpSpPr>
          <p:grpSpPr bwMode="auto">
            <a:xfrm>
              <a:off x="5698236" y="2454340"/>
              <a:ext cx="323850" cy="490877"/>
              <a:chOff x="2868" y="3168"/>
              <a:chExt cx="582" cy="576"/>
            </a:xfrm>
          </p:grpSpPr>
          <p:sp>
            <p:nvSpPr>
              <p:cNvPr id="96310" name="Line 22"/>
              <p:cNvSpPr>
                <a:spLocks noChangeShapeType="1"/>
              </p:cNvSpPr>
              <p:nvPr/>
            </p:nvSpPr>
            <p:spPr bwMode="auto">
              <a:xfrm flipH="1">
                <a:off x="2880" y="3168"/>
                <a:ext cx="570" cy="0"/>
              </a:xfrm>
              <a:prstGeom prst="line">
                <a:avLst/>
              </a:prstGeom>
              <a:noFill/>
              <a:ln w="28575">
                <a:solidFill>
                  <a:srgbClr val="FF0000"/>
                </a:solidFill>
                <a:round/>
                <a:headEnd/>
                <a:tailEnd/>
              </a:ln>
            </p:spPr>
            <p:txBody>
              <a:bodyPr wrap="none" anchor="ctr"/>
              <a:lstStyle/>
              <a:p>
                <a:endParaRPr lang="en-US"/>
              </a:p>
            </p:txBody>
          </p:sp>
          <p:sp>
            <p:nvSpPr>
              <p:cNvPr id="96311" name="Line 23"/>
              <p:cNvSpPr>
                <a:spLocks noChangeShapeType="1"/>
              </p:cNvSpPr>
              <p:nvPr/>
            </p:nvSpPr>
            <p:spPr bwMode="auto">
              <a:xfrm flipH="1" flipV="1">
                <a:off x="2868" y="3744"/>
                <a:ext cx="582" cy="0"/>
              </a:xfrm>
              <a:prstGeom prst="line">
                <a:avLst/>
              </a:prstGeom>
              <a:noFill/>
              <a:ln w="28575">
                <a:solidFill>
                  <a:srgbClr val="114FFB"/>
                </a:solidFill>
                <a:round/>
                <a:headEnd/>
                <a:tailEnd/>
              </a:ln>
            </p:spPr>
            <p:txBody>
              <a:bodyPr wrap="none" anchor="ctr"/>
              <a:lstStyle/>
              <a:p>
                <a:endParaRPr lang="en-US"/>
              </a:p>
            </p:txBody>
          </p:sp>
          <p:sp>
            <p:nvSpPr>
              <p:cNvPr id="96312" name="Line 24"/>
              <p:cNvSpPr>
                <a:spLocks noChangeShapeType="1"/>
              </p:cNvSpPr>
              <p:nvPr/>
            </p:nvSpPr>
            <p:spPr bwMode="auto">
              <a:xfrm flipH="1" flipV="1">
                <a:off x="2868" y="3662"/>
                <a:ext cx="582" cy="0"/>
              </a:xfrm>
              <a:prstGeom prst="line">
                <a:avLst/>
              </a:prstGeom>
              <a:noFill/>
              <a:ln w="28575">
                <a:solidFill>
                  <a:srgbClr val="009688"/>
                </a:solidFill>
                <a:round/>
                <a:headEnd/>
                <a:tailEnd/>
              </a:ln>
            </p:spPr>
            <p:txBody>
              <a:bodyPr wrap="none" anchor="ctr"/>
              <a:lstStyle/>
              <a:p>
                <a:endParaRPr lang="en-US"/>
              </a:p>
            </p:txBody>
          </p:sp>
          <p:sp>
            <p:nvSpPr>
              <p:cNvPr id="96313" name="Line 25"/>
              <p:cNvSpPr>
                <a:spLocks noChangeShapeType="1"/>
              </p:cNvSpPr>
              <p:nvPr/>
            </p:nvSpPr>
            <p:spPr bwMode="auto">
              <a:xfrm flipH="1" flipV="1">
                <a:off x="2868" y="3579"/>
                <a:ext cx="582" cy="0"/>
              </a:xfrm>
              <a:prstGeom prst="line">
                <a:avLst/>
              </a:prstGeom>
              <a:noFill/>
              <a:ln w="28575">
                <a:solidFill>
                  <a:srgbClr val="00FF00"/>
                </a:solidFill>
                <a:round/>
                <a:headEnd/>
                <a:tailEnd/>
              </a:ln>
            </p:spPr>
            <p:txBody>
              <a:bodyPr wrap="none" anchor="ctr"/>
              <a:lstStyle/>
              <a:p>
                <a:endParaRPr lang="en-US"/>
              </a:p>
            </p:txBody>
          </p:sp>
          <p:sp>
            <p:nvSpPr>
              <p:cNvPr id="96314" name="Line 26"/>
              <p:cNvSpPr>
                <a:spLocks noChangeShapeType="1"/>
              </p:cNvSpPr>
              <p:nvPr/>
            </p:nvSpPr>
            <p:spPr bwMode="auto">
              <a:xfrm flipH="1" flipV="1">
                <a:off x="2868" y="3497"/>
                <a:ext cx="582" cy="0"/>
              </a:xfrm>
              <a:prstGeom prst="line">
                <a:avLst/>
              </a:prstGeom>
              <a:noFill/>
              <a:ln w="28575">
                <a:solidFill>
                  <a:srgbClr val="A3F25F"/>
                </a:solidFill>
                <a:round/>
                <a:headEnd/>
                <a:tailEnd/>
              </a:ln>
            </p:spPr>
            <p:txBody>
              <a:bodyPr wrap="none" anchor="ctr"/>
              <a:lstStyle/>
              <a:p>
                <a:endParaRPr lang="en-US"/>
              </a:p>
            </p:txBody>
          </p:sp>
          <p:sp>
            <p:nvSpPr>
              <p:cNvPr id="96315" name="Line 27"/>
              <p:cNvSpPr>
                <a:spLocks noChangeShapeType="1"/>
              </p:cNvSpPr>
              <p:nvPr/>
            </p:nvSpPr>
            <p:spPr bwMode="auto">
              <a:xfrm flipH="1" flipV="1">
                <a:off x="2868" y="3415"/>
                <a:ext cx="582" cy="0"/>
              </a:xfrm>
              <a:prstGeom prst="line">
                <a:avLst/>
              </a:prstGeom>
              <a:noFill/>
              <a:ln w="28575">
                <a:solidFill>
                  <a:srgbClr val="EAEC5E"/>
                </a:solidFill>
                <a:round/>
                <a:headEnd/>
                <a:tailEnd/>
              </a:ln>
            </p:spPr>
            <p:txBody>
              <a:bodyPr wrap="none" anchor="ctr"/>
              <a:lstStyle/>
              <a:p>
                <a:endParaRPr lang="en-US"/>
              </a:p>
            </p:txBody>
          </p:sp>
          <p:sp>
            <p:nvSpPr>
              <p:cNvPr id="96316" name="Line 28"/>
              <p:cNvSpPr>
                <a:spLocks noChangeShapeType="1"/>
              </p:cNvSpPr>
              <p:nvPr/>
            </p:nvSpPr>
            <p:spPr bwMode="auto">
              <a:xfrm flipH="1">
                <a:off x="2868" y="3332"/>
                <a:ext cx="582" cy="0"/>
              </a:xfrm>
              <a:prstGeom prst="line">
                <a:avLst/>
              </a:prstGeom>
              <a:noFill/>
              <a:ln w="28575">
                <a:solidFill>
                  <a:srgbClr val="FE9B03"/>
                </a:solidFill>
                <a:round/>
                <a:headEnd/>
                <a:tailEnd/>
              </a:ln>
            </p:spPr>
            <p:txBody>
              <a:bodyPr wrap="none" anchor="ctr"/>
              <a:lstStyle/>
              <a:p>
                <a:endParaRPr lang="en-US"/>
              </a:p>
            </p:txBody>
          </p:sp>
          <p:sp>
            <p:nvSpPr>
              <p:cNvPr id="96317" name="Line 29"/>
              <p:cNvSpPr>
                <a:spLocks noChangeShapeType="1"/>
              </p:cNvSpPr>
              <p:nvPr/>
            </p:nvSpPr>
            <p:spPr bwMode="auto">
              <a:xfrm flipH="1" flipV="1">
                <a:off x="2868" y="3250"/>
                <a:ext cx="582" cy="0"/>
              </a:xfrm>
              <a:prstGeom prst="line">
                <a:avLst/>
              </a:prstGeom>
              <a:noFill/>
              <a:ln w="28575">
                <a:solidFill>
                  <a:srgbClr val="FF5008"/>
                </a:solidFill>
                <a:round/>
                <a:headEnd/>
                <a:tailEnd/>
              </a:ln>
            </p:spPr>
            <p:txBody>
              <a:bodyPr wrap="none" anchor="ctr"/>
              <a:lstStyle/>
              <a:p>
                <a:endParaRPr lang="en-US"/>
              </a:p>
            </p:txBody>
          </p:sp>
        </p:grpSp>
        <p:grpSp>
          <p:nvGrpSpPr>
            <p:cNvPr id="96283" name="Group 84"/>
            <p:cNvGrpSpPr>
              <a:grpSpLocks/>
            </p:cNvGrpSpPr>
            <p:nvPr/>
          </p:nvGrpSpPr>
          <p:grpSpPr bwMode="auto">
            <a:xfrm>
              <a:off x="7258812" y="2454340"/>
              <a:ext cx="323850" cy="490877"/>
              <a:chOff x="2868" y="3168"/>
              <a:chExt cx="582" cy="576"/>
            </a:xfrm>
          </p:grpSpPr>
          <p:sp>
            <p:nvSpPr>
              <p:cNvPr id="96302" name="Line 22"/>
              <p:cNvSpPr>
                <a:spLocks noChangeShapeType="1"/>
              </p:cNvSpPr>
              <p:nvPr/>
            </p:nvSpPr>
            <p:spPr bwMode="auto">
              <a:xfrm flipH="1">
                <a:off x="2880" y="3168"/>
                <a:ext cx="570" cy="0"/>
              </a:xfrm>
              <a:prstGeom prst="line">
                <a:avLst/>
              </a:prstGeom>
              <a:noFill/>
              <a:ln w="28575">
                <a:solidFill>
                  <a:srgbClr val="FF0000"/>
                </a:solidFill>
                <a:round/>
                <a:headEnd/>
                <a:tailEnd/>
              </a:ln>
            </p:spPr>
            <p:txBody>
              <a:bodyPr wrap="none" anchor="ctr"/>
              <a:lstStyle/>
              <a:p>
                <a:endParaRPr lang="en-US"/>
              </a:p>
            </p:txBody>
          </p:sp>
          <p:sp>
            <p:nvSpPr>
              <p:cNvPr id="96303" name="Line 23"/>
              <p:cNvSpPr>
                <a:spLocks noChangeShapeType="1"/>
              </p:cNvSpPr>
              <p:nvPr/>
            </p:nvSpPr>
            <p:spPr bwMode="auto">
              <a:xfrm flipH="1" flipV="1">
                <a:off x="2868" y="3744"/>
                <a:ext cx="582" cy="0"/>
              </a:xfrm>
              <a:prstGeom prst="line">
                <a:avLst/>
              </a:prstGeom>
              <a:noFill/>
              <a:ln w="28575">
                <a:solidFill>
                  <a:srgbClr val="114FFB"/>
                </a:solidFill>
                <a:round/>
                <a:headEnd/>
                <a:tailEnd/>
              </a:ln>
            </p:spPr>
            <p:txBody>
              <a:bodyPr wrap="none" anchor="ctr"/>
              <a:lstStyle/>
              <a:p>
                <a:endParaRPr lang="en-US"/>
              </a:p>
            </p:txBody>
          </p:sp>
          <p:sp>
            <p:nvSpPr>
              <p:cNvPr id="96304" name="Line 24"/>
              <p:cNvSpPr>
                <a:spLocks noChangeShapeType="1"/>
              </p:cNvSpPr>
              <p:nvPr/>
            </p:nvSpPr>
            <p:spPr bwMode="auto">
              <a:xfrm flipH="1" flipV="1">
                <a:off x="2868" y="3662"/>
                <a:ext cx="582" cy="0"/>
              </a:xfrm>
              <a:prstGeom prst="line">
                <a:avLst/>
              </a:prstGeom>
              <a:noFill/>
              <a:ln w="28575">
                <a:solidFill>
                  <a:srgbClr val="009688"/>
                </a:solidFill>
                <a:round/>
                <a:headEnd/>
                <a:tailEnd/>
              </a:ln>
            </p:spPr>
            <p:txBody>
              <a:bodyPr wrap="none" anchor="ctr"/>
              <a:lstStyle/>
              <a:p>
                <a:endParaRPr lang="en-US"/>
              </a:p>
            </p:txBody>
          </p:sp>
          <p:sp>
            <p:nvSpPr>
              <p:cNvPr id="96305" name="Line 25"/>
              <p:cNvSpPr>
                <a:spLocks noChangeShapeType="1"/>
              </p:cNvSpPr>
              <p:nvPr/>
            </p:nvSpPr>
            <p:spPr bwMode="auto">
              <a:xfrm flipH="1" flipV="1">
                <a:off x="2868" y="3579"/>
                <a:ext cx="582" cy="0"/>
              </a:xfrm>
              <a:prstGeom prst="line">
                <a:avLst/>
              </a:prstGeom>
              <a:noFill/>
              <a:ln w="28575">
                <a:solidFill>
                  <a:srgbClr val="00FF00"/>
                </a:solidFill>
                <a:round/>
                <a:headEnd/>
                <a:tailEnd/>
              </a:ln>
            </p:spPr>
            <p:txBody>
              <a:bodyPr wrap="none" anchor="ctr"/>
              <a:lstStyle/>
              <a:p>
                <a:endParaRPr lang="en-US"/>
              </a:p>
            </p:txBody>
          </p:sp>
          <p:sp>
            <p:nvSpPr>
              <p:cNvPr id="96306" name="Line 26"/>
              <p:cNvSpPr>
                <a:spLocks noChangeShapeType="1"/>
              </p:cNvSpPr>
              <p:nvPr/>
            </p:nvSpPr>
            <p:spPr bwMode="auto">
              <a:xfrm flipH="1" flipV="1">
                <a:off x="2868" y="3497"/>
                <a:ext cx="582" cy="0"/>
              </a:xfrm>
              <a:prstGeom prst="line">
                <a:avLst/>
              </a:prstGeom>
              <a:noFill/>
              <a:ln w="28575">
                <a:solidFill>
                  <a:srgbClr val="A3F25F"/>
                </a:solidFill>
                <a:round/>
                <a:headEnd/>
                <a:tailEnd/>
              </a:ln>
            </p:spPr>
            <p:txBody>
              <a:bodyPr wrap="none" anchor="ctr"/>
              <a:lstStyle/>
              <a:p>
                <a:endParaRPr lang="en-US"/>
              </a:p>
            </p:txBody>
          </p:sp>
          <p:sp>
            <p:nvSpPr>
              <p:cNvPr id="96307" name="Line 27"/>
              <p:cNvSpPr>
                <a:spLocks noChangeShapeType="1"/>
              </p:cNvSpPr>
              <p:nvPr/>
            </p:nvSpPr>
            <p:spPr bwMode="auto">
              <a:xfrm flipH="1" flipV="1">
                <a:off x="2868" y="3415"/>
                <a:ext cx="582" cy="0"/>
              </a:xfrm>
              <a:prstGeom prst="line">
                <a:avLst/>
              </a:prstGeom>
              <a:noFill/>
              <a:ln w="28575">
                <a:solidFill>
                  <a:srgbClr val="EAEC5E"/>
                </a:solidFill>
                <a:round/>
                <a:headEnd/>
                <a:tailEnd/>
              </a:ln>
            </p:spPr>
            <p:txBody>
              <a:bodyPr wrap="none" anchor="ctr"/>
              <a:lstStyle/>
              <a:p>
                <a:endParaRPr lang="en-US"/>
              </a:p>
            </p:txBody>
          </p:sp>
          <p:sp>
            <p:nvSpPr>
              <p:cNvPr id="96308" name="Line 28"/>
              <p:cNvSpPr>
                <a:spLocks noChangeShapeType="1"/>
              </p:cNvSpPr>
              <p:nvPr/>
            </p:nvSpPr>
            <p:spPr bwMode="auto">
              <a:xfrm flipH="1">
                <a:off x="2868" y="3332"/>
                <a:ext cx="582" cy="0"/>
              </a:xfrm>
              <a:prstGeom prst="line">
                <a:avLst/>
              </a:prstGeom>
              <a:noFill/>
              <a:ln w="28575">
                <a:solidFill>
                  <a:srgbClr val="FE9B03"/>
                </a:solidFill>
                <a:round/>
                <a:headEnd/>
                <a:tailEnd/>
              </a:ln>
            </p:spPr>
            <p:txBody>
              <a:bodyPr wrap="none" anchor="ctr"/>
              <a:lstStyle/>
              <a:p>
                <a:endParaRPr lang="en-US"/>
              </a:p>
            </p:txBody>
          </p:sp>
          <p:sp>
            <p:nvSpPr>
              <p:cNvPr id="96309" name="Line 29"/>
              <p:cNvSpPr>
                <a:spLocks noChangeShapeType="1"/>
              </p:cNvSpPr>
              <p:nvPr/>
            </p:nvSpPr>
            <p:spPr bwMode="auto">
              <a:xfrm flipH="1" flipV="1">
                <a:off x="2868" y="3250"/>
                <a:ext cx="582" cy="0"/>
              </a:xfrm>
              <a:prstGeom prst="line">
                <a:avLst/>
              </a:prstGeom>
              <a:noFill/>
              <a:ln w="28575">
                <a:solidFill>
                  <a:srgbClr val="FF5008"/>
                </a:solidFill>
                <a:round/>
                <a:headEnd/>
                <a:tailEnd/>
              </a:ln>
            </p:spPr>
            <p:txBody>
              <a:bodyPr wrap="none" anchor="ctr"/>
              <a:lstStyle/>
              <a:p>
                <a:endParaRPr lang="en-US"/>
              </a:p>
            </p:txBody>
          </p:sp>
        </p:grpSp>
        <p:sp>
          <p:nvSpPr>
            <p:cNvPr id="96284" name="Rectangle 58"/>
            <p:cNvSpPr>
              <a:spLocks noChangeArrowheads="1"/>
            </p:cNvSpPr>
            <p:nvPr/>
          </p:nvSpPr>
          <p:spPr bwMode="auto">
            <a:xfrm>
              <a:off x="5102225" y="2390775"/>
              <a:ext cx="650875" cy="619125"/>
            </a:xfrm>
            <a:prstGeom prst="rect">
              <a:avLst/>
            </a:prstGeom>
            <a:solidFill>
              <a:srgbClr val="FFFFFF"/>
            </a:solidFill>
            <a:ln w="12700">
              <a:solidFill>
                <a:srgbClr val="000000"/>
              </a:solidFill>
              <a:miter lim="800000"/>
              <a:headEnd/>
              <a:tailEnd/>
            </a:ln>
          </p:spPr>
          <p:txBody>
            <a:bodyPr wrap="none" anchor="ctr"/>
            <a:lstStyle/>
            <a:p>
              <a:pPr algn="ctr" eaLnBrk="0" hangingPunct="0"/>
              <a:r>
                <a:rPr lang="en-GB" sz="1600" b="1"/>
                <a:t>Mux</a:t>
              </a:r>
            </a:p>
          </p:txBody>
        </p:sp>
        <p:sp>
          <p:nvSpPr>
            <p:cNvPr id="96285" name="Rectangle 61"/>
            <p:cNvSpPr>
              <a:spLocks noChangeArrowheads="1"/>
            </p:cNvSpPr>
            <p:nvPr/>
          </p:nvSpPr>
          <p:spPr bwMode="auto">
            <a:xfrm>
              <a:off x="5946775" y="1647825"/>
              <a:ext cx="1365250" cy="1919288"/>
            </a:xfrm>
            <a:prstGeom prst="rect">
              <a:avLst/>
            </a:prstGeom>
            <a:solidFill>
              <a:srgbClr val="99FF99"/>
            </a:solidFill>
            <a:ln w="12700">
              <a:solidFill>
                <a:srgbClr val="000000"/>
              </a:solidFill>
              <a:miter lim="800000"/>
              <a:headEnd/>
              <a:tailEnd/>
            </a:ln>
          </p:spPr>
          <p:txBody>
            <a:bodyPr wrap="none" anchor="ctr"/>
            <a:lstStyle/>
            <a:p>
              <a:pPr algn="ctr" eaLnBrk="0" hangingPunct="0"/>
              <a:r>
                <a:rPr lang="en-GB" sz="1600" b="1"/>
                <a:t>Optical</a:t>
              </a:r>
            </a:p>
            <a:p>
              <a:pPr algn="ctr" eaLnBrk="0" hangingPunct="0"/>
              <a:r>
                <a:rPr lang="en-GB" sz="1600" b="1"/>
                <a:t>Space</a:t>
              </a:r>
            </a:p>
            <a:p>
              <a:pPr algn="ctr" eaLnBrk="0" hangingPunct="0"/>
              <a:r>
                <a:rPr lang="en-GB" sz="1600" b="1"/>
                <a:t>Switch</a:t>
              </a:r>
            </a:p>
          </p:txBody>
        </p:sp>
        <p:sp>
          <p:nvSpPr>
            <p:cNvPr id="96286" name="Rectangle 60"/>
            <p:cNvSpPr>
              <a:spLocks noChangeArrowheads="1"/>
            </p:cNvSpPr>
            <p:nvPr/>
          </p:nvSpPr>
          <p:spPr bwMode="auto">
            <a:xfrm>
              <a:off x="7505700" y="2390775"/>
              <a:ext cx="650875" cy="619125"/>
            </a:xfrm>
            <a:prstGeom prst="rect">
              <a:avLst/>
            </a:prstGeom>
            <a:solidFill>
              <a:srgbClr val="FFFFFF"/>
            </a:solidFill>
            <a:ln w="12700">
              <a:solidFill>
                <a:srgbClr val="000000"/>
              </a:solidFill>
              <a:miter lim="800000"/>
              <a:headEnd/>
              <a:tailEnd/>
            </a:ln>
          </p:spPr>
          <p:txBody>
            <a:bodyPr wrap="none" anchor="ctr"/>
            <a:lstStyle/>
            <a:p>
              <a:pPr algn="ctr" eaLnBrk="0" hangingPunct="0"/>
              <a:r>
                <a:rPr lang="en-GB" sz="1600" b="1"/>
                <a:t>De-</a:t>
              </a:r>
            </a:p>
            <a:p>
              <a:pPr algn="ctr" eaLnBrk="0" hangingPunct="0"/>
              <a:r>
                <a:rPr lang="en-GB" sz="1600" b="1"/>
                <a:t>mux</a:t>
              </a:r>
            </a:p>
          </p:txBody>
        </p:sp>
        <p:grpSp>
          <p:nvGrpSpPr>
            <p:cNvPr id="96287" name="Group 93"/>
            <p:cNvGrpSpPr>
              <a:grpSpLocks/>
            </p:cNvGrpSpPr>
            <p:nvPr/>
          </p:nvGrpSpPr>
          <p:grpSpPr bwMode="auto">
            <a:xfrm rot="-5400000">
              <a:off x="6478524" y="5356036"/>
              <a:ext cx="323850" cy="490877"/>
              <a:chOff x="2868" y="3168"/>
              <a:chExt cx="582" cy="576"/>
            </a:xfrm>
          </p:grpSpPr>
          <p:sp>
            <p:nvSpPr>
              <p:cNvPr id="96294" name="Line 22"/>
              <p:cNvSpPr>
                <a:spLocks noChangeShapeType="1"/>
              </p:cNvSpPr>
              <p:nvPr/>
            </p:nvSpPr>
            <p:spPr bwMode="auto">
              <a:xfrm flipH="1">
                <a:off x="2880" y="3168"/>
                <a:ext cx="570" cy="0"/>
              </a:xfrm>
              <a:prstGeom prst="line">
                <a:avLst/>
              </a:prstGeom>
              <a:noFill/>
              <a:ln w="28575">
                <a:solidFill>
                  <a:srgbClr val="FF0000"/>
                </a:solidFill>
                <a:round/>
                <a:headEnd/>
                <a:tailEnd/>
              </a:ln>
            </p:spPr>
            <p:txBody>
              <a:bodyPr wrap="none" anchor="ctr"/>
              <a:lstStyle/>
              <a:p>
                <a:endParaRPr lang="en-US"/>
              </a:p>
            </p:txBody>
          </p:sp>
          <p:sp>
            <p:nvSpPr>
              <p:cNvPr id="96295" name="Line 23"/>
              <p:cNvSpPr>
                <a:spLocks noChangeShapeType="1"/>
              </p:cNvSpPr>
              <p:nvPr/>
            </p:nvSpPr>
            <p:spPr bwMode="auto">
              <a:xfrm flipH="1" flipV="1">
                <a:off x="2868" y="3744"/>
                <a:ext cx="582" cy="0"/>
              </a:xfrm>
              <a:prstGeom prst="line">
                <a:avLst/>
              </a:prstGeom>
              <a:noFill/>
              <a:ln w="28575">
                <a:solidFill>
                  <a:srgbClr val="114FFB"/>
                </a:solidFill>
                <a:round/>
                <a:headEnd/>
                <a:tailEnd/>
              </a:ln>
            </p:spPr>
            <p:txBody>
              <a:bodyPr wrap="none" anchor="ctr"/>
              <a:lstStyle/>
              <a:p>
                <a:endParaRPr lang="en-US"/>
              </a:p>
            </p:txBody>
          </p:sp>
          <p:sp>
            <p:nvSpPr>
              <p:cNvPr id="96296" name="Line 24"/>
              <p:cNvSpPr>
                <a:spLocks noChangeShapeType="1"/>
              </p:cNvSpPr>
              <p:nvPr/>
            </p:nvSpPr>
            <p:spPr bwMode="auto">
              <a:xfrm flipH="1" flipV="1">
                <a:off x="2868" y="3662"/>
                <a:ext cx="582" cy="0"/>
              </a:xfrm>
              <a:prstGeom prst="line">
                <a:avLst/>
              </a:prstGeom>
              <a:noFill/>
              <a:ln w="28575">
                <a:solidFill>
                  <a:srgbClr val="009688"/>
                </a:solidFill>
                <a:round/>
                <a:headEnd/>
                <a:tailEnd/>
              </a:ln>
            </p:spPr>
            <p:txBody>
              <a:bodyPr wrap="none" anchor="ctr"/>
              <a:lstStyle/>
              <a:p>
                <a:endParaRPr lang="en-US"/>
              </a:p>
            </p:txBody>
          </p:sp>
          <p:sp>
            <p:nvSpPr>
              <p:cNvPr id="96297" name="Line 25"/>
              <p:cNvSpPr>
                <a:spLocks noChangeShapeType="1"/>
              </p:cNvSpPr>
              <p:nvPr/>
            </p:nvSpPr>
            <p:spPr bwMode="auto">
              <a:xfrm flipH="1" flipV="1">
                <a:off x="2868" y="3579"/>
                <a:ext cx="582" cy="0"/>
              </a:xfrm>
              <a:prstGeom prst="line">
                <a:avLst/>
              </a:prstGeom>
              <a:noFill/>
              <a:ln w="28575">
                <a:solidFill>
                  <a:srgbClr val="00FF00"/>
                </a:solidFill>
                <a:round/>
                <a:headEnd/>
                <a:tailEnd/>
              </a:ln>
            </p:spPr>
            <p:txBody>
              <a:bodyPr wrap="none" anchor="ctr"/>
              <a:lstStyle/>
              <a:p>
                <a:endParaRPr lang="en-US"/>
              </a:p>
            </p:txBody>
          </p:sp>
          <p:sp>
            <p:nvSpPr>
              <p:cNvPr id="96298" name="Line 26"/>
              <p:cNvSpPr>
                <a:spLocks noChangeShapeType="1"/>
              </p:cNvSpPr>
              <p:nvPr/>
            </p:nvSpPr>
            <p:spPr bwMode="auto">
              <a:xfrm flipH="1" flipV="1">
                <a:off x="2868" y="3497"/>
                <a:ext cx="582" cy="0"/>
              </a:xfrm>
              <a:prstGeom prst="line">
                <a:avLst/>
              </a:prstGeom>
              <a:noFill/>
              <a:ln w="28575">
                <a:solidFill>
                  <a:srgbClr val="A3F25F"/>
                </a:solidFill>
                <a:round/>
                <a:headEnd/>
                <a:tailEnd/>
              </a:ln>
            </p:spPr>
            <p:txBody>
              <a:bodyPr wrap="none" anchor="ctr"/>
              <a:lstStyle/>
              <a:p>
                <a:endParaRPr lang="en-US"/>
              </a:p>
            </p:txBody>
          </p:sp>
          <p:sp>
            <p:nvSpPr>
              <p:cNvPr id="96299" name="Line 27"/>
              <p:cNvSpPr>
                <a:spLocks noChangeShapeType="1"/>
              </p:cNvSpPr>
              <p:nvPr/>
            </p:nvSpPr>
            <p:spPr bwMode="auto">
              <a:xfrm flipH="1" flipV="1">
                <a:off x="2868" y="3415"/>
                <a:ext cx="582" cy="0"/>
              </a:xfrm>
              <a:prstGeom prst="line">
                <a:avLst/>
              </a:prstGeom>
              <a:noFill/>
              <a:ln w="28575">
                <a:solidFill>
                  <a:srgbClr val="EAEC5E"/>
                </a:solidFill>
                <a:round/>
                <a:headEnd/>
                <a:tailEnd/>
              </a:ln>
            </p:spPr>
            <p:txBody>
              <a:bodyPr wrap="none" anchor="ctr"/>
              <a:lstStyle/>
              <a:p>
                <a:endParaRPr lang="en-US"/>
              </a:p>
            </p:txBody>
          </p:sp>
          <p:sp>
            <p:nvSpPr>
              <p:cNvPr id="96300" name="Line 28"/>
              <p:cNvSpPr>
                <a:spLocks noChangeShapeType="1"/>
              </p:cNvSpPr>
              <p:nvPr/>
            </p:nvSpPr>
            <p:spPr bwMode="auto">
              <a:xfrm flipH="1">
                <a:off x="2868" y="3332"/>
                <a:ext cx="582" cy="0"/>
              </a:xfrm>
              <a:prstGeom prst="line">
                <a:avLst/>
              </a:prstGeom>
              <a:noFill/>
              <a:ln w="28575">
                <a:solidFill>
                  <a:srgbClr val="FE9B03"/>
                </a:solidFill>
                <a:round/>
                <a:headEnd/>
                <a:tailEnd/>
              </a:ln>
            </p:spPr>
            <p:txBody>
              <a:bodyPr wrap="none" anchor="ctr"/>
              <a:lstStyle/>
              <a:p>
                <a:endParaRPr lang="en-US"/>
              </a:p>
            </p:txBody>
          </p:sp>
          <p:sp>
            <p:nvSpPr>
              <p:cNvPr id="96301" name="Line 29"/>
              <p:cNvSpPr>
                <a:spLocks noChangeShapeType="1"/>
              </p:cNvSpPr>
              <p:nvPr/>
            </p:nvSpPr>
            <p:spPr bwMode="auto">
              <a:xfrm flipH="1" flipV="1">
                <a:off x="2868" y="3250"/>
                <a:ext cx="582" cy="0"/>
              </a:xfrm>
              <a:prstGeom prst="line">
                <a:avLst/>
              </a:prstGeom>
              <a:noFill/>
              <a:ln w="28575">
                <a:solidFill>
                  <a:srgbClr val="FF5008"/>
                </a:solidFill>
                <a:round/>
                <a:headEnd/>
                <a:tailEnd/>
              </a:ln>
            </p:spPr>
            <p:txBody>
              <a:bodyPr wrap="none" anchor="ctr"/>
              <a:lstStyle/>
              <a:p>
                <a:endParaRPr lang="en-US"/>
              </a:p>
            </p:txBody>
          </p:sp>
        </p:grpSp>
        <p:sp>
          <p:nvSpPr>
            <p:cNvPr id="96288" name="Rectangle 8"/>
            <p:cNvSpPr>
              <a:spLocks noChangeArrowheads="1"/>
            </p:cNvSpPr>
            <p:nvPr/>
          </p:nvSpPr>
          <p:spPr bwMode="auto">
            <a:xfrm>
              <a:off x="6337300" y="4371975"/>
              <a:ext cx="584200" cy="1114425"/>
            </a:xfrm>
            <a:prstGeom prst="rect">
              <a:avLst/>
            </a:prstGeom>
            <a:solidFill>
              <a:srgbClr val="FFFFFF"/>
            </a:solidFill>
            <a:ln w="12700">
              <a:solidFill>
                <a:srgbClr val="000000"/>
              </a:solidFill>
              <a:miter lim="800000"/>
              <a:headEnd/>
              <a:tailEnd/>
            </a:ln>
          </p:spPr>
          <p:txBody>
            <a:bodyPr wrap="none" anchor="ctr"/>
            <a:lstStyle/>
            <a:p>
              <a:pPr algn="ctr" eaLnBrk="0" hangingPunct="0"/>
              <a:r>
                <a:rPr lang="en-GB" sz="1600" b="1"/>
                <a:t>A</a:t>
              </a:r>
            </a:p>
            <a:p>
              <a:pPr algn="ctr" eaLnBrk="0" hangingPunct="0"/>
              <a:r>
                <a:rPr lang="en-GB" sz="1600" b="1"/>
                <a:t>D</a:t>
              </a:r>
            </a:p>
            <a:p>
              <a:pPr algn="ctr" eaLnBrk="0" hangingPunct="0"/>
              <a:r>
                <a:rPr lang="en-GB" sz="1600" b="1"/>
                <a:t>M</a:t>
              </a:r>
            </a:p>
          </p:txBody>
        </p:sp>
        <p:cxnSp>
          <p:nvCxnSpPr>
            <p:cNvPr id="104" name="Straight Connector 103"/>
            <p:cNvCxnSpPr/>
            <p:nvPr/>
          </p:nvCxnSpPr>
          <p:spPr>
            <a:xfrm>
              <a:off x="4120896" y="1804944"/>
              <a:ext cx="2413222" cy="1587"/>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4372285" y="3968364"/>
              <a:ext cx="4326842" cy="3175"/>
            </a:xfrm>
            <a:prstGeom prst="straightConnector1">
              <a:avLst/>
            </a:prstGeom>
            <a:ln w="190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flipH="1" flipV="1">
              <a:off x="4827896" y="4144549"/>
              <a:ext cx="3976059"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6815132" y="2149376"/>
              <a:ext cx="2133796"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120896" y="1714470"/>
              <a:ext cx="482803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3261910"/>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sz="3600" dirty="0" smtClean="0">
                <a:solidFill>
                  <a:srgbClr val="009999"/>
                </a:solidFill>
                <a:ea typeface="ＭＳ Ｐゴシック" pitchFamily="50" charset="-128"/>
              </a:rPr>
              <a:t>Optical Transmission Fundamentals </a:t>
            </a:r>
            <a:endParaRPr sz="3600" dirty="0" smtClean="0"/>
          </a:p>
        </p:txBody>
      </p:sp>
      <p:sp>
        <p:nvSpPr>
          <p:cNvPr id="5" name="Text Placeholder 4"/>
          <p:cNvSpPr>
            <a:spLocks noGrp="1"/>
          </p:cNvSpPr>
          <p:nvPr>
            <p:ph type="body" sz="quarter" idx="11"/>
          </p:nvPr>
        </p:nvSpPr>
        <p:spPr/>
        <p:txBody>
          <a:bodyPr/>
          <a:lstStyle/>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What is </a:t>
            </a: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a:t>
            </a:r>
          </a:p>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Optical Basics</a:t>
            </a:r>
          </a:p>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Optical Fiber</a:t>
            </a:r>
          </a:p>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Non Linear Effects</a:t>
            </a:r>
          </a:p>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Optical Transmission</a:t>
            </a:r>
          </a:p>
          <a:p>
            <a:pPr marL="342900" indent="-342900" fontAlgn="auto">
              <a:spcBef>
                <a:spcPts val="1440"/>
              </a:spcBef>
              <a:spcAft>
                <a:spcPts val="0"/>
              </a:spcAft>
              <a:buClr>
                <a:srgbClr val="009999"/>
              </a:buClr>
              <a:buFont typeface="Wingdings" pitchFamily="2" charset="2"/>
              <a:buChar char="ü"/>
              <a:defRPr/>
            </a:pPr>
            <a:r>
              <a:rPr lang="en-US" dirty="0" smtClean="0">
                <a:solidFill>
                  <a:srgbClr val="00B0F0"/>
                </a:solidFill>
                <a:ea typeface="ＭＳ Ｐゴシック" pitchFamily="50" charset="-128"/>
              </a:rPr>
              <a:t>Erbium Doped Fiber Amplifiers</a:t>
            </a:r>
          </a:p>
          <a:p>
            <a:pPr marL="342900" indent="-342900" fontAlgn="auto">
              <a:spcBef>
                <a:spcPts val="1440"/>
              </a:spcBef>
              <a:spcAft>
                <a:spcPts val="0"/>
              </a:spcAft>
              <a:buClr>
                <a:srgbClr val="009999"/>
              </a:buClr>
              <a:buFont typeface="Wingdings" pitchFamily="2" charset="2"/>
              <a:buChar char="ü"/>
              <a:defRPr/>
            </a:pPr>
            <a:r>
              <a:rPr lang="en-US" dirty="0" err="1" smtClean="0">
                <a:solidFill>
                  <a:srgbClr val="00B0F0"/>
                </a:solidFill>
                <a:ea typeface="ＭＳ Ｐゴシック" pitchFamily="50" charset="-128"/>
              </a:rPr>
              <a:t>OTN</a:t>
            </a:r>
            <a:r>
              <a:rPr lang="en-US" dirty="0" smtClean="0">
                <a:solidFill>
                  <a:srgbClr val="00B0F0"/>
                </a:solidFill>
                <a:ea typeface="ＭＳ Ｐゴシック" pitchFamily="50" charset="-128"/>
              </a:rPr>
              <a:t> Basics</a:t>
            </a:r>
          </a:p>
          <a:p>
            <a:pPr marL="342900" indent="-342900" fontAlgn="auto">
              <a:spcBef>
                <a:spcPts val="1440"/>
              </a:spcBef>
              <a:spcAft>
                <a:spcPts val="0"/>
              </a:spcAft>
              <a:buClr>
                <a:srgbClr val="009999"/>
              </a:buClr>
              <a:buFont typeface="Wingdings" pitchFamily="2" charset="2"/>
              <a:buChar char="ü"/>
              <a:defRPr/>
            </a:pP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 Technology</a:t>
            </a:r>
          </a:p>
          <a:p>
            <a:pPr marL="342900" indent="-342900" fontAlgn="auto">
              <a:spcBef>
                <a:spcPts val="1440"/>
              </a:spcBef>
              <a:spcAft>
                <a:spcPts val="0"/>
              </a:spcAft>
              <a:buClr>
                <a:srgbClr val="009999"/>
              </a:buClr>
              <a:buFont typeface="Arial"/>
              <a:buChar char="•"/>
              <a:defRPr/>
            </a:pPr>
            <a:r>
              <a:rPr lang="en-US" b="1" dirty="0" err="1" smtClean="0">
                <a:solidFill>
                  <a:srgbClr val="00B0F0"/>
                </a:solidFill>
                <a:ea typeface="ＭＳ Ｐゴシック" pitchFamily="50" charset="-128"/>
              </a:rPr>
              <a:t>DWDM</a:t>
            </a:r>
            <a:r>
              <a:rPr lang="en-US" b="1" dirty="0" smtClean="0">
                <a:solidFill>
                  <a:srgbClr val="00B0F0"/>
                </a:solidFill>
                <a:ea typeface="ＭＳ Ｐゴシック" pitchFamily="50" charset="-128"/>
              </a:rPr>
              <a:t> Network Topologies</a:t>
            </a:r>
          </a:p>
          <a:p>
            <a:pPr marL="342900" indent="-342900" fontAlgn="auto">
              <a:spcBef>
                <a:spcPts val="1440"/>
              </a:spcBef>
              <a:spcAft>
                <a:spcPts val="0"/>
              </a:spcAft>
              <a:buClr>
                <a:srgbClr val="009999"/>
              </a:buClr>
              <a:buFont typeface="Arial"/>
              <a:buChar char="•"/>
              <a:defRPr/>
            </a:pPr>
            <a:r>
              <a:rPr lang="en-US" dirty="0" smtClean="0">
                <a:solidFill>
                  <a:srgbClr val="00B0F0"/>
                </a:solidFill>
                <a:ea typeface="ＭＳ Ｐゴシック" pitchFamily="50" charset="-128"/>
              </a:rPr>
              <a:t>Optical Transmission Systems Network Design</a:t>
            </a:r>
          </a:p>
          <a:p>
            <a:pPr marL="342900" indent="-342900" fontAlgn="auto">
              <a:spcBef>
                <a:spcPts val="1440"/>
              </a:spcBef>
              <a:spcAft>
                <a:spcPts val="0"/>
              </a:spcAft>
              <a:buClr>
                <a:srgbClr val="009999"/>
              </a:buClr>
              <a:buFont typeface="Arial"/>
              <a:buChar char="•"/>
              <a:defRPr/>
            </a:pPr>
            <a:r>
              <a:rPr lang="en-US" dirty="0" err="1" smtClean="0">
                <a:solidFill>
                  <a:srgbClr val="00B0F0"/>
                </a:solidFill>
                <a:ea typeface="ＭＳ Ｐゴシック" pitchFamily="50" charset="-128"/>
              </a:rPr>
              <a:t>DWDM</a:t>
            </a:r>
            <a:r>
              <a:rPr lang="en-US" dirty="0" smtClean="0">
                <a:solidFill>
                  <a:srgbClr val="00B0F0"/>
                </a:solidFill>
                <a:ea typeface="ＭＳ Ｐゴシック" pitchFamily="50" charset="-128"/>
              </a:rPr>
              <a:t> Software</a:t>
            </a:r>
          </a:p>
          <a:p>
            <a:endParaRPr lang="en-US" dirty="0"/>
          </a:p>
        </p:txBody>
      </p:sp>
    </p:spTree>
    <p:extLst>
      <p:ext uri="{BB962C8B-B14F-4D97-AF65-F5344CB8AC3E}">
        <p14:creationId xmlns:p14="http://schemas.microsoft.com/office/powerpoint/2010/main" val="3238061017"/>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Oval 72"/>
          <p:cNvSpPr>
            <a:spLocks noChangeArrowheads="1"/>
          </p:cNvSpPr>
          <p:nvPr/>
        </p:nvSpPr>
        <p:spPr bwMode="auto">
          <a:xfrm>
            <a:off x="5791200" y="1219200"/>
            <a:ext cx="2286000" cy="2133600"/>
          </a:xfrm>
          <a:prstGeom prst="ellipse">
            <a:avLst/>
          </a:prstGeom>
          <a:noFill/>
          <a:ln w="9525">
            <a:solidFill>
              <a:schemeClr val="tx1"/>
            </a:solidFill>
            <a:round/>
            <a:headEnd/>
            <a:tailEnd/>
          </a:ln>
        </p:spPr>
        <p:txBody>
          <a:bodyPr wrap="none" anchor="ctr"/>
          <a:lstStyle/>
          <a:p>
            <a:endParaRPr lang="en-GB"/>
          </a:p>
        </p:txBody>
      </p:sp>
      <p:sp>
        <p:nvSpPr>
          <p:cNvPr id="99331" name="Oval 71"/>
          <p:cNvSpPr>
            <a:spLocks noChangeArrowheads="1"/>
          </p:cNvSpPr>
          <p:nvPr/>
        </p:nvSpPr>
        <p:spPr bwMode="auto">
          <a:xfrm>
            <a:off x="533400" y="1295400"/>
            <a:ext cx="2438400" cy="2362200"/>
          </a:xfrm>
          <a:prstGeom prst="ellipse">
            <a:avLst/>
          </a:prstGeom>
          <a:noFill/>
          <a:ln w="9525">
            <a:solidFill>
              <a:schemeClr val="tx1"/>
            </a:solidFill>
            <a:round/>
            <a:headEnd/>
            <a:tailEnd/>
          </a:ln>
        </p:spPr>
        <p:txBody>
          <a:bodyPr wrap="none" anchor="ctr"/>
          <a:lstStyle/>
          <a:p>
            <a:endParaRPr lang="en-GB"/>
          </a:p>
        </p:txBody>
      </p:sp>
      <p:sp>
        <p:nvSpPr>
          <p:cNvPr id="99332" name="Rectangle 39"/>
          <p:cNvSpPr>
            <a:spLocks noChangeArrowheads="1"/>
          </p:cNvSpPr>
          <p:nvPr/>
        </p:nvSpPr>
        <p:spPr bwMode="auto">
          <a:xfrm>
            <a:off x="152400" y="228600"/>
            <a:ext cx="8145463" cy="519113"/>
          </a:xfrm>
          <a:prstGeom prst="rect">
            <a:avLst/>
          </a:prstGeom>
          <a:noFill/>
          <a:ln w="9525">
            <a:noFill/>
            <a:miter lim="800000"/>
            <a:headEnd/>
            <a:tailEnd/>
          </a:ln>
        </p:spPr>
        <p:txBody>
          <a:bodyPr lIns="82124" tIns="41061" rIns="82124" bIns="41061" anchor="b"/>
          <a:lstStyle/>
          <a:p>
            <a:pPr defTabSz="814388" eaLnBrk="0" hangingPunct="0">
              <a:lnSpc>
                <a:spcPct val="90000"/>
              </a:lnSpc>
            </a:pPr>
            <a:r>
              <a:rPr lang="en-US" sz="3600">
                <a:solidFill>
                  <a:srgbClr val="009999"/>
                </a:solidFill>
              </a:rPr>
              <a:t>ROADM Based DWDM Networks</a:t>
            </a:r>
          </a:p>
        </p:txBody>
      </p:sp>
      <p:sp>
        <p:nvSpPr>
          <p:cNvPr id="99333" name="Rectangle 41"/>
          <p:cNvSpPr>
            <a:spLocks noChangeArrowheads="1"/>
          </p:cNvSpPr>
          <p:nvPr/>
        </p:nvSpPr>
        <p:spPr bwMode="auto">
          <a:xfrm>
            <a:off x="4724400" y="4233863"/>
            <a:ext cx="4376738" cy="2090737"/>
          </a:xfrm>
          <a:prstGeom prst="rect">
            <a:avLst/>
          </a:prstGeom>
          <a:noFill/>
          <a:ln w="9525">
            <a:noFill/>
            <a:miter lim="800000"/>
            <a:headEnd/>
            <a:tailEnd/>
          </a:ln>
        </p:spPr>
        <p:txBody>
          <a:bodyPr lIns="82124" tIns="41061" rIns="82124" bIns="41061"/>
          <a:lstStyle/>
          <a:p>
            <a:pPr marL="115888" indent="-115888" defTabSz="814388" eaLnBrk="0" hangingPunct="0">
              <a:lnSpc>
                <a:spcPct val="90000"/>
              </a:lnSpc>
              <a:spcBef>
                <a:spcPct val="30000"/>
              </a:spcBef>
              <a:buClr>
                <a:srgbClr val="009999"/>
              </a:buClr>
              <a:buFont typeface="Arial" pitchFamily="34" charset="0"/>
              <a:buChar char="•"/>
            </a:pPr>
            <a:r>
              <a:rPr lang="en-US" b="1">
                <a:solidFill>
                  <a:srgbClr val="546568"/>
                </a:solidFill>
              </a:rPr>
              <a:t> ROADM Based Architecture</a:t>
            </a:r>
          </a:p>
          <a:p>
            <a:pPr marL="341313" lvl="1" indent="-117475" defTabSz="814388" eaLnBrk="0" hangingPunct="0">
              <a:lnSpc>
                <a:spcPct val="90000"/>
              </a:lnSpc>
              <a:spcBef>
                <a:spcPct val="30000"/>
              </a:spcBef>
              <a:buClr>
                <a:srgbClr val="009999"/>
              </a:buClr>
              <a:buFont typeface="Arial" pitchFamily="34" charset="0"/>
              <a:buChar char="•"/>
            </a:pPr>
            <a:r>
              <a:rPr lang="en-US" sz="1600">
                <a:solidFill>
                  <a:srgbClr val="546568"/>
                </a:solidFill>
              </a:rPr>
              <a:t> Operationally efficient: Plan network once</a:t>
            </a:r>
          </a:p>
          <a:p>
            <a:pPr marL="341313" lvl="1" indent="-117475" defTabSz="814388" eaLnBrk="0" hangingPunct="0">
              <a:lnSpc>
                <a:spcPct val="90000"/>
              </a:lnSpc>
              <a:spcBef>
                <a:spcPct val="30000"/>
              </a:spcBef>
              <a:buClr>
                <a:srgbClr val="009999"/>
              </a:buClr>
              <a:buFont typeface="Arial" pitchFamily="34" charset="0"/>
              <a:buChar char="•"/>
            </a:pPr>
            <a:r>
              <a:rPr lang="en-US" sz="1600">
                <a:solidFill>
                  <a:srgbClr val="546568"/>
                </a:solidFill>
              </a:rPr>
              <a:t> Dynamic traffic pattern: All nodes can talk to all nodes day one</a:t>
            </a:r>
          </a:p>
          <a:p>
            <a:pPr marL="341313" lvl="1" indent="-117475" defTabSz="814388" eaLnBrk="0" hangingPunct="0">
              <a:lnSpc>
                <a:spcPct val="90000"/>
              </a:lnSpc>
              <a:spcBef>
                <a:spcPct val="30000"/>
              </a:spcBef>
              <a:buClr>
                <a:srgbClr val="009999"/>
              </a:buClr>
              <a:buFont typeface="Arial" pitchFamily="34" charset="0"/>
              <a:buChar char="•"/>
            </a:pPr>
            <a:r>
              <a:rPr lang="en-US" sz="1600">
                <a:solidFill>
                  <a:srgbClr val="546568"/>
                </a:solidFill>
              </a:rPr>
              <a:t> Minimal OPEX and CAPEX for growth and improved network performance</a:t>
            </a:r>
          </a:p>
        </p:txBody>
      </p:sp>
      <p:sp>
        <p:nvSpPr>
          <p:cNvPr id="99334" name="Rectangle 45"/>
          <p:cNvSpPr>
            <a:spLocks noChangeArrowheads="1"/>
          </p:cNvSpPr>
          <p:nvPr/>
        </p:nvSpPr>
        <p:spPr bwMode="auto">
          <a:xfrm>
            <a:off x="427038" y="1984375"/>
            <a:ext cx="228600" cy="244475"/>
          </a:xfrm>
          <a:prstGeom prst="rect">
            <a:avLst/>
          </a:prstGeom>
          <a:solidFill>
            <a:schemeClr val="bg1"/>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C0C0C4"/>
            </a:extrusionClr>
          </a:sp3d>
        </p:spPr>
        <p:txBody>
          <a:bodyPr lIns="82124" tIns="41061" rIns="82124" bIns="41061" anchor="ctr">
            <a:spAutoFit/>
            <a:flatTx/>
          </a:bodyPr>
          <a:lstStyle/>
          <a:p>
            <a:r>
              <a:rPr lang="en-US" sz="1000">
                <a:solidFill>
                  <a:srgbClr val="000000"/>
                </a:solidFill>
              </a:rPr>
              <a:t>O</a:t>
            </a:r>
            <a:endParaRPr lang="en-US"/>
          </a:p>
        </p:txBody>
      </p:sp>
      <p:grpSp>
        <p:nvGrpSpPr>
          <p:cNvPr id="99335" name="Group 128"/>
          <p:cNvGrpSpPr>
            <a:grpSpLocks/>
          </p:cNvGrpSpPr>
          <p:nvPr/>
        </p:nvGrpSpPr>
        <p:grpSpPr bwMode="auto">
          <a:xfrm>
            <a:off x="3233738" y="2047875"/>
            <a:ext cx="2295525" cy="963613"/>
            <a:chOff x="3203046" y="3032125"/>
            <a:chExt cx="2294467" cy="833438"/>
          </a:xfrm>
        </p:grpSpPr>
        <p:sp>
          <p:nvSpPr>
            <p:cNvPr id="99387" name="AutoShape 8"/>
            <p:cNvSpPr>
              <a:spLocks noChangeArrowheads="1"/>
            </p:cNvSpPr>
            <p:nvPr/>
          </p:nvSpPr>
          <p:spPr bwMode="auto">
            <a:xfrm>
              <a:off x="3563938" y="3032125"/>
              <a:ext cx="1746250" cy="833438"/>
            </a:xfrm>
            <a:prstGeom prst="rightArrow">
              <a:avLst>
                <a:gd name="adj1" fmla="val 58426"/>
                <a:gd name="adj2" fmla="val 54282"/>
              </a:avLst>
            </a:prstGeom>
            <a:solidFill>
              <a:srgbClr val="47B0D5"/>
            </a:solidFill>
            <a:ln w="9525">
              <a:noFill/>
              <a:miter lim="800000"/>
              <a:headEnd/>
              <a:tailEnd/>
            </a:ln>
          </p:spPr>
          <p:txBody>
            <a:bodyPr wrap="none" lIns="73025" tIns="36511" rIns="73025" bIns="36511" anchor="ctr"/>
            <a:lstStyle/>
            <a:p>
              <a:endParaRPr lang="en-US"/>
            </a:p>
          </p:txBody>
        </p:sp>
        <p:sp>
          <p:nvSpPr>
            <p:cNvPr id="99388" name="Text Box 121"/>
            <p:cNvSpPr txBox="1">
              <a:spLocks noChangeArrowheads="1"/>
            </p:cNvSpPr>
            <p:nvPr/>
          </p:nvSpPr>
          <p:spPr bwMode="auto">
            <a:xfrm>
              <a:off x="3203046" y="3202383"/>
              <a:ext cx="2294467" cy="494296"/>
            </a:xfrm>
            <a:prstGeom prst="rect">
              <a:avLst/>
            </a:prstGeom>
            <a:noFill/>
            <a:ln w="28575">
              <a:noFill/>
              <a:miter lim="800000"/>
              <a:headEnd/>
              <a:tailEnd/>
            </a:ln>
          </p:spPr>
          <p:txBody>
            <a:bodyPr lIns="82124" tIns="41061" rIns="82124" bIns="41061">
              <a:spAutoFit/>
            </a:bodyPr>
            <a:lstStyle/>
            <a:p>
              <a:pPr algn="ctr" defTabSz="814388"/>
              <a:r>
                <a:rPr lang="en-US" sz="1600" b="1">
                  <a:solidFill>
                    <a:schemeClr val="bg1"/>
                  </a:solidFill>
                </a:rPr>
                <a:t>Improved</a:t>
              </a:r>
            </a:p>
            <a:p>
              <a:pPr algn="ctr" defTabSz="814388"/>
              <a:r>
                <a:rPr lang="en-US" sz="1600" b="1">
                  <a:solidFill>
                    <a:schemeClr val="bg1"/>
                  </a:solidFill>
                </a:rPr>
                <a:t>Opex Efficiency </a:t>
              </a:r>
            </a:p>
          </p:txBody>
        </p:sp>
      </p:grpSp>
      <p:sp>
        <p:nvSpPr>
          <p:cNvPr id="99336" name="Rectangle 128"/>
          <p:cNvSpPr>
            <a:spLocks noChangeArrowheads="1"/>
          </p:cNvSpPr>
          <p:nvPr/>
        </p:nvSpPr>
        <p:spPr bwMode="auto">
          <a:xfrm>
            <a:off x="60325" y="4191000"/>
            <a:ext cx="4421188" cy="2133600"/>
          </a:xfrm>
          <a:prstGeom prst="rect">
            <a:avLst/>
          </a:prstGeom>
          <a:noFill/>
          <a:ln w="9525">
            <a:noFill/>
            <a:miter lim="800000"/>
            <a:headEnd/>
            <a:tailEnd/>
          </a:ln>
        </p:spPr>
        <p:txBody>
          <a:bodyPr lIns="82124" tIns="41061" rIns="82124" bIns="41061"/>
          <a:lstStyle/>
          <a:p>
            <a:pPr marL="236538" indent="-236538" defTabSz="814388">
              <a:spcBef>
                <a:spcPct val="30000"/>
              </a:spcBef>
              <a:buClr>
                <a:srgbClr val="009999"/>
              </a:buClr>
              <a:buSzPct val="100000"/>
              <a:buFont typeface="Arial" pitchFamily="34" charset="0"/>
              <a:buChar char="•"/>
            </a:pPr>
            <a:r>
              <a:rPr lang="en-US" b="1">
                <a:solidFill>
                  <a:srgbClr val="546568"/>
                </a:solidFill>
              </a:rPr>
              <a:t>Fixed OADM Based Architecture</a:t>
            </a:r>
          </a:p>
          <a:p>
            <a:pPr marL="400050" lvl="1" defTabSz="814388">
              <a:spcBef>
                <a:spcPct val="30000"/>
              </a:spcBef>
              <a:buClr>
                <a:srgbClr val="009999"/>
              </a:buClr>
              <a:buSzPct val="100000"/>
              <a:buFont typeface="Arial" pitchFamily="34" charset="0"/>
              <a:buChar char="•"/>
            </a:pPr>
            <a:r>
              <a:rPr lang="en-US" sz="1600">
                <a:solidFill>
                  <a:srgbClr val="546568"/>
                </a:solidFill>
              </a:rPr>
              <a:t> Operationally inefficient: Re-plan network every time a new services is added</a:t>
            </a:r>
          </a:p>
          <a:p>
            <a:pPr marL="400050" lvl="1" defTabSz="814388">
              <a:spcBef>
                <a:spcPct val="30000"/>
              </a:spcBef>
              <a:buClr>
                <a:srgbClr val="009999"/>
              </a:buClr>
              <a:buSzPct val="100000"/>
              <a:buFont typeface="Arial" pitchFamily="34" charset="0"/>
              <a:buChar char="•"/>
            </a:pPr>
            <a:r>
              <a:rPr lang="en-US" sz="1600">
                <a:solidFill>
                  <a:srgbClr val="546568"/>
                </a:solidFill>
              </a:rPr>
              <a:t> Fixed traffic pattern: certain sites can only communicate with certain other sites</a:t>
            </a:r>
          </a:p>
          <a:p>
            <a:pPr marL="400050" lvl="1" defTabSz="814388">
              <a:spcBef>
                <a:spcPct val="30000"/>
              </a:spcBef>
              <a:buClr>
                <a:srgbClr val="009999"/>
              </a:buClr>
              <a:buSzPct val="100000"/>
              <a:buFont typeface="Arial" pitchFamily="34" charset="0"/>
              <a:buChar char="•"/>
            </a:pPr>
            <a:r>
              <a:rPr lang="en-US" sz="1600">
                <a:solidFill>
                  <a:srgbClr val="546568"/>
                </a:solidFill>
              </a:rPr>
              <a:t> Painful CAPEX and OPEX: Extensive man hours to retune the network </a:t>
            </a:r>
          </a:p>
        </p:txBody>
      </p:sp>
      <p:sp>
        <p:nvSpPr>
          <p:cNvPr id="99337" name="Rectangle 45"/>
          <p:cNvSpPr>
            <a:spLocks noChangeArrowheads="1"/>
          </p:cNvSpPr>
          <p:nvPr/>
        </p:nvSpPr>
        <p:spPr bwMode="auto">
          <a:xfrm>
            <a:off x="1781175" y="1190625"/>
            <a:ext cx="228600" cy="244475"/>
          </a:xfrm>
          <a:prstGeom prst="rect">
            <a:avLst/>
          </a:prstGeom>
          <a:solidFill>
            <a:schemeClr val="bg1"/>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C0C0C4"/>
            </a:extrusionClr>
          </a:sp3d>
        </p:spPr>
        <p:txBody>
          <a:bodyPr lIns="82124" tIns="41061" rIns="82124" bIns="41061" anchor="ctr">
            <a:spAutoFit/>
            <a:flatTx/>
          </a:bodyPr>
          <a:lstStyle/>
          <a:p>
            <a:r>
              <a:rPr lang="en-US" sz="1000"/>
              <a:t>O</a:t>
            </a:r>
          </a:p>
        </p:txBody>
      </p:sp>
      <p:sp>
        <p:nvSpPr>
          <p:cNvPr id="99338" name="Rectangle 45"/>
          <p:cNvSpPr>
            <a:spLocks noChangeArrowheads="1"/>
          </p:cNvSpPr>
          <p:nvPr/>
        </p:nvSpPr>
        <p:spPr bwMode="auto">
          <a:xfrm>
            <a:off x="1054100" y="1333500"/>
            <a:ext cx="228600" cy="244475"/>
          </a:xfrm>
          <a:prstGeom prst="rect">
            <a:avLst/>
          </a:prstGeom>
          <a:solidFill>
            <a:schemeClr val="bg1"/>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C0C0C4"/>
            </a:extrusionClr>
          </a:sp3d>
        </p:spPr>
        <p:txBody>
          <a:bodyPr lIns="82124" tIns="41061" rIns="82124" bIns="41061" anchor="ctr">
            <a:spAutoFit/>
            <a:flatTx/>
          </a:bodyPr>
          <a:lstStyle/>
          <a:p>
            <a:r>
              <a:rPr lang="en-US" sz="1000">
                <a:solidFill>
                  <a:srgbClr val="000000"/>
                </a:solidFill>
              </a:rPr>
              <a:t>O</a:t>
            </a:r>
            <a:endParaRPr lang="en-US"/>
          </a:p>
        </p:txBody>
      </p:sp>
      <p:sp>
        <p:nvSpPr>
          <p:cNvPr id="99339" name="Rectangle 45"/>
          <p:cNvSpPr>
            <a:spLocks noChangeArrowheads="1"/>
          </p:cNvSpPr>
          <p:nvPr/>
        </p:nvSpPr>
        <p:spPr bwMode="auto">
          <a:xfrm>
            <a:off x="477838" y="2847975"/>
            <a:ext cx="228600" cy="244475"/>
          </a:xfrm>
          <a:prstGeom prst="rect">
            <a:avLst/>
          </a:prstGeom>
          <a:solidFill>
            <a:schemeClr val="bg1"/>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C0C0C4"/>
            </a:extrusionClr>
          </a:sp3d>
        </p:spPr>
        <p:txBody>
          <a:bodyPr lIns="82124" tIns="41061" rIns="82124" bIns="41061" anchor="ctr">
            <a:spAutoFit/>
            <a:flatTx/>
          </a:bodyPr>
          <a:lstStyle/>
          <a:p>
            <a:r>
              <a:rPr lang="en-US" sz="1000">
                <a:solidFill>
                  <a:srgbClr val="000000"/>
                </a:solidFill>
              </a:rPr>
              <a:t>O</a:t>
            </a:r>
            <a:endParaRPr lang="en-US"/>
          </a:p>
        </p:txBody>
      </p:sp>
      <p:sp>
        <p:nvSpPr>
          <p:cNvPr id="99340" name="Rectangle 45"/>
          <p:cNvSpPr>
            <a:spLocks noChangeArrowheads="1"/>
          </p:cNvSpPr>
          <p:nvPr/>
        </p:nvSpPr>
        <p:spPr bwMode="auto">
          <a:xfrm>
            <a:off x="985838" y="3441700"/>
            <a:ext cx="228600" cy="244475"/>
          </a:xfrm>
          <a:prstGeom prst="rect">
            <a:avLst/>
          </a:prstGeom>
          <a:solidFill>
            <a:schemeClr val="bg1"/>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C0C0C4"/>
            </a:extrusionClr>
          </a:sp3d>
        </p:spPr>
        <p:txBody>
          <a:bodyPr lIns="82124" tIns="41061" rIns="82124" bIns="41061" anchor="ctr">
            <a:spAutoFit/>
            <a:flatTx/>
          </a:bodyPr>
          <a:lstStyle/>
          <a:p>
            <a:r>
              <a:rPr lang="en-US" sz="1000">
                <a:solidFill>
                  <a:srgbClr val="000000"/>
                </a:solidFill>
              </a:rPr>
              <a:t>O</a:t>
            </a:r>
            <a:endParaRPr lang="en-US"/>
          </a:p>
        </p:txBody>
      </p:sp>
      <p:sp>
        <p:nvSpPr>
          <p:cNvPr id="99341" name="Rectangle 45"/>
          <p:cNvSpPr>
            <a:spLocks noChangeArrowheads="1"/>
          </p:cNvSpPr>
          <p:nvPr/>
        </p:nvSpPr>
        <p:spPr bwMode="auto">
          <a:xfrm>
            <a:off x="1831975" y="3533775"/>
            <a:ext cx="228600" cy="244475"/>
          </a:xfrm>
          <a:prstGeom prst="rect">
            <a:avLst/>
          </a:prstGeom>
          <a:solidFill>
            <a:schemeClr val="bg1"/>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C0C0C4"/>
            </a:extrusionClr>
          </a:sp3d>
        </p:spPr>
        <p:txBody>
          <a:bodyPr lIns="82124" tIns="41061" rIns="82124" bIns="41061" anchor="ctr">
            <a:spAutoFit/>
            <a:flatTx/>
          </a:bodyPr>
          <a:lstStyle/>
          <a:p>
            <a:r>
              <a:rPr lang="en-US" sz="1000">
                <a:solidFill>
                  <a:srgbClr val="000000"/>
                </a:solidFill>
              </a:rPr>
              <a:t>O</a:t>
            </a:r>
            <a:endParaRPr lang="en-US"/>
          </a:p>
        </p:txBody>
      </p:sp>
      <p:sp>
        <p:nvSpPr>
          <p:cNvPr id="99342" name="Rectangle 45"/>
          <p:cNvSpPr>
            <a:spLocks noChangeArrowheads="1"/>
          </p:cNvSpPr>
          <p:nvPr/>
        </p:nvSpPr>
        <p:spPr bwMode="auto">
          <a:xfrm>
            <a:off x="2603500" y="3152775"/>
            <a:ext cx="228600" cy="244475"/>
          </a:xfrm>
          <a:prstGeom prst="rect">
            <a:avLst/>
          </a:prstGeom>
          <a:solidFill>
            <a:schemeClr val="bg1"/>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C0C0C4"/>
            </a:extrusionClr>
          </a:sp3d>
        </p:spPr>
        <p:txBody>
          <a:bodyPr lIns="82124" tIns="41061" rIns="82124" bIns="41061" anchor="ctr">
            <a:spAutoFit/>
            <a:flatTx/>
          </a:bodyPr>
          <a:lstStyle/>
          <a:p>
            <a:r>
              <a:rPr lang="en-US" sz="1000">
                <a:solidFill>
                  <a:srgbClr val="000000"/>
                </a:solidFill>
              </a:rPr>
              <a:t>O</a:t>
            </a:r>
            <a:endParaRPr lang="en-US"/>
          </a:p>
        </p:txBody>
      </p:sp>
      <p:sp>
        <p:nvSpPr>
          <p:cNvPr id="99343" name="Rectangle 45"/>
          <p:cNvSpPr>
            <a:spLocks noChangeArrowheads="1"/>
          </p:cNvSpPr>
          <p:nvPr/>
        </p:nvSpPr>
        <p:spPr bwMode="auto">
          <a:xfrm>
            <a:off x="2882900" y="2390775"/>
            <a:ext cx="228600" cy="244475"/>
          </a:xfrm>
          <a:prstGeom prst="rect">
            <a:avLst/>
          </a:prstGeom>
          <a:solidFill>
            <a:schemeClr val="bg1"/>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C0C0C4"/>
            </a:extrusionClr>
          </a:sp3d>
        </p:spPr>
        <p:txBody>
          <a:bodyPr lIns="82124" tIns="41061" rIns="82124" bIns="41061" anchor="ctr">
            <a:spAutoFit/>
            <a:flatTx/>
          </a:bodyPr>
          <a:lstStyle/>
          <a:p>
            <a:r>
              <a:rPr lang="en-US" sz="1000">
                <a:solidFill>
                  <a:srgbClr val="000000"/>
                </a:solidFill>
              </a:rPr>
              <a:t>O</a:t>
            </a:r>
            <a:endParaRPr lang="en-US"/>
          </a:p>
        </p:txBody>
      </p:sp>
      <p:sp>
        <p:nvSpPr>
          <p:cNvPr id="99344" name="Rectangle 45"/>
          <p:cNvSpPr>
            <a:spLocks noChangeArrowheads="1"/>
          </p:cNvSpPr>
          <p:nvPr/>
        </p:nvSpPr>
        <p:spPr bwMode="auto">
          <a:xfrm>
            <a:off x="2746375" y="1773238"/>
            <a:ext cx="228600" cy="244475"/>
          </a:xfrm>
          <a:prstGeom prst="rect">
            <a:avLst/>
          </a:prstGeom>
          <a:solidFill>
            <a:schemeClr val="bg1"/>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C0C0C4"/>
            </a:extrusionClr>
          </a:sp3d>
        </p:spPr>
        <p:txBody>
          <a:bodyPr lIns="82124" tIns="41061" rIns="82124" bIns="41061" anchor="ctr">
            <a:spAutoFit/>
            <a:flatTx/>
          </a:bodyPr>
          <a:lstStyle/>
          <a:p>
            <a:r>
              <a:rPr lang="en-US" sz="1000">
                <a:solidFill>
                  <a:srgbClr val="000000"/>
                </a:solidFill>
              </a:rPr>
              <a:t>O</a:t>
            </a:r>
            <a:endParaRPr lang="en-US"/>
          </a:p>
        </p:txBody>
      </p:sp>
      <p:cxnSp>
        <p:nvCxnSpPr>
          <p:cNvPr id="99345" name="Straight Arrow Connector 28"/>
          <p:cNvCxnSpPr>
            <a:cxnSpLocks noChangeShapeType="1"/>
          </p:cNvCxnSpPr>
          <p:nvPr/>
        </p:nvCxnSpPr>
        <p:spPr bwMode="auto">
          <a:xfrm rot="16200000" flipH="1">
            <a:off x="1037432" y="2347118"/>
            <a:ext cx="1854200" cy="119063"/>
          </a:xfrm>
          <a:prstGeom prst="straightConnector1">
            <a:avLst/>
          </a:prstGeom>
          <a:noFill/>
          <a:ln w="9525">
            <a:solidFill>
              <a:srgbClr val="740BFF"/>
            </a:solidFill>
            <a:round/>
            <a:headEnd type="arrow" w="med" len="med"/>
            <a:tailEnd type="arrow" w="med" len="med"/>
          </a:ln>
        </p:spPr>
      </p:cxnSp>
      <p:cxnSp>
        <p:nvCxnSpPr>
          <p:cNvPr id="99346" name="Straight Arrow Connector 30"/>
          <p:cNvCxnSpPr>
            <a:cxnSpLocks noChangeShapeType="1"/>
          </p:cNvCxnSpPr>
          <p:nvPr/>
        </p:nvCxnSpPr>
        <p:spPr bwMode="auto">
          <a:xfrm rot="5400000">
            <a:off x="1296194" y="1978819"/>
            <a:ext cx="1379538" cy="1346200"/>
          </a:xfrm>
          <a:prstGeom prst="straightConnector1">
            <a:avLst/>
          </a:prstGeom>
          <a:noFill/>
          <a:ln w="9525">
            <a:solidFill>
              <a:srgbClr val="FF1143"/>
            </a:solidFill>
            <a:round/>
            <a:headEnd type="arrow" w="med" len="med"/>
            <a:tailEnd type="arrow" w="med" len="med"/>
          </a:ln>
        </p:spPr>
      </p:cxnSp>
      <p:cxnSp>
        <p:nvCxnSpPr>
          <p:cNvPr id="99347" name="Straight Arrow Connector 33"/>
          <p:cNvCxnSpPr>
            <a:cxnSpLocks noChangeShapeType="1"/>
          </p:cNvCxnSpPr>
          <p:nvPr/>
        </p:nvCxnSpPr>
        <p:spPr bwMode="auto">
          <a:xfrm rot="5400000">
            <a:off x="423863" y="2030413"/>
            <a:ext cx="1176337" cy="363537"/>
          </a:xfrm>
          <a:prstGeom prst="straightConnector1">
            <a:avLst/>
          </a:prstGeom>
          <a:noFill/>
          <a:ln w="9525">
            <a:solidFill>
              <a:srgbClr val="000000"/>
            </a:solidFill>
            <a:round/>
            <a:headEnd type="arrow" w="med" len="med"/>
            <a:tailEnd type="arrow" w="med" len="med"/>
          </a:ln>
        </p:spPr>
      </p:cxnSp>
      <p:cxnSp>
        <p:nvCxnSpPr>
          <p:cNvPr id="99348" name="Straight Arrow Connector 37"/>
          <p:cNvCxnSpPr>
            <a:cxnSpLocks noChangeShapeType="1"/>
          </p:cNvCxnSpPr>
          <p:nvPr/>
        </p:nvCxnSpPr>
        <p:spPr bwMode="auto">
          <a:xfrm>
            <a:off x="812800" y="2097088"/>
            <a:ext cx="2006600" cy="330200"/>
          </a:xfrm>
          <a:prstGeom prst="straightConnector1">
            <a:avLst/>
          </a:prstGeom>
          <a:noFill/>
          <a:ln w="9525">
            <a:solidFill>
              <a:srgbClr val="4DC005"/>
            </a:solidFill>
            <a:round/>
            <a:headEnd type="arrow" w="med" len="med"/>
            <a:tailEnd type="arrow" w="med" len="med"/>
          </a:ln>
        </p:spPr>
      </p:cxnSp>
      <p:cxnSp>
        <p:nvCxnSpPr>
          <p:cNvPr id="99349" name="Straight Arrow Connector 40"/>
          <p:cNvCxnSpPr>
            <a:cxnSpLocks noChangeShapeType="1"/>
          </p:cNvCxnSpPr>
          <p:nvPr/>
        </p:nvCxnSpPr>
        <p:spPr bwMode="auto">
          <a:xfrm rot="16200000" flipV="1">
            <a:off x="1236662" y="1733551"/>
            <a:ext cx="1438275" cy="1219200"/>
          </a:xfrm>
          <a:prstGeom prst="straightConnector1">
            <a:avLst/>
          </a:prstGeom>
          <a:noFill/>
          <a:ln w="9525">
            <a:solidFill>
              <a:srgbClr val="0409FF"/>
            </a:solidFill>
            <a:round/>
            <a:headEnd type="arrow" w="med" len="med"/>
            <a:tailEnd type="arrow" w="med" len="med"/>
          </a:ln>
        </p:spPr>
      </p:cxnSp>
      <p:sp>
        <p:nvSpPr>
          <p:cNvPr id="99350" name="Rectangle 119"/>
          <p:cNvSpPr>
            <a:spLocks noChangeArrowheads="1"/>
          </p:cNvSpPr>
          <p:nvPr/>
        </p:nvSpPr>
        <p:spPr bwMode="auto">
          <a:xfrm>
            <a:off x="6661150" y="1028700"/>
            <a:ext cx="200025" cy="244475"/>
          </a:xfrm>
          <a:prstGeom prst="rect">
            <a:avLst/>
          </a:prstGeom>
          <a:solidFill>
            <a:srgbClr val="06B9FF"/>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06B9FF"/>
            </a:extrusionClr>
          </a:sp3d>
        </p:spPr>
        <p:txBody>
          <a:bodyPr lIns="82124" tIns="41061" rIns="82124" bIns="41061" anchor="ctr">
            <a:spAutoFit/>
            <a:flatTx/>
          </a:bodyPr>
          <a:lstStyle/>
          <a:p>
            <a:r>
              <a:rPr lang="en-US" sz="1000"/>
              <a:t>R</a:t>
            </a:r>
          </a:p>
        </p:txBody>
      </p:sp>
      <p:sp>
        <p:nvSpPr>
          <p:cNvPr id="99351" name="Rectangle 119"/>
          <p:cNvSpPr>
            <a:spLocks noChangeArrowheads="1"/>
          </p:cNvSpPr>
          <p:nvPr/>
        </p:nvSpPr>
        <p:spPr bwMode="auto">
          <a:xfrm>
            <a:off x="5984875" y="1333500"/>
            <a:ext cx="200025" cy="244475"/>
          </a:xfrm>
          <a:prstGeom prst="rect">
            <a:avLst/>
          </a:prstGeom>
          <a:solidFill>
            <a:srgbClr val="06B9FF"/>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06B9FF"/>
            </a:extrusionClr>
          </a:sp3d>
        </p:spPr>
        <p:txBody>
          <a:bodyPr lIns="82124" tIns="41061" rIns="82124" bIns="41061" anchor="ctr">
            <a:spAutoFit/>
            <a:flatTx/>
          </a:bodyPr>
          <a:lstStyle/>
          <a:p>
            <a:r>
              <a:rPr lang="en-US" sz="1000"/>
              <a:t>R</a:t>
            </a:r>
          </a:p>
        </p:txBody>
      </p:sp>
      <p:sp>
        <p:nvSpPr>
          <p:cNvPr id="99352" name="Rectangle 119"/>
          <p:cNvSpPr>
            <a:spLocks noChangeArrowheads="1"/>
          </p:cNvSpPr>
          <p:nvPr/>
        </p:nvSpPr>
        <p:spPr bwMode="auto">
          <a:xfrm>
            <a:off x="5518150" y="2120900"/>
            <a:ext cx="200025" cy="244475"/>
          </a:xfrm>
          <a:prstGeom prst="rect">
            <a:avLst/>
          </a:prstGeom>
          <a:solidFill>
            <a:srgbClr val="06B9FF"/>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06B9FF"/>
            </a:extrusionClr>
          </a:sp3d>
        </p:spPr>
        <p:txBody>
          <a:bodyPr lIns="82124" tIns="41061" rIns="82124" bIns="41061" anchor="ctr">
            <a:spAutoFit/>
            <a:flatTx/>
          </a:bodyPr>
          <a:lstStyle/>
          <a:p>
            <a:r>
              <a:rPr lang="en-US" sz="1000"/>
              <a:t>R</a:t>
            </a:r>
          </a:p>
        </p:txBody>
      </p:sp>
      <p:sp>
        <p:nvSpPr>
          <p:cNvPr id="99353" name="Rectangle 119"/>
          <p:cNvSpPr>
            <a:spLocks noChangeArrowheads="1"/>
          </p:cNvSpPr>
          <p:nvPr/>
        </p:nvSpPr>
        <p:spPr bwMode="auto">
          <a:xfrm>
            <a:off x="5764213" y="2890838"/>
            <a:ext cx="200025" cy="244475"/>
          </a:xfrm>
          <a:prstGeom prst="rect">
            <a:avLst/>
          </a:prstGeom>
          <a:solidFill>
            <a:srgbClr val="06B9FF"/>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06B9FF"/>
            </a:extrusionClr>
          </a:sp3d>
        </p:spPr>
        <p:txBody>
          <a:bodyPr lIns="82124" tIns="41061" rIns="82124" bIns="41061" anchor="ctr">
            <a:spAutoFit/>
            <a:flatTx/>
          </a:bodyPr>
          <a:lstStyle/>
          <a:p>
            <a:r>
              <a:rPr lang="en-US" sz="1000"/>
              <a:t>R</a:t>
            </a:r>
          </a:p>
        </p:txBody>
      </p:sp>
      <p:sp>
        <p:nvSpPr>
          <p:cNvPr id="99354" name="Rectangle 119"/>
          <p:cNvSpPr>
            <a:spLocks noChangeArrowheads="1"/>
          </p:cNvSpPr>
          <p:nvPr/>
        </p:nvSpPr>
        <p:spPr bwMode="auto">
          <a:xfrm>
            <a:off x="6610350" y="3390900"/>
            <a:ext cx="200025" cy="244475"/>
          </a:xfrm>
          <a:prstGeom prst="rect">
            <a:avLst/>
          </a:prstGeom>
          <a:solidFill>
            <a:srgbClr val="06B9FF"/>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06B9FF"/>
            </a:extrusionClr>
          </a:sp3d>
        </p:spPr>
        <p:txBody>
          <a:bodyPr lIns="82124" tIns="41061" rIns="82124" bIns="41061" anchor="ctr">
            <a:spAutoFit/>
            <a:flatTx/>
          </a:bodyPr>
          <a:lstStyle/>
          <a:p>
            <a:r>
              <a:rPr lang="en-US" sz="1000"/>
              <a:t>R</a:t>
            </a:r>
          </a:p>
        </p:txBody>
      </p:sp>
      <p:sp>
        <p:nvSpPr>
          <p:cNvPr id="99355" name="Rectangle 119"/>
          <p:cNvSpPr>
            <a:spLocks noChangeArrowheads="1"/>
          </p:cNvSpPr>
          <p:nvPr/>
        </p:nvSpPr>
        <p:spPr bwMode="auto">
          <a:xfrm>
            <a:off x="7458075" y="3195638"/>
            <a:ext cx="200025" cy="244475"/>
          </a:xfrm>
          <a:prstGeom prst="rect">
            <a:avLst/>
          </a:prstGeom>
          <a:solidFill>
            <a:srgbClr val="06B9FF"/>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06B9FF"/>
            </a:extrusionClr>
          </a:sp3d>
        </p:spPr>
        <p:txBody>
          <a:bodyPr lIns="82124" tIns="41061" rIns="82124" bIns="41061" anchor="ctr">
            <a:spAutoFit/>
            <a:flatTx/>
          </a:bodyPr>
          <a:lstStyle/>
          <a:p>
            <a:r>
              <a:rPr lang="en-US" sz="1000"/>
              <a:t>R</a:t>
            </a:r>
          </a:p>
        </p:txBody>
      </p:sp>
      <p:sp>
        <p:nvSpPr>
          <p:cNvPr id="99356" name="Rectangle 119"/>
          <p:cNvSpPr>
            <a:spLocks noChangeArrowheads="1"/>
          </p:cNvSpPr>
          <p:nvPr/>
        </p:nvSpPr>
        <p:spPr bwMode="auto">
          <a:xfrm>
            <a:off x="7999413" y="2408238"/>
            <a:ext cx="200025" cy="244475"/>
          </a:xfrm>
          <a:prstGeom prst="rect">
            <a:avLst/>
          </a:prstGeom>
          <a:solidFill>
            <a:srgbClr val="06B9FF"/>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06B9FF"/>
            </a:extrusionClr>
          </a:sp3d>
        </p:spPr>
        <p:txBody>
          <a:bodyPr lIns="82124" tIns="41061" rIns="82124" bIns="41061" anchor="ctr">
            <a:spAutoFit/>
            <a:flatTx/>
          </a:bodyPr>
          <a:lstStyle/>
          <a:p>
            <a:r>
              <a:rPr lang="en-US" sz="1000"/>
              <a:t>R</a:t>
            </a:r>
          </a:p>
        </p:txBody>
      </p:sp>
      <p:sp>
        <p:nvSpPr>
          <p:cNvPr id="99357" name="Rectangle 119"/>
          <p:cNvSpPr>
            <a:spLocks noChangeArrowheads="1"/>
          </p:cNvSpPr>
          <p:nvPr/>
        </p:nvSpPr>
        <p:spPr bwMode="auto">
          <a:xfrm>
            <a:off x="7669213" y="1333500"/>
            <a:ext cx="200025" cy="244475"/>
          </a:xfrm>
          <a:prstGeom prst="rect">
            <a:avLst/>
          </a:prstGeom>
          <a:solidFill>
            <a:srgbClr val="06B9FF"/>
          </a:solidFill>
          <a:ln w="9525">
            <a:miter lim="800000"/>
            <a:headEnd/>
            <a:tailEnd/>
          </a:ln>
          <a:scene3d>
            <a:camera prst="legacyPerspectiveFront">
              <a:rot lat="1500000" lon="1500000" rev="0"/>
            </a:camera>
            <a:lightRig rig="legacyFlat2" dir="b"/>
          </a:scene3d>
          <a:sp3d extrusionH="227000" prstMaterial="legacyPlastic">
            <a:bevelT w="13500" h="13500" prst="angle"/>
            <a:bevelB w="13500" h="13500" prst="angle"/>
            <a:extrusionClr>
              <a:srgbClr val="06B9FF"/>
            </a:extrusionClr>
          </a:sp3d>
        </p:spPr>
        <p:txBody>
          <a:bodyPr lIns="82124" tIns="41061" rIns="82124" bIns="41061" anchor="ctr">
            <a:spAutoFit/>
            <a:flatTx/>
          </a:bodyPr>
          <a:lstStyle/>
          <a:p>
            <a:r>
              <a:rPr lang="en-US" sz="1000"/>
              <a:t>R</a:t>
            </a:r>
          </a:p>
        </p:txBody>
      </p:sp>
      <p:cxnSp>
        <p:nvCxnSpPr>
          <p:cNvPr id="99358" name="Straight Arrow Connector 74"/>
          <p:cNvCxnSpPr>
            <a:cxnSpLocks noChangeShapeType="1"/>
          </p:cNvCxnSpPr>
          <p:nvPr/>
        </p:nvCxnSpPr>
        <p:spPr bwMode="auto">
          <a:xfrm>
            <a:off x="6773863" y="1301750"/>
            <a:ext cx="838200" cy="211138"/>
          </a:xfrm>
          <a:prstGeom prst="straightConnector1">
            <a:avLst/>
          </a:prstGeom>
          <a:noFill/>
          <a:ln w="9525">
            <a:solidFill>
              <a:srgbClr val="FF3300"/>
            </a:solidFill>
            <a:round/>
            <a:headEnd type="arrow" w="med" len="med"/>
            <a:tailEnd type="arrow" w="med" len="med"/>
          </a:ln>
        </p:spPr>
      </p:cxnSp>
      <p:cxnSp>
        <p:nvCxnSpPr>
          <p:cNvPr id="99359" name="Straight Arrow Connector 75"/>
          <p:cNvCxnSpPr>
            <a:cxnSpLocks noChangeShapeType="1"/>
          </p:cNvCxnSpPr>
          <p:nvPr/>
        </p:nvCxnSpPr>
        <p:spPr bwMode="auto">
          <a:xfrm>
            <a:off x="6840538" y="1309688"/>
            <a:ext cx="1127125" cy="1076325"/>
          </a:xfrm>
          <a:prstGeom prst="straightConnector1">
            <a:avLst/>
          </a:prstGeom>
          <a:noFill/>
          <a:ln w="9525">
            <a:solidFill>
              <a:srgbClr val="FF3300"/>
            </a:solidFill>
            <a:round/>
            <a:headEnd type="arrow" w="med" len="med"/>
            <a:tailEnd type="arrow" w="med" len="med"/>
          </a:ln>
        </p:spPr>
      </p:cxnSp>
      <p:cxnSp>
        <p:nvCxnSpPr>
          <p:cNvPr id="99360" name="Straight Arrow Connector 78"/>
          <p:cNvCxnSpPr>
            <a:cxnSpLocks noChangeShapeType="1"/>
          </p:cNvCxnSpPr>
          <p:nvPr/>
        </p:nvCxnSpPr>
        <p:spPr bwMode="auto">
          <a:xfrm rot="16200000" flipH="1">
            <a:off x="6214269" y="1818482"/>
            <a:ext cx="1785937" cy="736600"/>
          </a:xfrm>
          <a:prstGeom prst="straightConnector1">
            <a:avLst/>
          </a:prstGeom>
          <a:noFill/>
          <a:ln w="9525">
            <a:solidFill>
              <a:srgbClr val="3399FF"/>
            </a:solidFill>
            <a:round/>
            <a:headEnd type="arrow" w="med" len="med"/>
            <a:tailEnd type="arrow" w="med" len="med"/>
          </a:ln>
        </p:spPr>
      </p:cxnSp>
      <p:cxnSp>
        <p:nvCxnSpPr>
          <p:cNvPr id="99361" name="Straight Arrow Connector 81"/>
          <p:cNvCxnSpPr>
            <a:cxnSpLocks noChangeShapeType="1"/>
          </p:cNvCxnSpPr>
          <p:nvPr/>
        </p:nvCxnSpPr>
        <p:spPr bwMode="auto">
          <a:xfrm rot="16200000" flipH="1">
            <a:off x="5812631" y="2262982"/>
            <a:ext cx="1922463" cy="50800"/>
          </a:xfrm>
          <a:prstGeom prst="straightConnector1">
            <a:avLst/>
          </a:prstGeom>
          <a:noFill/>
          <a:ln w="9525">
            <a:solidFill>
              <a:srgbClr val="33CC33"/>
            </a:solidFill>
            <a:round/>
            <a:headEnd type="arrow" w="med" len="med"/>
            <a:tailEnd type="arrow" w="med" len="med"/>
          </a:ln>
        </p:spPr>
      </p:cxnSp>
      <p:cxnSp>
        <p:nvCxnSpPr>
          <p:cNvPr id="99362" name="Straight Arrow Connector 84"/>
          <p:cNvCxnSpPr>
            <a:cxnSpLocks noChangeShapeType="1"/>
          </p:cNvCxnSpPr>
          <p:nvPr/>
        </p:nvCxnSpPr>
        <p:spPr bwMode="auto">
          <a:xfrm rot="5400000">
            <a:off x="5647532" y="1708944"/>
            <a:ext cx="1531937" cy="701675"/>
          </a:xfrm>
          <a:prstGeom prst="straightConnector1">
            <a:avLst/>
          </a:prstGeom>
          <a:noFill/>
          <a:ln w="9525">
            <a:solidFill>
              <a:srgbClr val="00FF00"/>
            </a:solidFill>
            <a:round/>
            <a:headEnd type="arrow" w="med" len="med"/>
            <a:tailEnd type="arrow" w="med" len="med"/>
          </a:ln>
        </p:spPr>
      </p:cxnSp>
      <p:cxnSp>
        <p:nvCxnSpPr>
          <p:cNvPr id="99363" name="Straight Arrow Connector 87"/>
          <p:cNvCxnSpPr>
            <a:cxnSpLocks noChangeShapeType="1"/>
          </p:cNvCxnSpPr>
          <p:nvPr/>
        </p:nvCxnSpPr>
        <p:spPr bwMode="auto">
          <a:xfrm rot="10800000" flipV="1">
            <a:off x="5834063" y="1293813"/>
            <a:ext cx="930275" cy="871537"/>
          </a:xfrm>
          <a:prstGeom prst="straightConnector1">
            <a:avLst/>
          </a:prstGeom>
          <a:noFill/>
          <a:ln w="9525">
            <a:solidFill>
              <a:schemeClr val="accent2"/>
            </a:solidFill>
            <a:round/>
            <a:headEnd type="arrow" w="med" len="med"/>
            <a:tailEnd type="arrow" w="med" len="med"/>
          </a:ln>
        </p:spPr>
      </p:cxnSp>
      <p:cxnSp>
        <p:nvCxnSpPr>
          <p:cNvPr id="99364" name="Straight Arrow Connector 90"/>
          <p:cNvCxnSpPr>
            <a:cxnSpLocks noChangeShapeType="1"/>
          </p:cNvCxnSpPr>
          <p:nvPr/>
        </p:nvCxnSpPr>
        <p:spPr bwMode="auto">
          <a:xfrm rot="10800000" flipV="1">
            <a:off x="6299200" y="1293813"/>
            <a:ext cx="465138" cy="177800"/>
          </a:xfrm>
          <a:prstGeom prst="straightConnector1">
            <a:avLst/>
          </a:prstGeom>
          <a:noFill/>
          <a:ln w="9525">
            <a:solidFill>
              <a:schemeClr val="tx1"/>
            </a:solidFill>
            <a:round/>
            <a:headEnd type="arrow" w="med" len="med"/>
            <a:tailEnd type="arrow" w="med" len="med"/>
          </a:ln>
        </p:spPr>
      </p:cxnSp>
      <p:cxnSp>
        <p:nvCxnSpPr>
          <p:cNvPr id="99365" name="Straight Arrow Connector 93"/>
          <p:cNvCxnSpPr>
            <a:cxnSpLocks noChangeShapeType="1"/>
          </p:cNvCxnSpPr>
          <p:nvPr/>
        </p:nvCxnSpPr>
        <p:spPr bwMode="auto">
          <a:xfrm rot="10800000">
            <a:off x="6281738" y="1479550"/>
            <a:ext cx="1355725" cy="50800"/>
          </a:xfrm>
          <a:prstGeom prst="straightConnector1">
            <a:avLst/>
          </a:prstGeom>
          <a:noFill/>
          <a:ln w="9525">
            <a:solidFill>
              <a:schemeClr val="tx1"/>
            </a:solidFill>
            <a:round/>
            <a:headEnd type="arrow" w="med" len="med"/>
            <a:tailEnd type="arrow" w="med" len="med"/>
          </a:ln>
        </p:spPr>
      </p:cxnSp>
      <p:cxnSp>
        <p:nvCxnSpPr>
          <p:cNvPr id="99366" name="Straight Arrow Connector 96"/>
          <p:cNvCxnSpPr>
            <a:cxnSpLocks noChangeShapeType="1"/>
          </p:cNvCxnSpPr>
          <p:nvPr/>
        </p:nvCxnSpPr>
        <p:spPr bwMode="auto">
          <a:xfrm rot="10800000" flipV="1">
            <a:off x="5816600" y="1538288"/>
            <a:ext cx="1811338" cy="635000"/>
          </a:xfrm>
          <a:prstGeom prst="straightConnector1">
            <a:avLst/>
          </a:prstGeom>
          <a:noFill/>
          <a:ln w="9525">
            <a:solidFill>
              <a:schemeClr val="tx2"/>
            </a:solidFill>
            <a:round/>
            <a:headEnd type="arrow" w="med" len="med"/>
            <a:tailEnd type="arrow" w="med" len="med"/>
          </a:ln>
        </p:spPr>
      </p:cxnSp>
      <p:cxnSp>
        <p:nvCxnSpPr>
          <p:cNvPr id="99367" name="Straight Arrow Connector 99"/>
          <p:cNvCxnSpPr>
            <a:cxnSpLocks noChangeShapeType="1"/>
          </p:cNvCxnSpPr>
          <p:nvPr/>
        </p:nvCxnSpPr>
        <p:spPr bwMode="auto">
          <a:xfrm rot="10800000" flipV="1">
            <a:off x="6070600" y="1530350"/>
            <a:ext cx="1566863" cy="1287463"/>
          </a:xfrm>
          <a:prstGeom prst="straightConnector1">
            <a:avLst/>
          </a:prstGeom>
          <a:noFill/>
          <a:ln w="9525">
            <a:solidFill>
              <a:srgbClr val="00FF00"/>
            </a:solidFill>
            <a:round/>
            <a:headEnd type="arrow" w="med" len="med"/>
            <a:tailEnd type="arrow" w="med" len="med"/>
          </a:ln>
        </p:spPr>
      </p:cxnSp>
      <p:cxnSp>
        <p:nvCxnSpPr>
          <p:cNvPr id="99368" name="Straight Arrow Connector 102"/>
          <p:cNvCxnSpPr>
            <a:cxnSpLocks noChangeShapeType="1"/>
          </p:cNvCxnSpPr>
          <p:nvPr/>
        </p:nvCxnSpPr>
        <p:spPr bwMode="auto">
          <a:xfrm rot="5400000">
            <a:off x="6367463" y="1979613"/>
            <a:ext cx="1709737" cy="846137"/>
          </a:xfrm>
          <a:prstGeom prst="straightConnector1">
            <a:avLst/>
          </a:prstGeom>
          <a:noFill/>
          <a:ln w="9525">
            <a:solidFill>
              <a:schemeClr val="tx1"/>
            </a:solidFill>
            <a:round/>
            <a:headEnd type="arrow" w="med" len="med"/>
            <a:tailEnd type="arrow" w="med" len="med"/>
          </a:ln>
        </p:spPr>
      </p:cxnSp>
      <p:cxnSp>
        <p:nvCxnSpPr>
          <p:cNvPr id="99369" name="Straight Arrow Connector 105"/>
          <p:cNvCxnSpPr>
            <a:cxnSpLocks noChangeShapeType="1"/>
          </p:cNvCxnSpPr>
          <p:nvPr/>
        </p:nvCxnSpPr>
        <p:spPr bwMode="auto">
          <a:xfrm rot="5400000">
            <a:off x="6823869" y="2258219"/>
            <a:ext cx="1516063" cy="111125"/>
          </a:xfrm>
          <a:prstGeom prst="straightConnector1">
            <a:avLst/>
          </a:prstGeom>
          <a:noFill/>
          <a:ln w="9525">
            <a:solidFill>
              <a:schemeClr val="folHlink"/>
            </a:solidFill>
            <a:round/>
            <a:headEnd type="arrow" w="med" len="med"/>
            <a:tailEnd type="arrow" w="med" len="med"/>
          </a:ln>
        </p:spPr>
      </p:cxnSp>
      <p:cxnSp>
        <p:nvCxnSpPr>
          <p:cNvPr id="99370" name="Straight Arrow Connector 108"/>
          <p:cNvCxnSpPr>
            <a:cxnSpLocks noChangeShapeType="1"/>
          </p:cNvCxnSpPr>
          <p:nvPr/>
        </p:nvCxnSpPr>
        <p:spPr bwMode="auto">
          <a:xfrm rot="16200000" flipH="1">
            <a:off x="7425532" y="1810544"/>
            <a:ext cx="795337" cy="320675"/>
          </a:xfrm>
          <a:prstGeom prst="straightConnector1">
            <a:avLst/>
          </a:prstGeom>
          <a:noFill/>
          <a:ln w="9525">
            <a:solidFill>
              <a:schemeClr val="tx1"/>
            </a:solidFill>
            <a:round/>
            <a:headEnd type="arrow" w="med" len="med"/>
            <a:tailEnd type="arrow" w="med" len="med"/>
          </a:ln>
        </p:spPr>
      </p:cxnSp>
      <p:cxnSp>
        <p:nvCxnSpPr>
          <p:cNvPr id="99371" name="Straight Arrow Connector 111"/>
          <p:cNvCxnSpPr>
            <a:cxnSpLocks noChangeShapeType="1"/>
          </p:cNvCxnSpPr>
          <p:nvPr/>
        </p:nvCxnSpPr>
        <p:spPr bwMode="auto">
          <a:xfrm rot="5400000" flipH="1" flipV="1">
            <a:off x="7408863" y="2503488"/>
            <a:ext cx="685800" cy="431800"/>
          </a:xfrm>
          <a:prstGeom prst="straightConnector1">
            <a:avLst/>
          </a:prstGeom>
          <a:noFill/>
          <a:ln w="9525">
            <a:solidFill>
              <a:srgbClr val="00FF00"/>
            </a:solidFill>
            <a:round/>
            <a:headEnd type="arrow" w="med" len="med"/>
            <a:tailEnd type="arrow" w="med" len="med"/>
          </a:ln>
        </p:spPr>
      </p:cxnSp>
      <p:cxnSp>
        <p:nvCxnSpPr>
          <p:cNvPr id="99372" name="Straight Arrow Connector 114"/>
          <p:cNvCxnSpPr>
            <a:cxnSpLocks noChangeShapeType="1"/>
          </p:cNvCxnSpPr>
          <p:nvPr/>
        </p:nvCxnSpPr>
        <p:spPr bwMode="auto">
          <a:xfrm flipV="1">
            <a:off x="6799263" y="2386013"/>
            <a:ext cx="1150937" cy="879475"/>
          </a:xfrm>
          <a:prstGeom prst="straightConnector1">
            <a:avLst/>
          </a:prstGeom>
          <a:noFill/>
          <a:ln w="9525">
            <a:solidFill>
              <a:schemeClr val="tx1"/>
            </a:solidFill>
            <a:round/>
            <a:headEnd type="arrow" w="med" len="med"/>
            <a:tailEnd type="arrow" w="med" len="med"/>
          </a:ln>
        </p:spPr>
      </p:cxnSp>
      <p:cxnSp>
        <p:nvCxnSpPr>
          <p:cNvPr id="99373" name="Straight Arrow Connector 117"/>
          <p:cNvCxnSpPr>
            <a:cxnSpLocks noChangeShapeType="1"/>
          </p:cNvCxnSpPr>
          <p:nvPr/>
        </p:nvCxnSpPr>
        <p:spPr bwMode="auto">
          <a:xfrm flipV="1">
            <a:off x="6062663" y="2401888"/>
            <a:ext cx="1905000" cy="431800"/>
          </a:xfrm>
          <a:prstGeom prst="straightConnector1">
            <a:avLst/>
          </a:prstGeom>
          <a:noFill/>
          <a:ln w="9525">
            <a:solidFill>
              <a:schemeClr val="tx1"/>
            </a:solidFill>
            <a:round/>
            <a:headEnd type="arrow" w="med" len="med"/>
            <a:tailEnd type="arrow" w="med" len="med"/>
          </a:ln>
        </p:spPr>
      </p:cxnSp>
      <p:cxnSp>
        <p:nvCxnSpPr>
          <p:cNvPr id="99374" name="Straight Arrow Connector 120"/>
          <p:cNvCxnSpPr>
            <a:cxnSpLocks noChangeShapeType="1"/>
          </p:cNvCxnSpPr>
          <p:nvPr/>
        </p:nvCxnSpPr>
        <p:spPr bwMode="auto">
          <a:xfrm>
            <a:off x="5816600" y="2190750"/>
            <a:ext cx="2133600" cy="211138"/>
          </a:xfrm>
          <a:prstGeom prst="straightConnector1">
            <a:avLst/>
          </a:prstGeom>
          <a:noFill/>
          <a:ln w="9525">
            <a:solidFill>
              <a:srgbClr val="009999"/>
            </a:solidFill>
            <a:round/>
            <a:headEnd type="arrow" w="med" len="med"/>
            <a:tailEnd type="arrow" w="med" len="med"/>
          </a:ln>
        </p:spPr>
      </p:cxnSp>
      <p:cxnSp>
        <p:nvCxnSpPr>
          <p:cNvPr id="99375" name="Straight Arrow Connector 123"/>
          <p:cNvCxnSpPr>
            <a:cxnSpLocks noChangeShapeType="1"/>
          </p:cNvCxnSpPr>
          <p:nvPr/>
        </p:nvCxnSpPr>
        <p:spPr bwMode="auto">
          <a:xfrm>
            <a:off x="6256338" y="1497013"/>
            <a:ext cx="1685925" cy="904875"/>
          </a:xfrm>
          <a:prstGeom prst="straightConnector1">
            <a:avLst/>
          </a:prstGeom>
          <a:noFill/>
          <a:ln w="9525">
            <a:solidFill>
              <a:srgbClr val="FFFF00"/>
            </a:solidFill>
            <a:round/>
            <a:headEnd type="arrow" w="med" len="med"/>
            <a:tailEnd type="arrow" w="med" len="med"/>
          </a:ln>
        </p:spPr>
      </p:cxnSp>
      <p:cxnSp>
        <p:nvCxnSpPr>
          <p:cNvPr id="99376" name="Straight Arrow Connector 126"/>
          <p:cNvCxnSpPr>
            <a:cxnSpLocks noChangeShapeType="1"/>
          </p:cNvCxnSpPr>
          <p:nvPr/>
        </p:nvCxnSpPr>
        <p:spPr bwMode="auto">
          <a:xfrm rot="10800000" flipV="1">
            <a:off x="6789738" y="3062288"/>
            <a:ext cx="736600" cy="220662"/>
          </a:xfrm>
          <a:prstGeom prst="straightConnector1">
            <a:avLst/>
          </a:prstGeom>
          <a:noFill/>
          <a:ln w="9525">
            <a:solidFill>
              <a:schemeClr val="tx1"/>
            </a:solidFill>
            <a:round/>
            <a:headEnd type="arrow" w="med" len="med"/>
            <a:tailEnd type="arrow" w="med" len="med"/>
          </a:ln>
        </p:spPr>
      </p:cxnSp>
      <p:cxnSp>
        <p:nvCxnSpPr>
          <p:cNvPr id="99377" name="Straight Arrow Connector 138"/>
          <p:cNvCxnSpPr>
            <a:cxnSpLocks noChangeShapeType="1"/>
          </p:cNvCxnSpPr>
          <p:nvPr/>
        </p:nvCxnSpPr>
        <p:spPr bwMode="auto">
          <a:xfrm rot="10800000">
            <a:off x="6070600" y="2833688"/>
            <a:ext cx="1447800" cy="238125"/>
          </a:xfrm>
          <a:prstGeom prst="straightConnector1">
            <a:avLst/>
          </a:prstGeom>
          <a:noFill/>
          <a:ln w="9525">
            <a:solidFill>
              <a:schemeClr val="tx1"/>
            </a:solidFill>
            <a:round/>
            <a:headEnd type="arrow" w="med" len="med"/>
            <a:tailEnd type="arrow" w="med" len="med"/>
          </a:ln>
        </p:spPr>
      </p:cxnSp>
      <p:cxnSp>
        <p:nvCxnSpPr>
          <p:cNvPr id="99378" name="Straight Arrow Connector 141"/>
          <p:cNvCxnSpPr>
            <a:cxnSpLocks noChangeShapeType="1"/>
          </p:cNvCxnSpPr>
          <p:nvPr/>
        </p:nvCxnSpPr>
        <p:spPr bwMode="auto">
          <a:xfrm rot="10800000">
            <a:off x="5834063" y="2198688"/>
            <a:ext cx="1684337" cy="881062"/>
          </a:xfrm>
          <a:prstGeom prst="straightConnector1">
            <a:avLst/>
          </a:prstGeom>
          <a:noFill/>
          <a:ln w="9525">
            <a:solidFill>
              <a:srgbClr val="FF3300"/>
            </a:solidFill>
            <a:round/>
            <a:headEnd type="arrow" w="med" len="med"/>
            <a:tailEnd type="arrow" w="med" len="med"/>
          </a:ln>
        </p:spPr>
      </p:cxnSp>
      <p:cxnSp>
        <p:nvCxnSpPr>
          <p:cNvPr id="99379" name="Straight Arrow Connector 144"/>
          <p:cNvCxnSpPr>
            <a:cxnSpLocks noChangeShapeType="1"/>
          </p:cNvCxnSpPr>
          <p:nvPr/>
        </p:nvCxnSpPr>
        <p:spPr bwMode="auto">
          <a:xfrm rot="16200000" flipV="1">
            <a:off x="6104732" y="1656556"/>
            <a:ext cx="1582738" cy="1228725"/>
          </a:xfrm>
          <a:prstGeom prst="straightConnector1">
            <a:avLst/>
          </a:prstGeom>
          <a:noFill/>
          <a:ln w="9525">
            <a:solidFill>
              <a:srgbClr val="0183B7"/>
            </a:solidFill>
            <a:round/>
            <a:headEnd type="arrow" w="med" len="med"/>
            <a:tailEnd type="arrow" w="med" len="med"/>
          </a:ln>
        </p:spPr>
      </p:cxnSp>
      <p:cxnSp>
        <p:nvCxnSpPr>
          <p:cNvPr id="99380" name="Straight Arrow Connector 147"/>
          <p:cNvCxnSpPr>
            <a:cxnSpLocks noChangeShapeType="1"/>
          </p:cNvCxnSpPr>
          <p:nvPr/>
        </p:nvCxnSpPr>
        <p:spPr bwMode="auto">
          <a:xfrm rot="10800000">
            <a:off x="6070600" y="2825750"/>
            <a:ext cx="728663" cy="439738"/>
          </a:xfrm>
          <a:prstGeom prst="straightConnector1">
            <a:avLst/>
          </a:prstGeom>
          <a:noFill/>
          <a:ln w="9525">
            <a:solidFill>
              <a:srgbClr val="3399FF"/>
            </a:solidFill>
            <a:round/>
            <a:headEnd type="arrow" w="med" len="med"/>
            <a:tailEnd type="arrow" w="med" len="med"/>
          </a:ln>
        </p:spPr>
      </p:cxnSp>
      <p:cxnSp>
        <p:nvCxnSpPr>
          <p:cNvPr id="99381" name="Straight Arrow Connector 150"/>
          <p:cNvCxnSpPr>
            <a:cxnSpLocks noChangeShapeType="1"/>
          </p:cNvCxnSpPr>
          <p:nvPr/>
        </p:nvCxnSpPr>
        <p:spPr bwMode="auto">
          <a:xfrm rot="16200000" flipV="1">
            <a:off x="5777706" y="2237582"/>
            <a:ext cx="1050925" cy="973138"/>
          </a:xfrm>
          <a:prstGeom prst="straightConnector1">
            <a:avLst/>
          </a:prstGeom>
          <a:noFill/>
          <a:ln w="9525">
            <a:solidFill>
              <a:schemeClr val="tx1"/>
            </a:solidFill>
            <a:round/>
            <a:headEnd type="arrow" w="med" len="med"/>
            <a:tailEnd type="arrow" w="med" len="med"/>
          </a:ln>
        </p:spPr>
      </p:cxnSp>
      <p:cxnSp>
        <p:nvCxnSpPr>
          <p:cNvPr id="99382" name="Straight Arrow Connector 153"/>
          <p:cNvCxnSpPr>
            <a:cxnSpLocks noChangeShapeType="1"/>
          </p:cNvCxnSpPr>
          <p:nvPr/>
        </p:nvCxnSpPr>
        <p:spPr bwMode="auto">
          <a:xfrm rot="16200000" flipV="1">
            <a:off x="5647532" y="2123281"/>
            <a:ext cx="1778000" cy="525463"/>
          </a:xfrm>
          <a:prstGeom prst="straightConnector1">
            <a:avLst/>
          </a:prstGeom>
          <a:noFill/>
          <a:ln w="9525">
            <a:solidFill>
              <a:srgbClr val="CC0099"/>
            </a:solidFill>
            <a:round/>
            <a:headEnd type="arrow" w="med" len="med"/>
            <a:tailEnd type="arrow" w="med" len="med"/>
          </a:ln>
        </p:spPr>
      </p:cxnSp>
      <p:cxnSp>
        <p:nvCxnSpPr>
          <p:cNvPr id="99383" name="Straight Arrow Connector 156"/>
          <p:cNvCxnSpPr>
            <a:cxnSpLocks noChangeShapeType="1"/>
          </p:cNvCxnSpPr>
          <p:nvPr/>
        </p:nvCxnSpPr>
        <p:spPr bwMode="auto">
          <a:xfrm rot="16200000" flipV="1">
            <a:off x="5664200" y="2393951"/>
            <a:ext cx="593725" cy="254000"/>
          </a:xfrm>
          <a:prstGeom prst="straightConnector1">
            <a:avLst/>
          </a:prstGeom>
          <a:noFill/>
          <a:ln w="9525">
            <a:solidFill>
              <a:schemeClr val="tx1"/>
            </a:solidFill>
            <a:round/>
            <a:headEnd type="arrow" w="med" len="med"/>
            <a:tailEnd type="arrow" w="med" len="med"/>
          </a:ln>
        </p:spPr>
      </p:cxnSp>
      <p:cxnSp>
        <p:nvCxnSpPr>
          <p:cNvPr id="99384" name="Straight Arrow Connector 160"/>
          <p:cNvCxnSpPr>
            <a:cxnSpLocks noChangeShapeType="1"/>
          </p:cNvCxnSpPr>
          <p:nvPr/>
        </p:nvCxnSpPr>
        <p:spPr bwMode="auto">
          <a:xfrm rot="5400000" flipH="1" flipV="1">
            <a:off x="5727701" y="1628775"/>
            <a:ext cx="685800" cy="422275"/>
          </a:xfrm>
          <a:prstGeom prst="straightConnector1">
            <a:avLst/>
          </a:prstGeom>
          <a:noFill/>
          <a:ln w="9525">
            <a:solidFill>
              <a:srgbClr val="FFFF00"/>
            </a:solidFill>
            <a:round/>
            <a:headEnd type="arrow" w="med" len="med"/>
            <a:tailEnd type="arrow" w="med" len="med"/>
          </a:ln>
        </p:spPr>
      </p:cxnSp>
      <p:sp>
        <p:nvSpPr>
          <p:cNvPr id="99385" name="Rectangle 40"/>
          <p:cNvSpPr>
            <a:spLocks noChangeArrowheads="1"/>
          </p:cNvSpPr>
          <p:nvPr/>
        </p:nvSpPr>
        <p:spPr bwMode="auto">
          <a:xfrm>
            <a:off x="2057400" y="914400"/>
            <a:ext cx="1219200" cy="231775"/>
          </a:xfrm>
          <a:prstGeom prst="rect">
            <a:avLst/>
          </a:prstGeom>
          <a:noFill/>
          <a:ln w="9525">
            <a:noFill/>
            <a:miter lim="800000"/>
            <a:headEnd/>
            <a:tailEnd/>
          </a:ln>
        </p:spPr>
        <p:txBody>
          <a:bodyPr lIns="82124" tIns="41061" rIns="82124" bIns="41061"/>
          <a:lstStyle/>
          <a:p>
            <a:pPr marL="236538" indent="-236538" defTabSz="814388" eaLnBrk="0" hangingPunct="0">
              <a:lnSpc>
                <a:spcPct val="85000"/>
              </a:lnSpc>
              <a:spcBef>
                <a:spcPct val="50000"/>
              </a:spcBef>
              <a:buClr>
                <a:schemeClr val="tx2"/>
              </a:buClr>
              <a:buSzPct val="100000"/>
              <a:buFont typeface="Wingdings" pitchFamily="2" charset="2"/>
              <a:buNone/>
            </a:pPr>
            <a:r>
              <a:rPr lang="en-US" sz="1200"/>
              <a:t>1-8ch OADM</a:t>
            </a:r>
          </a:p>
        </p:txBody>
      </p:sp>
      <p:sp>
        <p:nvSpPr>
          <p:cNvPr id="99386" name="Rectangle 127"/>
          <p:cNvSpPr>
            <a:spLocks noChangeArrowheads="1"/>
          </p:cNvSpPr>
          <p:nvPr/>
        </p:nvSpPr>
        <p:spPr bwMode="auto">
          <a:xfrm>
            <a:off x="6977063" y="835025"/>
            <a:ext cx="1100137" cy="231775"/>
          </a:xfrm>
          <a:prstGeom prst="rect">
            <a:avLst/>
          </a:prstGeom>
          <a:noFill/>
          <a:ln w="9525">
            <a:noFill/>
            <a:miter lim="800000"/>
            <a:headEnd/>
            <a:tailEnd/>
          </a:ln>
        </p:spPr>
        <p:txBody>
          <a:bodyPr lIns="82124" tIns="41061" rIns="82124" bIns="41061"/>
          <a:lstStyle/>
          <a:p>
            <a:pPr marL="236538" indent="-236538" defTabSz="814388">
              <a:lnSpc>
                <a:spcPct val="85000"/>
              </a:lnSpc>
              <a:spcBef>
                <a:spcPct val="50000"/>
              </a:spcBef>
              <a:buClr>
                <a:schemeClr val="tx2"/>
              </a:buClr>
              <a:buSzPct val="100000"/>
              <a:buFont typeface="Wingdings" pitchFamily="2" charset="2"/>
              <a:buNone/>
            </a:pPr>
            <a:r>
              <a:rPr lang="en-US" sz="1200"/>
              <a:t>2° ROADM</a:t>
            </a:r>
          </a:p>
        </p:txBody>
      </p:sp>
    </p:spTree>
    <p:extLst>
      <p:ext uri="{BB962C8B-B14F-4D97-AF65-F5344CB8AC3E}">
        <p14:creationId xmlns:p14="http://schemas.microsoft.com/office/powerpoint/2010/main" val="3061756438"/>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29200" y="1219200"/>
            <a:ext cx="3810000" cy="1752600"/>
            <a:chOff x="3168" y="768"/>
            <a:chExt cx="2400" cy="1104"/>
          </a:xfrm>
        </p:grpSpPr>
        <p:grpSp>
          <p:nvGrpSpPr>
            <p:cNvPr id="100522" name="Group 3"/>
            <p:cNvGrpSpPr>
              <a:grpSpLocks/>
            </p:cNvGrpSpPr>
            <p:nvPr/>
          </p:nvGrpSpPr>
          <p:grpSpPr bwMode="auto">
            <a:xfrm>
              <a:off x="3168" y="960"/>
              <a:ext cx="2400" cy="912"/>
              <a:chOff x="3168" y="960"/>
              <a:chExt cx="2400" cy="912"/>
            </a:xfrm>
          </p:grpSpPr>
          <p:sp>
            <p:nvSpPr>
              <p:cNvPr id="100524" name="Rectangle 4"/>
              <p:cNvSpPr>
                <a:spLocks noChangeArrowheads="1"/>
              </p:cNvSpPr>
              <p:nvPr/>
            </p:nvSpPr>
            <p:spPr bwMode="auto">
              <a:xfrm>
                <a:off x="3504" y="960"/>
                <a:ext cx="1728" cy="912"/>
              </a:xfrm>
              <a:prstGeom prst="rect">
                <a:avLst/>
              </a:prstGeom>
              <a:noFill/>
              <a:ln w="9525">
                <a:solidFill>
                  <a:schemeClr val="tx1"/>
                </a:solidFill>
                <a:prstDash val="dash"/>
                <a:miter lim="800000"/>
                <a:headEnd/>
                <a:tailEnd/>
              </a:ln>
            </p:spPr>
            <p:txBody>
              <a:bodyPr wrap="none" lIns="82124" tIns="41061" rIns="82124" bIns="41061" anchor="ctr">
                <a:spAutoFit/>
              </a:bodyPr>
              <a:lstStyle/>
              <a:p>
                <a:endParaRPr lang="en-GB"/>
              </a:p>
            </p:txBody>
          </p:sp>
          <p:grpSp>
            <p:nvGrpSpPr>
              <p:cNvPr id="100525" name="Group 187"/>
              <p:cNvGrpSpPr>
                <a:grpSpLocks/>
              </p:cNvGrpSpPr>
              <p:nvPr/>
            </p:nvGrpSpPr>
            <p:grpSpPr bwMode="auto">
              <a:xfrm>
                <a:off x="3168" y="1008"/>
                <a:ext cx="2400" cy="768"/>
                <a:chOff x="3168" y="1008"/>
                <a:chExt cx="2400" cy="768"/>
              </a:xfrm>
            </p:grpSpPr>
            <p:sp>
              <p:nvSpPr>
                <p:cNvPr id="189" name="Rectangle 6"/>
                <p:cNvSpPr>
                  <a:spLocks noChangeArrowheads="1"/>
                </p:cNvSpPr>
                <p:nvPr/>
              </p:nvSpPr>
              <p:spPr bwMode="auto">
                <a:xfrm>
                  <a:off x="3552" y="1008"/>
                  <a:ext cx="528" cy="768"/>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sp>
              <p:nvSpPr>
                <p:cNvPr id="100527" name="Line 7"/>
                <p:cNvSpPr>
                  <a:spLocks noChangeShapeType="1"/>
                </p:cNvSpPr>
                <p:nvPr/>
              </p:nvSpPr>
              <p:spPr bwMode="auto">
                <a:xfrm>
                  <a:off x="3168" y="1200"/>
                  <a:ext cx="384" cy="0"/>
                </a:xfrm>
                <a:prstGeom prst="line">
                  <a:avLst/>
                </a:prstGeom>
                <a:noFill/>
                <a:ln w="57150">
                  <a:solidFill>
                    <a:schemeClr val="tx1"/>
                  </a:solidFill>
                  <a:round/>
                  <a:headEnd/>
                  <a:tailEnd type="triangle" w="med" len="med"/>
                </a:ln>
              </p:spPr>
              <p:txBody>
                <a:bodyPr wrap="none" lIns="82124" tIns="41061" rIns="82124" bIns="41061" anchor="ctr">
                  <a:spAutoFit/>
                </a:bodyPr>
                <a:lstStyle/>
                <a:p>
                  <a:endParaRPr lang="en-US"/>
                </a:p>
              </p:txBody>
            </p:sp>
            <p:sp>
              <p:nvSpPr>
                <p:cNvPr id="100528" name="Line 8"/>
                <p:cNvSpPr>
                  <a:spLocks noChangeShapeType="1"/>
                </p:cNvSpPr>
                <p:nvPr/>
              </p:nvSpPr>
              <p:spPr bwMode="auto">
                <a:xfrm>
                  <a:off x="3168" y="1584"/>
                  <a:ext cx="384" cy="0"/>
                </a:xfrm>
                <a:prstGeom prst="line">
                  <a:avLst/>
                </a:prstGeom>
                <a:noFill/>
                <a:ln w="57150">
                  <a:solidFill>
                    <a:schemeClr val="tx1"/>
                  </a:solidFill>
                  <a:round/>
                  <a:headEnd type="triangle" w="med" len="med"/>
                  <a:tailEnd/>
                </a:ln>
              </p:spPr>
              <p:txBody>
                <a:bodyPr wrap="none" lIns="82124" tIns="41061" rIns="82124" bIns="41061" anchor="ctr">
                  <a:spAutoFit/>
                </a:bodyPr>
                <a:lstStyle/>
                <a:p>
                  <a:endParaRPr lang="en-US"/>
                </a:p>
              </p:txBody>
            </p:sp>
            <p:sp>
              <p:nvSpPr>
                <p:cNvPr id="192" name="Rectangle 9"/>
                <p:cNvSpPr>
                  <a:spLocks noChangeArrowheads="1"/>
                </p:cNvSpPr>
                <p:nvPr/>
              </p:nvSpPr>
              <p:spPr bwMode="auto">
                <a:xfrm>
                  <a:off x="4656" y="1008"/>
                  <a:ext cx="528" cy="768"/>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sp>
              <p:nvSpPr>
                <p:cNvPr id="100530" name="Line 10"/>
                <p:cNvSpPr>
                  <a:spLocks noChangeShapeType="1"/>
                </p:cNvSpPr>
                <p:nvPr/>
              </p:nvSpPr>
              <p:spPr bwMode="auto">
                <a:xfrm>
                  <a:off x="5184" y="1200"/>
                  <a:ext cx="384" cy="0"/>
                </a:xfrm>
                <a:prstGeom prst="line">
                  <a:avLst/>
                </a:prstGeom>
                <a:noFill/>
                <a:ln w="57150">
                  <a:solidFill>
                    <a:schemeClr val="tx1"/>
                  </a:solidFill>
                  <a:round/>
                  <a:headEnd/>
                  <a:tailEnd type="triangle" w="med" len="med"/>
                </a:ln>
              </p:spPr>
              <p:txBody>
                <a:bodyPr wrap="none" lIns="82124" tIns="41061" rIns="82124" bIns="41061" anchor="ctr">
                  <a:spAutoFit/>
                </a:bodyPr>
                <a:lstStyle/>
                <a:p>
                  <a:endParaRPr lang="en-US"/>
                </a:p>
              </p:txBody>
            </p:sp>
            <p:sp>
              <p:nvSpPr>
                <p:cNvPr id="100531" name="Line 11"/>
                <p:cNvSpPr>
                  <a:spLocks noChangeShapeType="1"/>
                </p:cNvSpPr>
                <p:nvPr/>
              </p:nvSpPr>
              <p:spPr bwMode="auto">
                <a:xfrm>
                  <a:off x="5184" y="1584"/>
                  <a:ext cx="384" cy="0"/>
                </a:xfrm>
                <a:prstGeom prst="line">
                  <a:avLst/>
                </a:prstGeom>
                <a:noFill/>
                <a:ln w="57150">
                  <a:solidFill>
                    <a:schemeClr val="tx1"/>
                  </a:solidFill>
                  <a:round/>
                  <a:headEnd type="triangle" w="med" len="med"/>
                  <a:tailEnd/>
                </a:ln>
              </p:spPr>
              <p:txBody>
                <a:bodyPr wrap="none" lIns="82124" tIns="41061" rIns="82124" bIns="41061" anchor="ctr">
                  <a:spAutoFit/>
                </a:bodyPr>
                <a:lstStyle/>
                <a:p>
                  <a:endParaRPr lang="en-US"/>
                </a:p>
              </p:txBody>
            </p:sp>
            <p:sp>
              <p:nvSpPr>
                <p:cNvPr id="100532" name="Line 12"/>
                <p:cNvSpPr>
                  <a:spLocks noChangeShapeType="1"/>
                </p:cNvSpPr>
                <p:nvPr/>
              </p:nvSpPr>
              <p:spPr bwMode="auto">
                <a:xfrm>
                  <a:off x="4080" y="1200"/>
                  <a:ext cx="576" cy="0"/>
                </a:xfrm>
                <a:prstGeom prst="line">
                  <a:avLst/>
                </a:prstGeom>
                <a:noFill/>
                <a:ln w="57150">
                  <a:solidFill>
                    <a:schemeClr val="tx1"/>
                  </a:solidFill>
                  <a:round/>
                  <a:headEnd/>
                  <a:tailEnd type="triangle" w="med" len="med"/>
                </a:ln>
              </p:spPr>
              <p:txBody>
                <a:bodyPr lIns="82124" tIns="41061" rIns="82124" bIns="41061" anchor="ctr">
                  <a:spAutoFit/>
                </a:bodyPr>
                <a:lstStyle/>
                <a:p>
                  <a:endParaRPr lang="en-US"/>
                </a:p>
              </p:txBody>
            </p:sp>
            <p:sp>
              <p:nvSpPr>
                <p:cNvPr id="100533" name="Line 13"/>
                <p:cNvSpPr>
                  <a:spLocks noChangeShapeType="1"/>
                </p:cNvSpPr>
                <p:nvPr/>
              </p:nvSpPr>
              <p:spPr bwMode="auto">
                <a:xfrm>
                  <a:off x="4080" y="1584"/>
                  <a:ext cx="576" cy="0"/>
                </a:xfrm>
                <a:prstGeom prst="line">
                  <a:avLst/>
                </a:prstGeom>
                <a:noFill/>
                <a:ln w="57150">
                  <a:solidFill>
                    <a:schemeClr val="tx1"/>
                  </a:solidFill>
                  <a:round/>
                  <a:headEnd type="triangle" w="med" len="med"/>
                  <a:tailEnd/>
                </a:ln>
              </p:spPr>
              <p:txBody>
                <a:bodyPr lIns="82124" tIns="41061" rIns="82124" bIns="41061" anchor="ctr">
                  <a:spAutoFit/>
                </a:bodyPr>
                <a:lstStyle/>
                <a:p>
                  <a:endParaRPr lang="en-US"/>
                </a:p>
              </p:txBody>
            </p:sp>
            <p:sp>
              <p:nvSpPr>
                <p:cNvPr id="100534" name="Text Box 14"/>
                <p:cNvSpPr txBox="1">
                  <a:spLocks noChangeArrowheads="1"/>
                </p:cNvSpPr>
                <p:nvPr/>
              </p:nvSpPr>
              <p:spPr bwMode="auto">
                <a:xfrm>
                  <a:off x="3552" y="1248"/>
                  <a:ext cx="527" cy="294"/>
                </a:xfrm>
                <a:prstGeom prst="rect">
                  <a:avLst/>
                </a:prstGeom>
                <a:noFill/>
                <a:ln w="9525">
                  <a:noFill/>
                  <a:miter lim="800000"/>
                  <a:headEnd/>
                  <a:tailEnd/>
                </a:ln>
              </p:spPr>
              <p:txBody>
                <a:bodyPr wrap="none" lIns="82124" tIns="41061" rIns="82124" bIns="41061">
                  <a:spAutoFit/>
                </a:bodyPr>
                <a:lstStyle/>
                <a:p>
                  <a:pPr defTabSz="814388"/>
                  <a:r>
                    <a:rPr lang="en-GB" sz="1400" b="1">
                      <a:solidFill>
                        <a:schemeClr val="bg1"/>
                      </a:solidFill>
                    </a:rPr>
                    <a:t>ROADM</a:t>
                  </a:r>
                </a:p>
                <a:p>
                  <a:pPr defTabSz="814388"/>
                  <a:r>
                    <a:rPr lang="en-GB" sz="1400" b="1">
                      <a:solidFill>
                        <a:schemeClr val="bg1"/>
                      </a:solidFill>
                    </a:rPr>
                    <a:t>West</a:t>
                  </a:r>
                </a:p>
              </p:txBody>
            </p:sp>
            <p:sp>
              <p:nvSpPr>
                <p:cNvPr id="100535" name="Text Box 15"/>
                <p:cNvSpPr txBox="1">
                  <a:spLocks noChangeArrowheads="1"/>
                </p:cNvSpPr>
                <p:nvPr/>
              </p:nvSpPr>
              <p:spPr bwMode="auto">
                <a:xfrm>
                  <a:off x="4656" y="1248"/>
                  <a:ext cx="527" cy="294"/>
                </a:xfrm>
                <a:prstGeom prst="rect">
                  <a:avLst/>
                </a:prstGeom>
                <a:noFill/>
                <a:ln w="9525">
                  <a:noFill/>
                  <a:miter lim="800000"/>
                  <a:headEnd/>
                  <a:tailEnd/>
                </a:ln>
              </p:spPr>
              <p:txBody>
                <a:bodyPr wrap="none" lIns="82124" tIns="41061" rIns="82124" bIns="41061">
                  <a:spAutoFit/>
                </a:bodyPr>
                <a:lstStyle/>
                <a:p>
                  <a:pPr defTabSz="814388"/>
                  <a:r>
                    <a:rPr lang="en-GB" sz="1400" b="1">
                      <a:solidFill>
                        <a:schemeClr val="bg1"/>
                      </a:solidFill>
                    </a:rPr>
                    <a:t>ROADM</a:t>
                  </a:r>
                </a:p>
                <a:p>
                  <a:pPr defTabSz="814388"/>
                  <a:r>
                    <a:rPr lang="en-GB" sz="1400" b="1">
                      <a:solidFill>
                        <a:schemeClr val="bg1"/>
                      </a:solidFill>
                    </a:rPr>
                    <a:t>East</a:t>
                  </a:r>
                </a:p>
              </p:txBody>
            </p:sp>
          </p:grpSp>
        </p:grpSp>
        <p:sp>
          <p:nvSpPr>
            <p:cNvPr id="100523" name="Text Box 16"/>
            <p:cNvSpPr txBox="1">
              <a:spLocks noChangeArrowheads="1"/>
            </p:cNvSpPr>
            <p:nvPr/>
          </p:nvSpPr>
          <p:spPr bwMode="auto">
            <a:xfrm>
              <a:off x="4080" y="768"/>
              <a:ext cx="593" cy="207"/>
            </a:xfrm>
            <a:prstGeom prst="rect">
              <a:avLst/>
            </a:prstGeom>
            <a:noFill/>
            <a:ln w="9525">
              <a:noFill/>
              <a:miter lim="800000"/>
              <a:headEnd/>
              <a:tailEnd/>
            </a:ln>
          </p:spPr>
          <p:txBody>
            <a:bodyPr wrap="none" lIns="82124" tIns="41061" rIns="82124" bIns="41061">
              <a:spAutoFit/>
            </a:bodyPr>
            <a:lstStyle/>
            <a:p>
              <a:pPr defTabSz="814388"/>
              <a:r>
                <a:rPr lang="en-GB" sz="1600" b="1"/>
                <a:t>ROADM</a:t>
              </a:r>
            </a:p>
          </p:txBody>
        </p:sp>
      </p:grpSp>
      <p:sp>
        <p:nvSpPr>
          <p:cNvPr id="100355" name="Rectangle 17"/>
          <p:cNvSpPr>
            <a:spLocks noChangeArrowheads="1"/>
          </p:cNvSpPr>
          <p:nvPr/>
        </p:nvSpPr>
        <p:spPr bwMode="auto">
          <a:xfrm>
            <a:off x="228600" y="231775"/>
            <a:ext cx="8145463" cy="606425"/>
          </a:xfrm>
          <a:prstGeom prst="rect">
            <a:avLst/>
          </a:prstGeom>
          <a:noFill/>
          <a:ln w="9525">
            <a:noFill/>
            <a:miter lim="800000"/>
            <a:headEnd/>
            <a:tailEnd/>
          </a:ln>
        </p:spPr>
        <p:txBody>
          <a:bodyPr lIns="82124" tIns="41061" rIns="82124" bIns="41061" anchor="b"/>
          <a:lstStyle/>
          <a:p>
            <a:pPr defTabSz="814388">
              <a:lnSpc>
                <a:spcPct val="90000"/>
              </a:lnSpc>
            </a:pPr>
            <a:r>
              <a:rPr lang="en-GB" sz="3200" b="1">
                <a:solidFill>
                  <a:srgbClr val="009999"/>
                </a:solidFill>
              </a:rPr>
              <a:t>What is a ROADM?</a:t>
            </a:r>
          </a:p>
        </p:txBody>
      </p:sp>
      <p:sp>
        <p:nvSpPr>
          <p:cNvPr id="200" name="Rectangle 18"/>
          <p:cNvSpPr>
            <a:spLocks noChangeArrowheads="1"/>
          </p:cNvSpPr>
          <p:nvPr/>
        </p:nvSpPr>
        <p:spPr bwMode="auto">
          <a:xfrm>
            <a:off x="457200" y="1447800"/>
            <a:ext cx="4092575" cy="4648200"/>
          </a:xfrm>
          <a:prstGeom prst="rect">
            <a:avLst/>
          </a:prstGeom>
          <a:noFill/>
          <a:ln w="9525">
            <a:noFill/>
            <a:miter lim="800000"/>
            <a:headEnd/>
            <a:tailEnd/>
          </a:ln>
        </p:spPr>
        <p:txBody>
          <a:bodyPr lIns="82124" tIns="41061" rIns="82124" bIns="41061"/>
          <a:lstStyle/>
          <a:p>
            <a:pPr marL="236538" indent="-236538" defTabSz="814388" eaLnBrk="0" hangingPunct="0">
              <a:lnSpc>
                <a:spcPct val="75000"/>
              </a:lnSpc>
              <a:spcBef>
                <a:spcPct val="50000"/>
              </a:spcBef>
              <a:buClr>
                <a:srgbClr val="009999"/>
              </a:buClr>
              <a:buSzPct val="100000"/>
              <a:buFont typeface="Wingdings" pitchFamily="2" charset="2"/>
              <a:buChar char="§"/>
            </a:pPr>
            <a:r>
              <a:rPr lang="en-GB"/>
              <a:t>ROADM is an optical Network Element able to Add/Drop or Pass through any wavelength</a:t>
            </a:r>
          </a:p>
          <a:p>
            <a:pPr lvl="1" indent="117475" defTabSz="814388" eaLnBrk="0" hangingPunct="0">
              <a:lnSpc>
                <a:spcPct val="75000"/>
              </a:lnSpc>
              <a:spcBef>
                <a:spcPct val="35000"/>
              </a:spcBef>
              <a:buFontTx/>
              <a:buChar char="–"/>
            </a:pPr>
            <a:r>
              <a:rPr lang="en-GB" sz="1600"/>
              <a:t> A ROADM is typically composed by 2 line interfaces and 2 Add/Drop interfaces </a:t>
            </a:r>
          </a:p>
          <a:p>
            <a:pPr marL="236538" indent="-236538" defTabSz="814388" eaLnBrk="0" hangingPunct="0">
              <a:lnSpc>
                <a:spcPct val="75000"/>
              </a:lnSpc>
              <a:spcBef>
                <a:spcPct val="50000"/>
              </a:spcBef>
              <a:buClr>
                <a:srgbClr val="009999"/>
              </a:buClr>
              <a:buSzPct val="100000"/>
              <a:buFont typeface="Wingdings" pitchFamily="2" charset="2"/>
              <a:buChar char="§"/>
            </a:pPr>
            <a:r>
              <a:rPr lang="en-GB"/>
              <a:t>Typical ROADM implementations have Add/Drop interfaces dedicated to a direction</a:t>
            </a:r>
          </a:p>
          <a:p>
            <a:pPr lvl="1" indent="117475" defTabSz="814388" eaLnBrk="0" hangingPunct="0">
              <a:lnSpc>
                <a:spcPct val="75000"/>
              </a:lnSpc>
              <a:spcBef>
                <a:spcPct val="35000"/>
              </a:spcBef>
              <a:buFontTx/>
              <a:buChar char="–"/>
            </a:pPr>
            <a:r>
              <a:rPr lang="en-GB" sz="1600"/>
              <a:t> As a side-effect, </a:t>
            </a:r>
            <a:r>
              <a:rPr lang="en-US" sz="1600"/>
              <a:t>if it is required to reconfigure the connection to drop the channel from a different side the new channel is sent to a different physical port: this would require to manually change the cabling of any connected client equipment</a:t>
            </a:r>
            <a:endParaRPr lang="en-GB" sz="1600"/>
          </a:p>
        </p:txBody>
      </p:sp>
      <p:grpSp>
        <p:nvGrpSpPr>
          <p:cNvPr id="5" name="Group 19"/>
          <p:cNvGrpSpPr>
            <a:grpSpLocks/>
          </p:cNvGrpSpPr>
          <p:nvPr/>
        </p:nvGrpSpPr>
        <p:grpSpPr bwMode="auto">
          <a:xfrm flipV="1">
            <a:off x="5715000" y="2819400"/>
            <a:ext cx="685800" cy="457200"/>
            <a:chOff x="3600" y="1776"/>
            <a:chExt cx="432" cy="288"/>
          </a:xfrm>
        </p:grpSpPr>
        <p:sp>
          <p:nvSpPr>
            <p:cNvPr id="100512" name="Line 20"/>
            <p:cNvSpPr>
              <a:spLocks noChangeShapeType="1"/>
            </p:cNvSpPr>
            <p:nvPr/>
          </p:nvSpPr>
          <p:spPr bwMode="auto">
            <a:xfrm>
              <a:off x="3648" y="1776"/>
              <a:ext cx="0" cy="288"/>
            </a:xfrm>
            <a:prstGeom prst="line">
              <a:avLst/>
            </a:prstGeom>
            <a:noFill/>
            <a:ln w="19050">
              <a:solidFill>
                <a:schemeClr val="tx2"/>
              </a:solidFill>
              <a:round/>
              <a:headEnd type="triangle" w="med" len="med"/>
              <a:tailEnd/>
            </a:ln>
          </p:spPr>
          <p:txBody>
            <a:bodyPr wrap="none" lIns="82124" tIns="41061" rIns="82124" bIns="41061" anchor="ctr">
              <a:spAutoFit/>
            </a:bodyPr>
            <a:lstStyle/>
            <a:p>
              <a:endParaRPr lang="en-US"/>
            </a:p>
          </p:txBody>
        </p:sp>
        <p:sp>
          <p:nvSpPr>
            <p:cNvPr id="100513" name="Line 21"/>
            <p:cNvSpPr>
              <a:spLocks noChangeShapeType="1"/>
            </p:cNvSpPr>
            <p:nvPr/>
          </p:nvSpPr>
          <p:spPr bwMode="auto">
            <a:xfrm>
              <a:off x="3600" y="1776"/>
              <a:ext cx="0" cy="288"/>
            </a:xfrm>
            <a:prstGeom prst="line">
              <a:avLst/>
            </a:prstGeom>
            <a:noFill/>
            <a:ln w="19050">
              <a:solidFill>
                <a:schemeClr val="tx2"/>
              </a:solidFill>
              <a:round/>
              <a:headEnd/>
              <a:tailEnd type="triangle" w="med" len="med"/>
            </a:ln>
          </p:spPr>
          <p:txBody>
            <a:bodyPr wrap="none" lIns="82124" tIns="41061" rIns="82124" bIns="41061" anchor="ctr">
              <a:spAutoFit/>
            </a:bodyPr>
            <a:lstStyle/>
            <a:p>
              <a:endParaRPr lang="en-US"/>
            </a:p>
          </p:txBody>
        </p:sp>
        <p:sp>
          <p:nvSpPr>
            <p:cNvPr id="100514" name="Line 22"/>
            <p:cNvSpPr>
              <a:spLocks noChangeShapeType="1"/>
            </p:cNvSpPr>
            <p:nvPr/>
          </p:nvSpPr>
          <p:spPr bwMode="auto">
            <a:xfrm>
              <a:off x="3696" y="1776"/>
              <a:ext cx="0" cy="288"/>
            </a:xfrm>
            <a:prstGeom prst="line">
              <a:avLst/>
            </a:prstGeom>
            <a:noFill/>
            <a:ln w="19050">
              <a:solidFill>
                <a:schemeClr val="accent2"/>
              </a:solidFill>
              <a:round/>
              <a:headEnd/>
              <a:tailEnd type="triangle" w="med" len="med"/>
            </a:ln>
          </p:spPr>
          <p:txBody>
            <a:bodyPr wrap="none" lIns="82124" tIns="41061" rIns="82124" bIns="41061" anchor="ctr">
              <a:spAutoFit/>
            </a:bodyPr>
            <a:lstStyle/>
            <a:p>
              <a:endParaRPr lang="en-US"/>
            </a:p>
          </p:txBody>
        </p:sp>
        <p:sp>
          <p:nvSpPr>
            <p:cNvPr id="100515" name="Line 23"/>
            <p:cNvSpPr>
              <a:spLocks noChangeShapeType="1"/>
            </p:cNvSpPr>
            <p:nvPr/>
          </p:nvSpPr>
          <p:spPr bwMode="auto">
            <a:xfrm>
              <a:off x="3744" y="1776"/>
              <a:ext cx="0" cy="288"/>
            </a:xfrm>
            <a:prstGeom prst="line">
              <a:avLst/>
            </a:prstGeom>
            <a:noFill/>
            <a:ln w="19050">
              <a:solidFill>
                <a:schemeClr val="accent2"/>
              </a:solidFill>
              <a:round/>
              <a:headEnd type="triangle" w="med" len="med"/>
              <a:tailEnd/>
            </a:ln>
          </p:spPr>
          <p:txBody>
            <a:bodyPr wrap="none" lIns="82124" tIns="41061" rIns="82124" bIns="41061" anchor="ctr">
              <a:spAutoFit/>
            </a:bodyPr>
            <a:lstStyle/>
            <a:p>
              <a:endParaRPr lang="en-US"/>
            </a:p>
          </p:txBody>
        </p:sp>
        <p:sp>
          <p:nvSpPr>
            <p:cNvPr id="100516" name="Line 24"/>
            <p:cNvSpPr>
              <a:spLocks noChangeShapeType="1"/>
            </p:cNvSpPr>
            <p:nvPr/>
          </p:nvSpPr>
          <p:spPr bwMode="auto">
            <a:xfrm>
              <a:off x="3792" y="1776"/>
              <a:ext cx="0" cy="288"/>
            </a:xfrm>
            <a:prstGeom prst="line">
              <a:avLst/>
            </a:prstGeom>
            <a:noFill/>
            <a:ln w="19050">
              <a:solidFill>
                <a:schemeClr val="folHlink"/>
              </a:solidFill>
              <a:round/>
              <a:headEnd/>
              <a:tailEnd type="triangle" w="med" len="med"/>
            </a:ln>
          </p:spPr>
          <p:txBody>
            <a:bodyPr wrap="none" lIns="82124" tIns="41061" rIns="82124" bIns="41061" anchor="ctr">
              <a:spAutoFit/>
            </a:bodyPr>
            <a:lstStyle/>
            <a:p>
              <a:endParaRPr lang="en-US"/>
            </a:p>
          </p:txBody>
        </p:sp>
        <p:sp>
          <p:nvSpPr>
            <p:cNvPr id="100517" name="Line 25"/>
            <p:cNvSpPr>
              <a:spLocks noChangeShapeType="1"/>
            </p:cNvSpPr>
            <p:nvPr/>
          </p:nvSpPr>
          <p:spPr bwMode="auto">
            <a:xfrm>
              <a:off x="3840" y="1776"/>
              <a:ext cx="0" cy="288"/>
            </a:xfrm>
            <a:prstGeom prst="line">
              <a:avLst/>
            </a:prstGeom>
            <a:noFill/>
            <a:ln w="19050">
              <a:solidFill>
                <a:schemeClr val="folHlink"/>
              </a:solidFill>
              <a:round/>
              <a:headEnd type="triangle" w="med" len="med"/>
              <a:tailEnd/>
            </a:ln>
          </p:spPr>
          <p:txBody>
            <a:bodyPr wrap="none" lIns="82124" tIns="41061" rIns="82124" bIns="41061" anchor="ctr">
              <a:spAutoFit/>
            </a:bodyPr>
            <a:lstStyle/>
            <a:p>
              <a:endParaRPr lang="en-US"/>
            </a:p>
          </p:txBody>
        </p:sp>
        <p:sp>
          <p:nvSpPr>
            <p:cNvPr id="100518" name="Line 26"/>
            <p:cNvSpPr>
              <a:spLocks noChangeShapeType="1"/>
            </p:cNvSpPr>
            <p:nvPr/>
          </p:nvSpPr>
          <p:spPr bwMode="auto">
            <a:xfrm>
              <a:off x="3888" y="1776"/>
              <a:ext cx="0" cy="288"/>
            </a:xfrm>
            <a:prstGeom prst="line">
              <a:avLst/>
            </a:prstGeom>
            <a:noFill/>
            <a:ln w="19050">
              <a:solidFill>
                <a:srgbClr val="008000"/>
              </a:solidFill>
              <a:round/>
              <a:headEnd/>
              <a:tailEnd type="triangle" w="med" len="med"/>
            </a:ln>
          </p:spPr>
          <p:txBody>
            <a:bodyPr wrap="none" lIns="82124" tIns="41061" rIns="82124" bIns="41061" anchor="ctr">
              <a:spAutoFit/>
            </a:bodyPr>
            <a:lstStyle/>
            <a:p>
              <a:endParaRPr lang="en-US"/>
            </a:p>
          </p:txBody>
        </p:sp>
        <p:sp>
          <p:nvSpPr>
            <p:cNvPr id="100519" name="Line 27"/>
            <p:cNvSpPr>
              <a:spLocks noChangeShapeType="1"/>
            </p:cNvSpPr>
            <p:nvPr/>
          </p:nvSpPr>
          <p:spPr bwMode="auto">
            <a:xfrm>
              <a:off x="3936" y="1776"/>
              <a:ext cx="0" cy="288"/>
            </a:xfrm>
            <a:prstGeom prst="line">
              <a:avLst/>
            </a:prstGeom>
            <a:noFill/>
            <a:ln w="19050">
              <a:solidFill>
                <a:srgbClr val="008000"/>
              </a:solidFill>
              <a:round/>
              <a:headEnd type="triangle" w="med" len="med"/>
              <a:tailEnd/>
            </a:ln>
          </p:spPr>
          <p:txBody>
            <a:bodyPr wrap="none" lIns="82124" tIns="41061" rIns="82124" bIns="41061" anchor="ctr">
              <a:spAutoFit/>
            </a:bodyPr>
            <a:lstStyle/>
            <a:p>
              <a:endParaRPr lang="en-US"/>
            </a:p>
          </p:txBody>
        </p:sp>
        <p:sp>
          <p:nvSpPr>
            <p:cNvPr id="100520" name="Line 28"/>
            <p:cNvSpPr>
              <a:spLocks noChangeShapeType="1"/>
            </p:cNvSpPr>
            <p:nvPr/>
          </p:nvSpPr>
          <p:spPr bwMode="auto">
            <a:xfrm>
              <a:off x="3984" y="1776"/>
              <a:ext cx="0" cy="288"/>
            </a:xfrm>
            <a:prstGeom prst="line">
              <a:avLst/>
            </a:prstGeom>
            <a:noFill/>
            <a:ln w="19050">
              <a:solidFill>
                <a:srgbClr val="9900CC"/>
              </a:solidFill>
              <a:round/>
              <a:headEnd/>
              <a:tailEnd type="triangle" w="med" len="med"/>
            </a:ln>
          </p:spPr>
          <p:txBody>
            <a:bodyPr wrap="none" lIns="82124" tIns="41061" rIns="82124" bIns="41061" anchor="ctr">
              <a:spAutoFit/>
            </a:bodyPr>
            <a:lstStyle/>
            <a:p>
              <a:endParaRPr lang="en-US"/>
            </a:p>
          </p:txBody>
        </p:sp>
        <p:sp>
          <p:nvSpPr>
            <p:cNvPr id="100521" name="Line 29"/>
            <p:cNvSpPr>
              <a:spLocks noChangeShapeType="1"/>
            </p:cNvSpPr>
            <p:nvPr/>
          </p:nvSpPr>
          <p:spPr bwMode="auto">
            <a:xfrm>
              <a:off x="4032" y="1776"/>
              <a:ext cx="0" cy="288"/>
            </a:xfrm>
            <a:prstGeom prst="line">
              <a:avLst/>
            </a:prstGeom>
            <a:noFill/>
            <a:ln w="19050">
              <a:solidFill>
                <a:srgbClr val="9900CC"/>
              </a:solidFill>
              <a:round/>
              <a:headEnd type="triangle" w="med" len="med"/>
              <a:tailEnd/>
            </a:ln>
          </p:spPr>
          <p:txBody>
            <a:bodyPr wrap="none" lIns="82124" tIns="41061" rIns="82124" bIns="41061" anchor="ctr">
              <a:spAutoFit/>
            </a:bodyPr>
            <a:lstStyle/>
            <a:p>
              <a:endParaRPr lang="en-US"/>
            </a:p>
          </p:txBody>
        </p:sp>
      </p:grpSp>
      <p:grpSp>
        <p:nvGrpSpPr>
          <p:cNvPr id="6" name="Group 30"/>
          <p:cNvGrpSpPr>
            <a:grpSpLocks/>
          </p:cNvGrpSpPr>
          <p:nvPr/>
        </p:nvGrpSpPr>
        <p:grpSpPr bwMode="auto">
          <a:xfrm flipV="1">
            <a:off x="7467600" y="2819400"/>
            <a:ext cx="685800" cy="457200"/>
            <a:chOff x="3600" y="1776"/>
            <a:chExt cx="432" cy="288"/>
          </a:xfrm>
        </p:grpSpPr>
        <p:sp>
          <p:nvSpPr>
            <p:cNvPr id="100502" name="Line 31"/>
            <p:cNvSpPr>
              <a:spLocks noChangeShapeType="1"/>
            </p:cNvSpPr>
            <p:nvPr/>
          </p:nvSpPr>
          <p:spPr bwMode="auto">
            <a:xfrm>
              <a:off x="3648" y="1776"/>
              <a:ext cx="0" cy="288"/>
            </a:xfrm>
            <a:prstGeom prst="line">
              <a:avLst/>
            </a:prstGeom>
            <a:noFill/>
            <a:ln w="19050">
              <a:solidFill>
                <a:schemeClr val="tx2"/>
              </a:solidFill>
              <a:round/>
              <a:headEnd type="triangle" w="med" len="med"/>
              <a:tailEnd/>
            </a:ln>
          </p:spPr>
          <p:txBody>
            <a:bodyPr wrap="none" lIns="82124" tIns="41061" rIns="82124" bIns="41061" anchor="ctr">
              <a:spAutoFit/>
            </a:bodyPr>
            <a:lstStyle/>
            <a:p>
              <a:endParaRPr lang="en-US"/>
            </a:p>
          </p:txBody>
        </p:sp>
        <p:sp>
          <p:nvSpPr>
            <p:cNvPr id="100503" name="Line 32"/>
            <p:cNvSpPr>
              <a:spLocks noChangeShapeType="1"/>
            </p:cNvSpPr>
            <p:nvPr/>
          </p:nvSpPr>
          <p:spPr bwMode="auto">
            <a:xfrm>
              <a:off x="3600" y="1776"/>
              <a:ext cx="0" cy="288"/>
            </a:xfrm>
            <a:prstGeom prst="line">
              <a:avLst/>
            </a:prstGeom>
            <a:noFill/>
            <a:ln w="19050">
              <a:solidFill>
                <a:schemeClr val="tx2"/>
              </a:solidFill>
              <a:round/>
              <a:headEnd/>
              <a:tailEnd type="triangle" w="med" len="med"/>
            </a:ln>
          </p:spPr>
          <p:txBody>
            <a:bodyPr wrap="none" lIns="82124" tIns="41061" rIns="82124" bIns="41061" anchor="ctr">
              <a:spAutoFit/>
            </a:bodyPr>
            <a:lstStyle/>
            <a:p>
              <a:endParaRPr lang="en-US"/>
            </a:p>
          </p:txBody>
        </p:sp>
        <p:sp>
          <p:nvSpPr>
            <p:cNvPr id="100504" name="Line 33"/>
            <p:cNvSpPr>
              <a:spLocks noChangeShapeType="1"/>
            </p:cNvSpPr>
            <p:nvPr/>
          </p:nvSpPr>
          <p:spPr bwMode="auto">
            <a:xfrm>
              <a:off x="3696" y="1776"/>
              <a:ext cx="0" cy="288"/>
            </a:xfrm>
            <a:prstGeom prst="line">
              <a:avLst/>
            </a:prstGeom>
            <a:noFill/>
            <a:ln w="19050">
              <a:solidFill>
                <a:schemeClr val="accent2"/>
              </a:solidFill>
              <a:round/>
              <a:headEnd/>
              <a:tailEnd type="triangle" w="med" len="med"/>
            </a:ln>
          </p:spPr>
          <p:txBody>
            <a:bodyPr wrap="none" lIns="82124" tIns="41061" rIns="82124" bIns="41061" anchor="ctr">
              <a:spAutoFit/>
            </a:bodyPr>
            <a:lstStyle/>
            <a:p>
              <a:endParaRPr lang="en-US"/>
            </a:p>
          </p:txBody>
        </p:sp>
        <p:sp>
          <p:nvSpPr>
            <p:cNvPr id="100505" name="Line 34"/>
            <p:cNvSpPr>
              <a:spLocks noChangeShapeType="1"/>
            </p:cNvSpPr>
            <p:nvPr/>
          </p:nvSpPr>
          <p:spPr bwMode="auto">
            <a:xfrm>
              <a:off x="3744" y="1776"/>
              <a:ext cx="0" cy="288"/>
            </a:xfrm>
            <a:prstGeom prst="line">
              <a:avLst/>
            </a:prstGeom>
            <a:noFill/>
            <a:ln w="19050">
              <a:solidFill>
                <a:schemeClr val="accent2"/>
              </a:solidFill>
              <a:round/>
              <a:headEnd type="triangle" w="med" len="med"/>
              <a:tailEnd/>
            </a:ln>
          </p:spPr>
          <p:txBody>
            <a:bodyPr wrap="none" lIns="82124" tIns="41061" rIns="82124" bIns="41061" anchor="ctr">
              <a:spAutoFit/>
            </a:bodyPr>
            <a:lstStyle/>
            <a:p>
              <a:endParaRPr lang="en-US"/>
            </a:p>
          </p:txBody>
        </p:sp>
        <p:sp>
          <p:nvSpPr>
            <p:cNvPr id="100506" name="Line 35"/>
            <p:cNvSpPr>
              <a:spLocks noChangeShapeType="1"/>
            </p:cNvSpPr>
            <p:nvPr/>
          </p:nvSpPr>
          <p:spPr bwMode="auto">
            <a:xfrm>
              <a:off x="3792" y="1776"/>
              <a:ext cx="0" cy="288"/>
            </a:xfrm>
            <a:prstGeom prst="line">
              <a:avLst/>
            </a:prstGeom>
            <a:noFill/>
            <a:ln w="19050">
              <a:solidFill>
                <a:schemeClr val="folHlink"/>
              </a:solidFill>
              <a:round/>
              <a:headEnd/>
              <a:tailEnd type="triangle" w="med" len="med"/>
            </a:ln>
          </p:spPr>
          <p:txBody>
            <a:bodyPr wrap="none" lIns="82124" tIns="41061" rIns="82124" bIns="41061" anchor="ctr">
              <a:spAutoFit/>
            </a:bodyPr>
            <a:lstStyle/>
            <a:p>
              <a:endParaRPr lang="en-US"/>
            </a:p>
          </p:txBody>
        </p:sp>
        <p:sp>
          <p:nvSpPr>
            <p:cNvPr id="100507" name="Line 36"/>
            <p:cNvSpPr>
              <a:spLocks noChangeShapeType="1"/>
            </p:cNvSpPr>
            <p:nvPr/>
          </p:nvSpPr>
          <p:spPr bwMode="auto">
            <a:xfrm>
              <a:off x="3840" y="1776"/>
              <a:ext cx="0" cy="288"/>
            </a:xfrm>
            <a:prstGeom prst="line">
              <a:avLst/>
            </a:prstGeom>
            <a:noFill/>
            <a:ln w="19050">
              <a:solidFill>
                <a:schemeClr val="folHlink"/>
              </a:solidFill>
              <a:round/>
              <a:headEnd type="triangle" w="med" len="med"/>
              <a:tailEnd/>
            </a:ln>
          </p:spPr>
          <p:txBody>
            <a:bodyPr wrap="none" lIns="82124" tIns="41061" rIns="82124" bIns="41061" anchor="ctr">
              <a:spAutoFit/>
            </a:bodyPr>
            <a:lstStyle/>
            <a:p>
              <a:endParaRPr lang="en-US"/>
            </a:p>
          </p:txBody>
        </p:sp>
        <p:sp>
          <p:nvSpPr>
            <p:cNvPr id="100508" name="Line 37"/>
            <p:cNvSpPr>
              <a:spLocks noChangeShapeType="1"/>
            </p:cNvSpPr>
            <p:nvPr/>
          </p:nvSpPr>
          <p:spPr bwMode="auto">
            <a:xfrm>
              <a:off x="3888" y="1776"/>
              <a:ext cx="0" cy="288"/>
            </a:xfrm>
            <a:prstGeom prst="line">
              <a:avLst/>
            </a:prstGeom>
            <a:noFill/>
            <a:ln w="19050">
              <a:solidFill>
                <a:srgbClr val="008000"/>
              </a:solidFill>
              <a:round/>
              <a:headEnd/>
              <a:tailEnd type="triangle" w="med" len="med"/>
            </a:ln>
          </p:spPr>
          <p:txBody>
            <a:bodyPr wrap="none" lIns="82124" tIns="41061" rIns="82124" bIns="41061" anchor="ctr">
              <a:spAutoFit/>
            </a:bodyPr>
            <a:lstStyle/>
            <a:p>
              <a:endParaRPr lang="en-US"/>
            </a:p>
          </p:txBody>
        </p:sp>
        <p:sp>
          <p:nvSpPr>
            <p:cNvPr id="100509" name="Line 38"/>
            <p:cNvSpPr>
              <a:spLocks noChangeShapeType="1"/>
            </p:cNvSpPr>
            <p:nvPr/>
          </p:nvSpPr>
          <p:spPr bwMode="auto">
            <a:xfrm>
              <a:off x="3936" y="1776"/>
              <a:ext cx="0" cy="288"/>
            </a:xfrm>
            <a:prstGeom prst="line">
              <a:avLst/>
            </a:prstGeom>
            <a:noFill/>
            <a:ln w="19050">
              <a:solidFill>
                <a:srgbClr val="008000"/>
              </a:solidFill>
              <a:round/>
              <a:headEnd type="triangle" w="med" len="med"/>
              <a:tailEnd/>
            </a:ln>
          </p:spPr>
          <p:txBody>
            <a:bodyPr wrap="none" lIns="82124" tIns="41061" rIns="82124" bIns="41061" anchor="ctr">
              <a:spAutoFit/>
            </a:bodyPr>
            <a:lstStyle/>
            <a:p>
              <a:endParaRPr lang="en-US"/>
            </a:p>
          </p:txBody>
        </p:sp>
        <p:sp>
          <p:nvSpPr>
            <p:cNvPr id="100510" name="Line 39"/>
            <p:cNvSpPr>
              <a:spLocks noChangeShapeType="1"/>
            </p:cNvSpPr>
            <p:nvPr/>
          </p:nvSpPr>
          <p:spPr bwMode="auto">
            <a:xfrm>
              <a:off x="3984" y="1776"/>
              <a:ext cx="0" cy="288"/>
            </a:xfrm>
            <a:prstGeom prst="line">
              <a:avLst/>
            </a:prstGeom>
            <a:noFill/>
            <a:ln w="19050">
              <a:solidFill>
                <a:srgbClr val="9900CC"/>
              </a:solidFill>
              <a:round/>
              <a:headEnd/>
              <a:tailEnd type="triangle" w="med" len="med"/>
            </a:ln>
          </p:spPr>
          <p:txBody>
            <a:bodyPr wrap="none" lIns="82124" tIns="41061" rIns="82124" bIns="41061" anchor="ctr">
              <a:spAutoFit/>
            </a:bodyPr>
            <a:lstStyle/>
            <a:p>
              <a:endParaRPr lang="en-US"/>
            </a:p>
          </p:txBody>
        </p:sp>
        <p:sp>
          <p:nvSpPr>
            <p:cNvPr id="100511" name="Line 40"/>
            <p:cNvSpPr>
              <a:spLocks noChangeShapeType="1"/>
            </p:cNvSpPr>
            <p:nvPr/>
          </p:nvSpPr>
          <p:spPr bwMode="auto">
            <a:xfrm>
              <a:off x="4032" y="1776"/>
              <a:ext cx="0" cy="288"/>
            </a:xfrm>
            <a:prstGeom prst="line">
              <a:avLst/>
            </a:prstGeom>
            <a:noFill/>
            <a:ln w="19050">
              <a:solidFill>
                <a:srgbClr val="9900CC"/>
              </a:solidFill>
              <a:round/>
              <a:headEnd type="triangle" w="med" len="med"/>
              <a:tailEnd/>
            </a:ln>
          </p:spPr>
          <p:txBody>
            <a:bodyPr wrap="none" lIns="82124" tIns="41061" rIns="82124" bIns="41061" anchor="ctr">
              <a:spAutoFit/>
            </a:bodyPr>
            <a:lstStyle/>
            <a:p>
              <a:endParaRPr lang="en-US"/>
            </a:p>
          </p:txBody>
        </p:sp>
      </p:grpSp>
      <p:grpSp>
        <p:nvGrpSpPr>
          <p:cNvPr id="7" name="Group 41"/>
          <p:cNvGrpSpPr>
            <a:grpSpLocks/>
          </p:cNvGrpSpPr>
          <p:nvPr/>
        </p:nvGrpSpPr>
        <p:grpSpPr bwMode="auto">
          <a:xfrm>
            <a:off x="5029200" y="1828800"/>
            <a:ext cx="1371600" cy="1447800"/>
            <a:chOff x="3168" y="1152"/>
            <a:chExt cx="864" cy="912"/>
          </a:xfrm>
        </p:grpSpPr>
        <p:grpSp>
          <p:nvGrpSpPr>
            <p:cNvPr id="100489" name="Group 42"/>
            <p:cNvGrpSpPr>
              <a:grpSpLocks/>
            </p:cNvGrpSpPr>
            <p:nvPr/>
          </p:nvGrpSpPr>
          <p:grpSpPr bwMode="auto">
            <a:xfrm>
              <a:off x="3600" y="1776"/>
              <a:ext cx="432" cy="288"/>
              <a:chOff x="3696" y="2304"/>
              <a:chExt cx="432" cy="288"/>
            </a:xfrm>
          </p:grpSpPr>
          <p:sp>
            <p:nvSpPr>
              <p:cNvPr id="100492" name="Line 43"/>
              <p:cNvSpPr>
                <a:spLocks noChangeShapeType="1"/>
              </p:cNvSpPr>
              <p:nvPr/>
            </p:nvSpPr>
            <p:spPr bwMode="auto">
              <a:xfrm>
                <a:off x="3744" y="2304"/>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sp>
            <p:nvSpPr>
              <p:cNvPr id="100493" name="Line 44"/>
              <p:cNvSpPr>
                <a:spLocks noChangeShapeType="1"/>
              </p:cNvSpPr>
              <p:nvPr/>
            </p:nvSpPr>
            <p:spPr bwMode="auto">
              <a:xfrm>
                <a:off x="3696" y="2304"/>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94" name="Line 45"/>
              <p:cNvSpPr>
                <a:spLocks noChangeShapeType="1"/>
              </p:cNvSpPr>
              <p:nvPr/>
            </p:nvSpPr>
            <p:spPr bwMode="auto">
              <a:xfrm>
                <a:off x="3792" y="2304"/>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95" name="Line 46"/>
              <p:cNvSpPr>
                <a:spLocks noChangeShapeType="1"/>
              </p:cNvSpPr>
              <p:nvPr/>
            </p:nvSpPr>
            <p:spPr bwMode="auto">
              <a:xfrm>
                <a:off x="3840" y="2304"/>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sp>
            <p:nvSpPr>
              <p:cNvPr id="100496" name="Line 47"/>
              <p:cNvSpPr>
                <a:spLocks noChangeShapeType="1"/>
              </p:cNvSpPr>
              <p:nvPr/>
            </p:nvSpPr>
            <p:spPr bwMode="auto">
              <a:xfrm>
                <a:off x="3888" y="2304"/>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97" name="Line 48"/>
              <p:cNvSpPr>
                <a:spLocks noChangeShapeType="1"/>
              </p:cNvSpPr>
              <p:nvPr/>
            </p:nvSpPr>
            <p:spPr bwMode="auto">
              <a:xfrm>
                <a:off x="3936" y="2304"/>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sp>
            <p:nvSpPr>
              <p:cNvPr id="100498" name="Line 49"/>
              <p:cNvSpPr>
                <a:spLocks noChangeShapeType="1"/>
              </p:cNvSpPr>
              <p:nvPr/>
            </p:nvSpPr>
            <p:spPr bwMode="auto">
              <a:xfrm>
                <a:off x="3984" y="2304"/>
                <a:ext cx="0" cy="288"/>
              </a:xfrm>
              <a:prstGeom prst="line">
                <a:avLst/>
              </a:prstGeom>
              <a:noFill/>
              <a:ln w="19050">
                <a:solidFill>
                  <a:srgbClr val="008000"/>
                </a:solidFill>
                <a:round/>
                <a:headEnd type="triangle" w="med" len="med"/>
                <a:tailEnd/>
              </a:ln>
            </p:spPr>
            <p:txBody>
              <a:bodyPr wrap="none" lIns="82124" tIns="41061" rIns="82124" bIns="41061" anchor="ctr">
                <a:spAutoFit/>
              </a:bodyPr>
              <a:lstStyle/>
              <a:p>
                <a:endParaRPr lang="en-US"/>
              </a:p>
            </p:txBody>
          </p:sp>
          <p:sp>
            <p:nvSpPr>
              <p:cNvPr id="100499" name="Line 50"/>
              <p:cNvSpPr>
                <a:spLocks noChangeShapeType="1"/>
              </p:cNvSpPr>
              <p:nvPr/>
            </p:nvSpPr>
            <p:spPr bwMode="auto">
              <a:xfrm>
                <a:off x="4032" y="2304"/>
                <a:ext cx="0" cy="288"/>
              </a:xfrm>
              <a:prstGeom prst="line">
                <a:avLst/>
              </a:prstGeom>
              <a:noFill/>
              <a:ln w="19050">
                <a:solidFill>
                  <a:srgbClr val="008000"/>
                </a:solidFill>
                <a:round/>
                <a:headEnd/>
                <a:tailEnd type="triangle" w="med" len="med"/>
              </a:ln>
            </p:spPr>
            <p:txBody>
              <a:bodyPr wrap="none" lIns="82124" tIns="41061" rIns="82124" bIns="41061" anchor="ctr">
                <a:spAutoFit/>
              </a:bodyPr>
              <a:lstStyle/>
              <a:p>
                <a:endParaRPr lang="en-US"/>
              </a:p>
            </p:txBody>
          </p:sp>
          <p:sp>
            <p:nvSpPr>
              <p:cNvPr id="100500" name="Line 51"/>
              <p:cNvSpPr>
                <a:spLocks noChangeShapeType="1"/>
              </p:cNvSpPr>
              <p:nvPr/>
            </p:nvSpPr>
            <p:spPr bwMode="auto">
              <a:xfrm>
                <a:off x="4080" y="2304"/>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501" name="Line 52"/>
              <p:cNvSpPr>
                <a:spLocks noChangeShapeType="1"/>
              </p:cNvSpPr>
              <p:nvPr/>
            </p:nvSpPr>
            <p:spPr bwMode="auto">
              <a:xfrm>
                <a:off x="4128" y="2304"/>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grpSp>
        <p:sp>
          <p:nvSpPr>
            <p:cNvPr id="100490" name="Freeform 53"/>
            <p:cNvSpPr>
              <a:spLocks/>
            </p:cNvSpPr>
            <p:nvPr/>
          </p:nvSpPr>
          <p:spPr bwMode="auto">
            <a:xfrm>
              <a:off x="3168" y="1152"/>
              <a:ext cx="768" cy="624"/>
            </a:xfrm>
            <a:custGeom>
              <a:avLst/>
              <a:gdLst>
                <a:gd name="T0" fmla="*/ 0 w 768"/>
                <a:gd name="T1" fmla="*/ 0 h 624"/>
                <a:gd name="T2" fmla="*/ 768 w 768"/>
                <a:gd name="T3" fmla="*/ 0 h 624"/>
                <a:gd name="T4" fmla="*/ 768 w 768"/>
                <a:gd name="T5" fmla="*/ 624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rgbClr val="008000"/>
              </a:solidFill>
              <a:round/>
              <a:headEnd/>
              <a:tailEnd type="triangle" w="med" len="med"/>
            </a:ln>
          </p:spPr>
          <p:txBody>
            <a:bodyPr wrap="none" lIns="82124" tIns="41061" rIns="82124" bIns="41061" anchor="ctr">
              <a:spAutoFit/>
            </a:bodyPr>
            <a:lstStyle/>
            <a:p>
              <a:endParaRPr lang="en-GB"/>
            </a:p>
          </p:txBody>
        </p:sp>
        <p:sp>
          <p:nvSpPr>
            <p:cNvPr id="100491" name="Freeform 54"/>
            <p:cNvSpPr>
              <a:spLocks/>
            </p:cNvSpPr>
            <p:nvPr/>
          </p:nvSpPr>
          <p:spPr bwMode="auto">
            <a:xfrm>
              <a:off x="3168" y="1536"/>
              <a:ext cx="720" cy="240"/>
            </a:xfrm>
            <a:custGeom>
              <a:avLst/>
              <a:gdLst>
                <a:gd name="T0" fmla="*/ 0 w 768"/>
                <a:gd name="T1" fmla="*/ 0 h 624"/>
                <a:gd name="T2" fmla="*/ 457 w 768"/>
                <a:gd name="T3" fmla="*/ 0 h 624"/>
                <a:gd name="T4" fmla="*/ 457 w 768"/>
                <a:gd name="T5" fmla="*/ 0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rgbClr val="008000"/>
              </a:solidFill>
              <a:round/>
              <a:headEnd type="triangle" w="med" len="med"/>
              <a:tailEnd/>
            </a:ln>
          </p:spPr>
          <p:txBody>
            <a:bodyPr lIns="82124" tIns="41061" rIns="82124" bIns="41061" anchor="ctr">
              <a:spAutoFit/>
            </a:bodyPr>
            <a:lstStyle/>
            <a:p>
              <a:endParaRPr lang="en-GB"/>
            </a:p>
          </p:txBody>
        </p:sp>
      </p:grpSp>
      <p:grpSp>
        <p:nvGrpSpPr>
          <p:cNvPr id="9" name="Group 55"/>
          <p:cNvGrpSpPr>
            <a:grpSpLocks/>
          </p:cNvGrpSpPr>
          <p:nvPr/>
        </p:nvGrpSpPr>
        <p:grpSpPr bwMode="auto">
          <a:xfrm>
            <a:off x="5029200" y="1828800"/>
            <a:ext cx="1371600" cy="1447800"/>
            <a:chOff x="3168" y="1152"/>
            <a:chExt cx="864" cy="912"/>
          </a:xfrm>
        </p:grpSpPr>
        <p:sp>
          <p:nvSpPr>
            <p:cNvPr id="100476" name="Freeform 56"/>
            <p:cNvSpPr>
              <a:spLocks/>
            </p:cNvSpPr>
            <p:nvPr/>
          </p:nvSpPr>
          <p:spPr bwMode="auto">
            <a:xfrm>
              <a:off x="3168" y="1152"/>
              <a:ext cx="576" cy="624"/>
            </a:xfrm>
            <a:custGeom>
              <a:avLst/>
              <a:gdLst>
                <a:gd name="T0" fmla="*/ 0 w 768"/>
                <a:gd name="T1" fmla="*/ 0 h 624"/>
                <a:gd name="T2" fmla="*/ 77 w 768"/>
                <a:gd name="T3" fmla="*/ 0 h 624"/>
                <a:gd name="T4" fmla="*/ 77 w 768"/>
                <a:gd name="T5" fmla="*/ 624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a:tailEnd type="triangle" w="med" len="med"/>
            </a:ln>
          </p:spPr>
          <p:txBody>
            <a:bodyPr lIns="82124" tIns="41061" rIns="82124" bIns="41061" anchor="ctr">
              <a:spAutoFit/>
            </a:bodyPr>
            <a:lstStyle/>
            <a:p>
              <a:endParaRPr lang="en-GB"/>
            </a:p>
          </p:txBody>
        </p:sp>
        <p:sp>
          <p:nvSpPr>
            <p:cNvPr id="100477" name="Freeform 57"/>
            <p:cNvSpPr>
              <a:spLocks/>
            </p:cNvSpPr>
            <p:nvPr/>
          </p:nvSpPr>
          <p:spPr bwMode="auto">
            <a:xfrm>
              <a:off x="3168" y="1536"/>
              <a:ext cx="528" cy="240"/>
            </a:xfrm>
            <a:custGeom>
              <a:avLst/>
              <a:gdLst>
                <a:gd name="T0" fmla="*/ 0 w 768"/>
                <a:gd name="T1" fmla="*/ 0 h 624"/>
                <a:gd name="T2" fmla="*/ 38 w 768"/>
                <a:gd name="T3" fmla="*/ 0 h 624"/>
                <a:gd name="T4" fmla="*/ 38 w 768"/>
                <a:gd name="T5" fmla="*/ 0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type="triangle" w="med" len="med"/>
              <a:tailEnd/>
            </a:ln>
          </p:spPr>
          <p:txBody>
            <a:bodyPr lIns="82124" tIns="41061" rIns="82124" bIns="41061" anchor="ctr">
              <a:spAutoFit/>
            </a:bodyPr>
            <a:lstStyle/>
            <a:p>
              <a:endParaRPr lang="en-GB"/>
            </a:p>
          </p:txBody>
        </p:sp>
        <p:grpSp>
          <p:nvGrpSpPr>
            <p:cNvPr id="100478" name="Group 58"/>
            <p:cNvGrpSpPr>
              <a:grpSpLocks/>
            </p:cNvGrpSpPr>
            <p:nvPr/>
          </p:nvGrpSpPr>
          <p:grpSpPr bwMode="auto">
            <a:xfrm>
              <a:off x="3600" y="1776"/>
              <a:ext cx="432" cy="288"/>
              <a:chOff x="4464" y="2352"/>
              <a:chExt cx="432" cy="288"/>
            </a:xfrm>
          </p:grpSpPr>
          <p:sp>
            <p:nvSpPr>
              <p:cNvPr id="100479" name="Line 59"/>
              <p:cNvSpPr>
                <a:spLocks noChangeShapeType="1"/>
              </p:cNvSpPr>
              <p:nvPr/>
            </p:nvSpPr>
            <p:spPr bwMode="auto">
              <a:xfrm>
                <a:off x="4512" y="2352"/>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sp>
            <p:nvSpPr>
              <p:cNvPr id="100480" name="Line 60"/>
              <p:cNvSpPr>
                <a:spLocks noChangeShapeType="1"/>
              </p:cNvSpPr>
              <p:nvPr/>
            </p:nvSpPr>
            <p:spPr bwMode="auto">
              <a:xfrm>
                <a:off x="4464" y="2352"/>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81" name="Line 61"/>
              <p:cNvSpPr>
                <a:spLocks noChangeShapeType="1"/>
              </p:cNvSpPr>
              <p:nvPr/>
            </p:nvSpPr>
            <p:spPr bwMode="auto">
              <a:xfrm>
                <a:off x="4560" y="2352"/>
                <a:ext cx="0" cy="288"/>
              </a:xfrm>
              <a:prstGeom prst="line">
                <a:avLst/>
              </a:prstGeom>
              <a:noFill/>
              <a:ln w="19050">
                <a:solidFill>
                  <a:schemeClr val="accent2"/>
                </a:solidFill>
                <a:round/>
                <a:headEnd type="triangle" w="med" len="med"/>
                <a:tailEnd/>
              </a:ln>
            </p:spPr>
            <p:txBody>
              <a:bodyPr wrap="none" lIns="82124" tIns="41061" rIns="82124" bIns="41061" anchor="ctr">
                <a:spAutoFit/>
              </a:bodyPr>
              <a:lstStyle/>
              <a:p>
                <a:endParaRPr lang="en-US"/>
              </a:p>
            </p:txBody>
          </p:sp>
          <p:sp>
            <p:nvSpPr>
              <p:cNvPr id="100482" name="Line 62"/>
              <p:cNvSpPr>
                <a:spLocks noChangeShapeType="1"/>
              </p:cNvSpPr>
              <p:nvPr/>
            </p:nvSpPr>
            <p:spPr bwMode="auto">
              <a:xfrm>
                <a:off x="4608" y="2352"/>
                <a:ext cx="0" cy="288"/>
              </a:xfrm>
              <a:prstGeom prst="line">
                <a:avLst/>
              </a:prstGeom>
              <a:noFill/>
              <a:ln w="19050">
                <a:solidFill>
                  <a:schemeClr val="accent2"/>
                </a:solidFill>
                <a:round/>
                <a:headEnd/>
                <a:tailEnd type="triangle" w="med" len="med"/>
              </a:ln>
            </p:spPr>
            <p:txBody>
              <a:bodyPr wrap="none" lIns="82124" tIns="41061" rIns="82124" bIns="41061" anchor="ctr">
                <a:spAutoFit/>
              </a:bodyPr>
              <a:lstStyle/>
              <a:p>
                <a:endParaRPr lang="en-US"/>
              </a:p>
            </p:txBody>
          </p:sp>
          <p:sp>
            <p:nvSpPr>
              <p:cNvPr id="100483" name="Line 63"/>
              <p:cNvSpPr>
                <a:spLocks noChangeShapeType="1"/>
              </p:cNvSpPr>
              <p:nvPr/>
            </p:nvSpPr>
            <p:spPr bwMode="auto">
              <a:xfrm>
                <a:off x="4656" y="2352"/>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84" name="Line 64"/>
              <p:cNvSpPr>
                <a:spLocks noChangeShapeType="1"/>
              </p:cNvSpPr>
              <p:nvPr/>
            </p:nvSpPr>
            <p:spPr bwMode="auto">
              <a:xfrm>
                <a:off x="4704" y="2352"/>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sp>
            <p:nvSpPr>
              <p:cNvPr id="100485" name="Line 65"/>
              <p:cNvSpPr>
                <a:spLocks noChangeShapeType="1"/>
              </p:cNvSpPr>
              <p:nvPr/>
            </p:nvSpPr>
            <p:spPr bwMode="auto">
              <a:xfrm>
                <a:off x="4752" y="2352"/>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86" name="Line 66"/>
              <p:cNvSpPr>
                <a:spLocks noChangeShapeType="1"/>
              </p:cNvSpPr>
              <p:nvPr/>
            </p:nvSpPr>
            <p:spPr bwMode="auto">
              <a:xfrm>
                <a:off x="4800" y="2352"/>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sp>
            <p:nvSpPr>
              <p:cNvPr id="100487" name="Line 67"/>
              <p:cNvSpPr>
                <a:spLocks noChangeShapeType="1"/>
              </p:cNvSpPr>
              <p:nvPr/>
            </p:nvSpPr>
            <p:spPr bwMode="auto">
              <a:xfrm>
                <a:off x="4848" y="2352"/>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88" name="Line 68"/>
              <p:cNvSpPr>
                <a:spLocks noChangeShapeType="1"/>
              </p:cNvSpPr>
              <p:nvPr/>
            </p:nvSpPr>
            <p:spPr bwMode="auto">
              <a:xfrm>
                <a:off x="4896" y="2352"/>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grpSp>
      </p:grpSp>
      <p:grpSp>
        <p:nvGrpSpPr>
          <p:cNvPr id="11" name="Group 69"/>
          <p:cNvGrpSpPr>
            <a:grpSpLocks/>
          </p:cNvGrpSpPr>
          <p:nvPr/>
        </p:nvGrpSpPr>
        <p:grpSpPr bwMode="auto">
          <a:xfrm flipV="1">
            <a:off x="5715000" y="2819400"/>
            <a:ext cx="685800" cy="457200"/>
            <a:chOff x="3600" y="1776"/>
            <a:chExt cx="432" cy="288"/>
          </a:xfrm>
        </p:grpSpPr>
        <p:sp>
          <p:nvSpPr>
            <p:cNvPr id="100466" name="Line 70"/>
            <p:cNvSpPr>
              <a:spLocks noChangeShapeType="1"/>
            </p:cNvSpPr>
            <p:nvPr/>
          </p:nvSpPr>
          <p:spPr bwMode="auto">
            <a:xfrm>
              <a:off x="3648" y="1776"/>
              <a:ext cx="0" cy="288"/>
            </a:xfrm>
            <a:prstGeom prst="line">
              <a:avLst/>
            </a:prstGeom>
            <a:noFill/>
            <a:ln w="19050">
              <a:solidFill>
                <a:schemeClr val="tx2"/>
              </a:solidFill>
              <a:round/>
              <a:headEnd type="triangle" w="med" len="med"/>
              <a:tailEnd/>
            </a:ln>
          </p:spPr>
          <p:txBody>
            <a:bodyPr wrap="none" lIns="82124" tIns="41061" rIns="82124" bIns="41061" anchor="ctr">
              <a:spAutoFit/>
            </a:bodyPr>
            <a:lstStyle/>
            <a:p>
              <a:endParaRPr lang="en-US"/>
            </a:p>
          </p:txBody>
        </p:sp>
        <p:sp>
          <p:nvSpPr>
            <p:cNvPr id="100467" name="Line 71"/>
            <p:cNvSpPr>
              <a:spLocks noChangeShapeType="1"/>
            </p:cNvSpPr>
            <p:nvPr/>
          </p:nvSpPr>
          <p:spPr bwMode="auto">
            <a:xfrm>
              <a:off x="3600" y="1776"/>
              <a:ext cx="0" cy="288"/>
            </a:xfrm>
            <a:prstGeom prst="line">
              <a:avLst/>
            </a:prstGeom>
            <a:noFill/>
            <a:ln w="19050">
              <a:solidFill>
                <a:schemeClr val="tx2"/>
              </a:solidFill>
              <a:round/>
              <a:headEnd/>
              <a:tailEnd type="triangle" w="med" len="med"/>
            </a:ln>
          </p:spPr>
          <p:txBody>
            <a:bodyPr wrap="none" lIns="82124" tIns="41061" rIns="82124" bIns="41061" anchor="ctr">
              <a:spAutoFit/>
            </a:bodyPr>
            <a:lstStyle/>
            <a:p>
              <a:endParaRPr lang="en-US"/>
            </a:p>
          </p:txBody>
        </p:sp>
        <p:sp>
          <p:nvSpPr>
            <p:cNvPr id="100468" name="Line 72"/>
            <p:cNvSpPr>
              <a:spLocks noChangeShapeType="1"/>
            </p:cNvSpPr>
            <p:nvPr/>
          </p:nvSpPr>
          <p:spPr bwMode="auto">
            <a:xfrm>
              <a:off x="3696" y="1776"/>
              <a:ext cx="0" cy="288"/>
            </a:xfrm>
            <a:prstGeom prst="line">
              <a:avLst/>
            </a:prstGeom>
            <a:noFill/>
            <a:ln w="19050">
              <a:solidFill>
                <a:schemeClr val="accent2"/>
              </a:solidFill>
              <a:round/>
              <a:headEnd/>
              <a:tailEnd type="triangle" w="med" len="med"/>
            </a:ln>
          </p:spPr>
          <p:txBody>
            <a:bodyPr wrap="none" lIns="82124" tIns="41061" rIns="82124" bIns="41061" anchor="ctr">
              <a:spAutoFit/>
            </a:bodyPr>
            <a:lstStyle/>
            <a:p>
              <a:endParaRPr lang="en-US"/>
            </a:p>
          </p:txBody>
        </p:sp>
        <p:sp>
          <p:nvSpPr>
            <p:cNvPr id="100469" name="Line 73"/>
            <p:cNvSpPr>
              <a:spLocks noChangeShapeType="1"/>
            </p:cNvSpPr>
            <p:nvPr/>
          </p:nvSpPr>
          <p:spPr bwMode="auto">
            <a:xfrm>
              <a:off x="3744" y="1776"/>
              <a:ext cx="0" cy="288"/>
            </a:xfrm>
            <a:prstGeom prst="line">
              <a:avLst/>
            </a:prstGeom>
            <a:noFill/>
            <a:ln w="19050">
              <a:solidFill>
                <a:schemeClr val="accent2"/>
              </a:solidFill>
              <a:round/>
              <a:headEnd type="triangle" w="med" len="med"/>
              <a:tailEnd/>
            </a:ln>
          </p:spPr>
          <p:txBody>
            <a:bodyPr wrap="none" lIns="82124" tIns="41061" rIns="82124" bIns="41061" anchor="ctr">
              <a:spAutoFit/>
            </a:bodyPr>
            <a:lstStyle/>
            <a:p>
              <a:endParaRPr lang="en-US"/>
            </a:p>
          </p:txBody>
        </p:sp>
        <p:sp>
          <p:nvSpPr>
            <p:cNvPr id="100470" name="Line 74"/>
            <p:cNvSpPr>
              <a:spLocks noChangeShapeType="1"/>
            </p:cNvSpPr>
            <p:nvPr/>
          </p:nvSpPr>
          <p:spPr bwMode="auto">
            <a:xfrm>
              <a:off x="3792" y="1776"/>
              <a:ext cx="0" cy="288"/>
            </a:xfrm>
            <a:prstGeom prst="line">
              <a:avLst/>
            </a:prstGeom>
            <a:noFill/>
            <a:ln w="19050">
              <a:solidFill>
                <a:schemeClr val="folHlink"/>
              </a:solidFill>
              <a:round/>
              <a:headEnd/>
              <a:tailEnd type="triangle" w="med" len="med"/>
            </a:ln>
          </p:spPr>
          <p:txBody>
            <a:bodyPr wrap="none" lIns="82124" tIns="41061" rIns="82124" bIns="41061" anchor="ctr">
              <a:spAutoFit/>
            </a:bodyPr>
            <a:lstStyle/>
            <a:p>
              <a:endParaRPr lang="en-US"/>
            </a:p>
          </p:txBody>
        </p:sp>
        <p:sp>
          <p:nvSpPr>
            <p:cNvPr id="100471" name="Line 75"/>
            <p:cNvSpPr>
              <a:spLocks noChangeShapeType="1"/>
            </p:cNvSpPr>
            <p:nvPr/>
          </p:nvSpPr>
          <p:spPr bwMode="auto">
            <a:xfrm>
              <a:off x="3840" y="1776"/>
              <a:ext cx="0" cy="288"/>
            </a:xfrm>
            <a:prstGeom prst="line">
              <a:avLst/>
            </a:prstGeom>
            <a:noFill/>
            <a:ln w="19050">
              <a:solidFill>
                <a:schemeClr val="folHlink"/>
              </a:solidFill>
              <a:round/>
              <a:headEnd type="triangle" w="med" len="med"/>
              <a:tailEnd/>
            </a:ln>
          </p:spPr>
          <p:txBody>
            <a:bodyPr wrap="none" lIns="82124" tIns="41061" rIns="82124" bIns="41061" anchor="ctr">
              <a:spAutoFit/>
            </a:bodyPr>
            <a:lstStyle/>
            <a:p>
              <a:endParaRPr lang="en-US"/>
            </a:p>
          </p:txBody>
        </p:sp>
        <p:sp>
          <p:nvSpPr>
            <p:cNvPr id="100472" name="Line 76"/>
            <p:cNvSpPr>
              <a:spLocks noChangeShapeType="1"/>
            </p:cNvSpPr>
            <p:nvPr/>
          </p:nvSpPr>
          <p:spPr bwMode="auto">
            <a:xfrm>
              <a:off x="3888" y="1776"/>
              <a:ext cx="0" cy="288"/>
            </a:xfrm>
            <a:prstGeom prst="line">
              <a:avLst/>
            </a:prstGeom>
            <a:noFill/>
            <a:ln w="19050">
              <a:solidFill>
                <a:srgbClr val="008000"/>
              </a:solidFill>
              <a:round/>
              <a:headEnd/>
              <a:tailEnd type="triangle" w="med" len="med"/>
            </a:ln>
          </p:spPr>
          <p:txBody>
            <a:bodyPr wrap="none" lIns="82124" tIns="41061" rIns="82124" bIns="41061" anchor="ctr">
              <a:spAutoFit/>
            </a:bodyPr>
            <a:lstStyle/>
            <a:p>
              <a:endParaRPr lang="en-US"/>
            </a:p>
          </p:txBody>
        </p:sp>
        <p:sp>
          <p:nvSpPr>
            <p:cNvPr id="100473" name="Line 77"/>
            <p:cNvSpPr>
              <a:spLocks noChangeShapeType="1"/>
            </p:cNvSpPr>
            <p:nvPr/>
          </p:nvSpPr>
          <p:spPr bwMode="auto">
            <a:xfrm>
              <a:off x="3936" y="1776"/>
              <a:ext cx="0" cy="288"/>
            </a:xfrm>
            <a:prstGeom prst="line">
              <a:avLst/>
            </a:prstGeom>
            <a:noFill/>
            <a:ln w="19050">
              <a:solidFill>
                <a:srgbClr val="008000"/>
              </a:solidFill>
              <a:round/>
              <a:headEnd type="triangle" w="med" len="med"/>
              <a:tailEnd/>
            </a:ln>
          </p:spPr>
          <p:txBody>
            <a:bodyPr wrap="none" lIns="82124" tIns="41061" rIns="82124" bIns="41061" anchor="ctr">
              <a:spAutoFit/>
            </a:bodyPr>
            <a:lstStyle/>
            <a:p>
              <a:endParaRPr lang="en-US"/>
            </a:p>
          </p:txBody>
        </p:sp>
        <p:sp>
          <p:nvSpPr>
            <p:cNvPr id="100474" name="Line 78"/>
            <p:cNvSpPr>
              <a:spLocks noChangeShapeType="1"/>
            </p:cNvSpPr>
            <p:nvPr/>
          </p:nvSpPr>
          <p:spPr bwMode="auto">
            <a:xfrm>
              <a:off x="3984" y="1776"/>
              <a:ext cx="0" cy="288"/>
            </a:xfrm>
            <a:prstGeom prst="line">
              <a:avLst/>
            </a:prstGeom>
            <a:noFill/>
            <a:ln w="19050">
              <a:solidFill>
                <a:srgbClr val="9900CC"/>
              </a:solidFill>
              <a:round/>
              <a:headEnd/>
              <a:tailEnd type="triangle" w="med" len="med"/>
            </a:ln>
          </p:spPr>
          <p:txBody>
            <a:bodyPr wrap="none" lIns="82124" tIns="41061" rIns="82124" bIns="41061" anchor="ctr">
              <a:spAutoFit/>
            </a:bodyPr>
            <a:lstStyle/>
            <a:p>
              <a:endParaRPr lang="en-US"/>
            </a:p>
          </p:txBody>
        </p:sp>
        <p:sp>
          <p:nvSpPr>
            <p:cNvPr id="100475" name="Line 79"/>
            <p:cNvSpPr>
              <a:spLocks noChangeShapeType="1"/>
            </p:cNvSpPr>
            <p:nvPr/>
          </p:nvSpPr>
          <p:spPr bwMode="auto">
            <a:xfrm>
              <a:off x="4032" y="1776"/>
              <a:ext cx="0" cy="288"/>
            </a:xfrm>
            <a:prstGeom prst="line">
              <a:avLst/>
            </a:prstGeom>
            <a:noFill/>
            <a:ln w="19050">
              <a:solidFill>
                <a:srgbClr val="9900CC"/>
              </a:solidFill>
              <a:round/>
              <a:headEnd type="triangle" w="med" len="med"/>
              <a:tailEnd/>
            </a:ln>
          </p:spPr>
          <p:txBody>
            <a:bodyPr wrap="none" lIns="82124" tIns="41061" rIns="82124" bIns="41061" anchor="ctr">
              <a:spAutoFit/>
            </a:bodyPr>
            <a:lstStyle/>
            <a:p>
              <a:endParaRPr lang="en-US"/>
            </a:p>
          </p:txBody>
        </p:sp>
      </p:grpSp>
      <p:grpSp>
        <p:nvGrpSpPr>
          <p:cNvPr id="12" name="Group 2"/>
          <p:cNvGrpSpPr>
            <a:grpSpLocks/>
          </p:cNvGrpSpPr>
          <p:nvPr/>
        </p:nvGrpSpPr>
        <p:grpSpPr bwMode="auto">
          <a:xfrm>
            <a:off x="5029200" y="3962400"/>
            <a:ext cx="3810000" cy="1752600"/>
            <a:chOff x="3168" y="768"/>
            <a:chExt cx="2400" cy="1104"/>
          </a:xfrm>
        </p:grpSpPr>
        <p:grpSp>
          <p:nvGrpSpPr>
            <p:cNvPr id="100452" name="Group 3"/>
            <p:cNvGrpSpPr>
              <a:grpSpLocks/>
            </p:cNvGrpSpPr>
            <p:nvPr/>
          </p:nvGrpSpPr>
          <p:grpSpPr bwMode="auto">
            <a:xfrm>
              <a:off x="3168" y="960"/>
              <a:ext cx="2400" cy="912"/>
              <a:chOff x="3168" y="960"/>
              <a:chExt cx="2400" cy="912"/>
            </a:xfrm>
          </p:grpSpPr>
          <p:sp>
            <p:nvSpPr>
              <p:cNvPr id="100454" name="Rectangle 4"/>
              <p:cNvSpPr>
                <a:spLocks noChangeArrowheads="1"/>
              </p:cNvSpPr>
              <p:nvPr/>
            </p:nvSpPr>
            <p:spPr bwMode="auto">
              <a:xfrm>
                <a:off x="3504" y="960"/>
                <a:ext cx="1728" cy="912"/>
              </a:xfrm>
              <a:prstGeom prst="rect">
                <a:avLst/>
              </a:prstGeom>
              <a:noFill/>
              <a:ln w="9525">
                <a:solidFill>
                  <a:schemeClr val="tx1"/>
                </a:solidFill>
                <a:prstDash val="dash"/>
                <a:miter lim="800000"/>
                <a:headEnd/>
                <a:tailEnd/>
              </a:ln>
            </p:spPr>
            <p:txBody>
              <a:bodyPr wrap="none" lIns="82124" tIns="41061" rIns="82124" bIns="41061" anchor="ctr">
                <a:spAutoFit/>
              </a:bodyPr>
              <a:lstStyle/>
              <a:p>
                <a:endParaRPr lang="en-GB"/>
              </a:p>
            </p:txBody>
          </p:sp>
          <p:grpSp>
            <p:nvGrpSpPr>
              <p:cNvPr id="100455" name="Group 148"/>
              <p:cNvGrpSpPr>
                <a:grpSpLocks/>
              </p:cNvGrpSpPr>
              <p:nvPr/>
            </p:nvGrpSpPr>
            <p:grpSpPr bwMode="auto">
              <a:xfrm>
                <a:off x="3168" y="1008"/>
                <a:ext cx="2400" cy="768"/>
                <a:chOff x="3168" y="1008"/>
                <a:chExt cx="2400" cy="768"/>
              </a:xfrm>
            </p:grpSpPr>
            <p:sp>
              <p:nvSpPr>
                <p:cNvPr id="267" name="Rectangle 6"/>
                <p:cNvSpPr>
                  <a:spLocks noChangeArrowheads="1"/>
                </p:cNvSpPr>
                <p:nvPr/>
              </p:nvSpPr>
              <p:spPr bwMode="auto">
                <a:xfrm>
                  <a:off x="3552" y="1008"/>
                  <a:ext cx="528" cy="768"/>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sp>
              <p:nvSpPr>
                <p:cNvPr id="100457" name="Line 7"/>
                <p:cNvSpPr>
                  <a:spLocks noChangeShapeType="1"/>
                </p:cNvSpPr>
                <p:nvPr/>
              </p:nvSpPr>
              <p:spPr bwMode="auto">
                <a:xfrm>
                  <a:off x="3168" y="1200"/>
                  <a:ext cx="384" cy="0"/>
                </a:xfrm>
                <a:prstGeom prst="line">
                  <a:avLst/>
                </a:prstGeom>
                <a:noFill/>
                <a:ln w="57150">
                  <a:solidFill>
                    <a:schemeClr val="tx1"/>
                  </a:solidFill>
                  <a:round/>
                  <a:headEnd/>
                  <a:tailEnd type="triangle" w="med" len="med"/>
                </a:ln>
              </p:spPr>
              <p:txBody>
                <a:bodyPr wrap="none" lIns="82124" tIns="41061" rIns="82124" bIns="41061" anchor="ctr">
                  <a:spAutoFit/>
                </a:bodyPr>
                <a:lstStyle/>
                <a:p>
                  <a:endParaRPr lang="en-US"/>
                </a:p>
              </p:txBody>
            </p:sp>
            <p:sp>
              <p:nvSpPr>
                <p:cNvPr id="100458" name="Line 8"/>
                <p:cNvSpPr>
                  <a:spLocks noChangeShapeType="1"/>
                </p:cNvSpPr>
                <p:nvPr/>
              </p:nvSpPr>
              <p:spPr bwMode="auto">
                <a:xfrm>
                  <a:off x="3168" y="1584"/>
                  <a:ext cx="384" cy="0"/>
                </a:xfrm>
                <a:prstGeom prst="line">
                  <a:avLst/>
                </a:prstGeom>
                <a:noFill/>
                <a:ln w="57150">
                  <a:solidFill>
                    <a:schemeClr val="tx1"/>
                  </a:solidFill>
                  <a:round/>
                  <a:headEnd type="triangle" w="med" len="med"/>
                  <a:tailEnd/>
                </a:ln>
              </p:spPr>
              <p:txBody>
                <a:bodyPr wrap="none" lIns="82124" tIns="41061" rIns="82124" bIns="41061" anchor="ctr">
                  <a:spAutoFit/>
                </a:bodyPr>
                <a:lstStyle/>
                <a:p>
                  <a:endParaRPr lang="en-US"/>
                </a:p>
              </p:txBody>
            </p:sp>
            <p:sp>
              <p:nvSpPr>
                <p:cNvPr id="270" name="Rectangle 9"/>
                <p:cNvSpPr>
                  <a:spLocks noChangeArrowheads="1"/>
                </p:cNvSpPr>
                <p:nvPr/>
              </p:nvSpPr>
              <p:spPr bwMode="auto">
                <a:xfrm>
                  <a:off x="4656" y="1008"/>
                  <a:ext cx="528" cy="768"/>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sp>
              <p:nvSpPr>
                <p:cNvPr id="100460" name="Line 10"/>
                <p:cNvSpPr>
                  <a:spLocks noChangeShapeType="1"/>
                </p:cNvSpPr>
                <p:nvPr/>
              </p:nvSpPr>
              <p:spPr bwMode="auto">
                <a:xfrm>
                  <a:off x="5184" y="1200"/>
                  <a:ext cx="384" cy="0"/>
                </a:xfrm>
                <a:prstGeom prst="line">
                  <a:avLst/>
                </a:prstGeom>
                <a:noFill/>
                <a:ln w="57150">
                  <a:solidFill>
                    <a:schemeClr val="tx1"/>
                  </a:solidFill>
                  <a:round/>
                  <a:headEnd/>
                  <a:tailEnd type="triangle" w="med" len="med"/>
                </a:ln>
              </p:spPr>
              <p:txBody>
                <a:bodyPr wrap="none" lIns="82124" tIns="41061" rIns="82124" bIns="41061" anchor="ctr">
                  <a:spAutoFit/>
                </a:bodyPr>
                <a:lstStyle/>
                <a:p>
                  <a:endParaRPr lang="en-US"/>
                </a:p>
              </p:txBody>
            </p:sp>
            <p:sp>
              <p:nvSpPr>
                <p:cNvPr id="100461" name="Line 11"/>
                <p:cNvSpPr>
                  <a:spLocks noChangeShapeType="1"/>
                </p:cNvSpPr>
                <p:nvPr/>
              </p:nvSpPr>
              <p:spPr bwMode="auto">
                <a:xfrm>
                  <a:off x="5184" y="1584"/>
                  <a:ext cx="384" cy="0"/>
                </a:xfrm>
                <a:prstGeom prst="line">
                  <a:avLst/>
                </a:prstGeom>
                <a:noFill/>
                <a:ln w="57150">
                  <a:solidFill>
                    <a:schemeClr val="tx1"/>
                  </a:solidFill>
                  <a:round/>
                  <a:headEnd type="triangle" w="med" len="med"/>
                  <a:tailEnd/>
                </a:ln>
              </p:spPr>
              <p:txBody>
                <a:bodyPr wrap="none" lIns="82124" tIns="41061" rIns="82124" bIns="41061" anchor="ctr">
                  <a:spAutoFit/>
                </a:bodyPr>
                <a:lstStyle/>
                <a:p>
                  <a:endParaRPr lang="en-US"/>
                </a:p>
              </p:txBody>
            </p:sp>
            <p:sp>
              <p:nvSpPr>
                <p:cNvPr id="100462" name="Line 12"/>
                <p:cNvSpPr>
                  <a:spLocks noChangeShapeType="1"/>
                </p:cNvSpPr>
                <p:nvPr/>
              </p:nvSpPr>
              <p:spPr bwMode="auto">
                <a:xfrm>
                  <a:off x="4080" y="1200"/>
                  <a:ext cx="576" cy="0"/>
                </a:xfrm>
                <a:prstGeom prst="line">
                  <a:avLst/>
                </a:prstGeom>
                <a:noFill/>
                <a:ln w="57150">
                  <a:solidFill>
                    <a:schemeClr val="tx1"/>
                  </a:solidFill>
                  <a:round/>
                  <a:headEnd/>
                  <a:tailEnd type="triangle" w="med" len="med"/>
                </a:ln>
              </p:spPr>
              <p:txBody>
                <a:bodyPr lIns="82124" tIns="41061" rIns="82124" bIns="41061" anchor="ctr">
                  <a:spAutoFit/>
                </a:bodyPr>
                <a:lstStyle/>
                <a:p>
                  <a:endParaRPr lang="en-US"/>
                </a:p>
              </p:txBody>
            </p:sp>
            <p:sp>
              <p:nvSpPr>
                <p:cNvPr id="100463" name="Line 13"/>
                <p:cNvSpPr>
                  <a:spLocks noChangeShapeType="1"/>
                </p:cNvSpPr>
                <p:nvPr/>
              </p:nvSpPr>
              <p:spPr bwMode="auto">
                <a:xfrm>
                  <a:off x="4080" y="1584"/>
                  <a:ext cx="576" cy="0"/>
                </a:xfrm>
                <a:prstGeom prst="line">
                  <a:avLst/>
                </a:prstGeom>
                <a:noFill/>
                <a:ln w="57150">
                  <a:solidFill>
                    <a:schemeClr val="tx1"/>
                  </a:solidFill>
                  <a:round/>
                  <a:headEnd type="triangle" w="med" len="med"/>
                  <a:tailEnd/>
                </a:ln>
              </p:spPr>
              <p:txBody>
                <a:bodyPr lIns="82124" tIns="41061" rIns="82124" bIns="41061" anchor="ctr">
                  <a:spAutoFit/>
                </a:bodyPr>
                <a:lstStyle/>
                <a:p>
                  <a:endParaRPr lang="en-US"/>
                </a:p>
              </p:txBody>
            </p:sp>
            <p:sp>
              <p:nvSpPr>
                <p:cNvPr id="100464" name="Text Box 14"/>
                <p:cNvSpPr txBox="1">
                  <a:spLocks noChangeArrowheads="1"/>
                </p:cNvSpPr>
                <p:nvPr/>
              </p:nvSpPr>
              <p:spPr bwMode="auto">
                <a:xfrm>
                  <a:off x="3552" y="1248"/>
                  <a:ext cx="527" cy="294"/>
                </a:xfrm>
                <a:prstGeom prst="rect">
                  <a:avLst/>
                </a:prstGeom>
                <a:noFill/>
                <a:ln w="9525">
                  <a:noFill/>
                  <a:miter lim="800000"/>
                  <a:headEnd/>
                  <a:tailEnd/>
                </a:ln>
              </p:spPr>
              <p:txBody>
                <a:bodyPr wrap="none" lIns="82124" tIns="41061" rIns="82124" bIns="41061">
                  <a:spAutoFit/>
                </a:bodyPr>
                <a:lstStyle/>
                <a:p>
                  <a:pPr defTabSz="814388"/>
                  <a:r>
                    <a:rPr lang="en-GB" sz="1400" b="1">
                      <a:solidFill>
                        <a:schemeClr val="bg1"/>
                      </a:solidFill>
                    </a:rPr>
                    <a:t>ROADM</a:t>
                  </a:r>
                </a:p>
                <a:p>
                  <a:pPr defTabSz="814388"/>
                  <a:r>
                    <a:rPr lang="en-GB" sz="1400" b="1">
                      <a:solidFill>
                        <a:schemeClr val="bg1"/>
                      </a:solidFill>
                    </a:rPr>
                    <a:t>West</a:t>
                  </a:r>
                </a:p>
              </p:txBody>
            </p:sp>
            <p:sp>
              <p:nvSpPr>
                <p:cNvPr id="100465" name="Text Box 15"/>
                <p:cNvSpPr txBox="1">
                  <a:spLocks noChangeArrowheads="1"/>
                </p:cNvSpPr>
                <p:nvPr/>
              </p:nvSpPr>
              <p:spPr bwMode="auto">
                <a:xfrm>
                  <a:off x="4656" y="1248"/>
                  <a:ext cx="527" cy="294"/>
                </a:xfrm>
                <a:prstGeom prst="rect">
                  <a:avLst/>
                </a:prstGeom>
                <a:noFill/>
                <a:ln w="9525">
                  <a:noFill/>
                  <a:miter lim="800000"/>
                  <a:headEnd/>
                  <a:tailEnd/>
                </a:ln>
              </p:spPr>
              <p:txBody>
                <a:bodyPr wrap="none" lIns="82124" tIns="41061" rIns="82124" bIns="41061">
                  <a:spAutoFit/>
                </a:bodyPr>
                <a:lstStyle/>
                <a:p>
                  <a:pPr defTabSz="814388"/>
                  <a:r>
                    <a:rPr lang="en-GB" sz="1400" b="1">
                      <a:solidFill>
                        <a:schemeClr val="bg1"/>
                      </a:solidFill>
                    </a:rPr>
                    <a:t>ROADM</a:t>
                  </a:r>
                </a:p>
                <a:p>
                  <a:pPr defTabSz="814388"/>
                  <a:r>
                    <a:rPr lang="en-GB" sz="1400" b="1">
                      <a:solidFill>
                        <a:schemeClr val="bg1"/>
                      </a:solidFill>
                    </a:rPr>
                    <a:t>East</a:t>
                  </a:r>
                </a:p>
              </p:txBody>
            </p:sp>
          </p:grpSp>
        </p:grpSp>
        <p:sp>
          <p:nvSpPr>
            <p:cNvPr id="100453" name="Text Box 16"/>
            <p:cNvSpPr txBox="1">
              <a:spLocks noChangeArrowheads="1"/>
            </p:cNvSpPr>
            <p:nvPr/>
          </p:nvSpPr>
          <p:spPr bwMode="auto">
            <a:xfrm>
              <a:off x="3759" y="768"/>
              <a:ext cx="1285" cy="191"/>
            </a:xfrm>
            <a:prstGeom prst="rect">
              <a:avLst/>
            </a:prstGeom>
            <a:noFill/>
            <a:ln w="9525">
              <a:noFill/>
              <a:miter lim="800000"/>
              <a:headEnd/>
              <a:tailEnd/>
            </a:ln>
          </p:spPr>
          <p:txBody>
            <a:bodyPr wrap="none" lIns="82124" tIns="41061" rIns="82124" bIns="41061">
              <a:spAutoFit/>
            </a:bodyPr>
            <a:lstStyle/>
            <a:p>
              <a:pPr defTabSz="814388"/>
              <a:r>
                <a:rPr lang="en-GB" sz="1600" b="1" i="1"/>
                <a:t>Directional</a:t>
              </a:r>
              <a:r>
                <a:rPr lang="en-GB" sz="1600" b="1"/>
                <a:t> ROADM</a:t>
              </a:r>
            </a:p>
          </p:txBody>
        </p:sp>
      </p:grpSp>
      <p:grpSp>
        <p:nvGrpSpPr>
          <p:cNvPr id="15" name="Group 19"/>
          <p:cNvGrpSpPr>
            <a:grpSpLocks/>
          </p:cNvGrpSpPr>
          <p:nvPr/>
        </p:nvGrpSpPr>
        <p:grpSpPr bwMode="auto">
          <a:xfrm flipV="1">
            <a:off x="5715000" y="5562600"/>
            <a:ext cx="685800" cy="457200"/>
            <a:chOff x="3600" y="1776"/>
            <a:chExt cx="432" cy="288"/>
          </a:xfrm>
        </p:grpSpPr>
        <p:sp>
          <p:nvSpPr>
            <p:cNvPr id="100442" name="Line 20"/>
            <p:cNvSpPr>
              <a:spLocks noChangeShapeType="1"/>
            </p:cNvSpPr>
            <p:nvPr/>
          </p:nvSpPr>
          <p:spPr bwMode="auto">
            <a:xfrm>
              <a:off x="3648" y="1776"/>
              <a:ext cx="0" cy="288"/>
            </a:xfrm>
            <a:prstGeom prst="line">
              <a:avLst/>
            </a:prstGeom>
            <a:noFill/>
            <a:ln w="19050">
              <a:solidFill>
                <a:schemeClr val="tx2"/>
              </a:solidFill>
              <a:round/>
              <a:headEnd type="triangle" w="med" len="med"/>
              <a:tailEnd/>
            </a:ln>
          </p:spPr>
          <p:txBody>
            <a:bodyPr wrap="none" lIns="82124" tIns="41061" rIns="82124" bIns="41061" anchor="ctr">
              <a:spAutoFit/>
            </a:bodyPr>
            <a:lstStyle/>
            <a:p>
              <a:endParaRPr lang="en-US"/>
            </a:p>
          </p:txBody>
        </p:sp>
        <p:sp>
          <p:nvSpPr>
            <p:cNvPr id="100443" name="Line 21"/>
            <p:cNvSpPr>
              <a:spLocks noChangeShapeType="1"/>
            </p:cNvSpPr>
            <p:nvPr/>
          </p:nvSpPr>
          <p:spPr bwMode="auto">
            <a:xfrm>
              <a:off x="3600" y="1776"/>
              <a:ext cx="0" cy="288"/>
            </a:xfrm>
            <a:prstGeom prst="line">
              <a:avLst/>
            </a:prstGeom>
            <a:noFill/>
            <a:ln w="19050">
              <a:solidFill>
                <a:schemeClr val="tx2"/>
              </a:solidFill>
              <a:round/>
              <a:headEnd/>
              <a:tailEnd type="triangle" w="med" len="med"/>
            </a:ln>
          </p:spPr>
          <p:txBody>
            <a:bodyPr wrap="none" lIns="82124" tIns="41061" rIns="82124" bIns="41061" anchor="ctr">
              <a:spAutoFit/>
            </a:bodyPr>
            <a:lstStyle/>
            <a:p>
              <a:endParaRPr lang="en-US"/>
            </a:p>
          </p:txBody>
        </p:sp>
        <p:sp>
          <p:nvSpPr>
            <p:cNvPr id="100444" name="Line 22"/>
            <p:cNvSpPr>
              <a:spLocks noChangeShapeType="1"/>
            </p:cNvSpPr>
            <p:nvPr/>
          </p:nvSpPr>
          <p:spPr bwMode="auto">
            <a:xfrm>
              <a:off x="3696" y="1776"/>
              <a:ext cx="0" cy="288"/>
            </a:xfrm>
            <a:prstGeom prst="line">
              <a:avLst/>
            </a:prstGeom>
            <a:noFill/>
            <a:ln w="19050">
              <a:solidFill>
                <a:schemeClr val="accent2"/>
              </a:solidFill>
              <a:round/>
              <a:headEnd/>
              <a:tailEnd type="triangle" w="med" len="med"/>
            </a:ln>
          </p:spPr>
          <p:txBody>
            <a:bodyPr wrap="none" lIns="82124" tIns="41061" rIns="82124" bIns="41061" anchor="ctr">
              <a:spAutoFit/>
            </a:bodyPr>
            <a:lstStyle/>
            <a:p>
              <a:endParaRPr lang="en-US"/>
            </a:p>
          </p:txBody>
        </p:sp>
        <p:sp>
          <p:nvSpPr>
            <p:cNvPr id="100445" name="Line 23"/>
            <p:cNvSpPr>
              <a:spLocks noChangeShapeType="1"/>
            </p:cNvSpPr>
            <p:nvPr/>
          </p:nvSpPr>
          <p:spPr bwMode="auto">
            <a:xfrm>
              <a:off x="3744" y="1776"/>
              <a:ext cx="0" cy="288"/>
            </a:xfrm>
            <a:prstGeom prst="line">
              <a:avLst/>
            </a:prstGeom>
            <a:noFill/>
            <a:ln w="19050">
              <a:solidFill>
                <a:schemeClr val="accent2"/>
              </a:solidFill>
              <a:round/>
              <a:headEnd type="triangle" w="med" len="med"/>
              <a:tailEnd/>
            </a:ln>
          </p:spPr>
          <p:txBody>
            <a:bodyPr wrap="none" lIns="82124" tIns="41061" rIns="82124" bIns="41061" anchor="ctr">
              <a:spAutoFit/>
            </a:bodyPr>
            <a:lstStyle/>
            <a:p>
              <a:endParaRPr lang="en-US"/>
            </a:p>
          </p:txBody>
        </p:sp>
        <p:sp>
          <p:nvSpPr>
            <p:cNvPr id="100446" name="Line 24"/>
            <p:cNvSpPr>
              <a:spLocks noChangeShapeType="1"/>
            </p:cNvSpPr>
            <p:nvPr/>
          </p:nvSpPr>
          <p:spPr bwMode="auto">
            <a:xfrm>
              <a:off x="3792" y="1776"/>
              <a:ext cx="0" cy="288"/>
            </a:xfrm>
            <a:prstGeom prst="line">
              <a:avLst/>
            </a:prstGeom>
            <a:noFill/>
            <a:ln w="19050">
              <a:solidFill>
                <a:schemeClr val="folHlink"/>
              </a:solidFill>
              <a:round/>
              <a:headEnd/>
              <a:tailEnd type="triangle" w="med" len="med"/>
            </a:ln>
          </p:spPr>
          <p:txBody>
            <a:bodyPr wrap="none" lIns="82124" tIns="41061" rIns="82124" bIns="41061" anchor="ctr">
              <a:spAutoFit/>
            </a:bodyPr>
            <a:lstStyle/>
            <a:p>
              <a:endParaRPr lang="en-US"/>
            </a:p>
          </p:txBody>
        </p:sp>
        <p:sp>
          <p:nvSpPr>
            <p:cNvPr id="100447" name="Line 25"/>
            <p:cNvSpPr>
              <a:spLocks noChangeShapeType="1"/>
            </p:cNvSpPr>
            <p:nvPr/>
          </p:nvSpPr>
          <p:spPr bwMode="auto">
            <a:xfrm>
              <a:off x="3840" y="1776"/>
              <a:ext cx="0" cy="288"/>
            </a:xfrm>
            <a:prstGeom prst="line">
              <a:avLst/>
            </a:prstGeom>
            <a:noFill/>
            <a:ln w="19050">
              <a:solidFill>
                <a:schemeClr val="folHlink"/>
              </a:solidFill>
              <a:round/>
              <a:headEnd type="triangle" w="med" len="med"/>
              <a:tailEnd/>
            </a:ln>
          </p:spPr>
          <p:txBody>
            <a:bodyPr wrap="none" lIns="82124" tIns="41061" rIns="82124" bIns="41061" anchor="ctr">
              <a:spAutoFit/>
            </a:bodyPr>
            <a:lstStyle/>
            <a:p>
              <a:endParaRPr lang="en-US"/>
            </a:p>
          </p:txBody>
        </p:sp>
        <p:sp>
          <p:nvSpPr>
            <p:cNvPr id="100448" name="Line 26"/>
            <p:cNvSpPr>
              <a:spLocks noChangeShapeType="1"/>
            </p:cNvSpPr>
            <p:nvPr/>
          </p:nvSpPr>
          <p:spPr bwMode="auto">
            <a:xfrm>
              <a:off x="3888" y="1776"/>
              <a:ext cx="0" cy="288"/>
            </a:xfrm>
            <a:prstGeom prst="line">
              <a:avLst/>
            </a:prstGeom>
            <a:noFill/>
            <a:ln w="19050">
              <a:solidFill>
                <a:srgbClr val="008000"/>
              </a:solidFill>
              <a:round/>
              <a:headEnd/>
              <a:tailEnd type="triangle" w="med" len="med"/>
            </a:ln>
          </p:spPr>
          <p:txBody>
            <a:bodyPr wrap="none" lIns="82124" tIns="41061" rIns="82124" bIns="41061" anchor="ctr">
              <a:spAutoFit/>
            </a:bodyPr>
            <a:lstStyle/>
            <a:p>
              <a:endParaRPr lang="en-US"/>
            </a:p>
          </p:txBody>
        </p:sp>
        <p:sp>
          <p:nvSpPr>
            <p:cNvPr id="100449" name="Line 27"/>
            <p:cNvSpPr>
              <a:spLocks noChangeShapeType="1"/>
            </p:cNvSpPr>
            <p:nvPr/>
          </p:nvSpPr>
          <p:spPr bwMode="auto">
            <a:xfrm>
              <a:off x="3936" y="1776"/>
              <a:ext cx="0" cy="288"/>
            </a:xfrm>
            <a:prstGeom prst="line">
              <a:avLst/>
            </a:prstGeom>
            <a:noFill/>
            <a:ln w="19050">
              <a:solidFill>
                <a:srgbClr val="008000"/>
              </a:solidFill>
              <a:round/>
              <a:headEnd type="triangle" w="med" len="med"/>
              <a:tailEnd/>
            </a:ln>
          </p:spPr>
          <p:txBody>
            <a:bodyPr wrap="none" lIns="82124" tIns="41061" rIns="82124" bIns="41061" anchor="ctr">
              <a:spAutoFit/>
            </a:bodyPr>
            <a:lstStyle/>
            <a:p>
              <a:endParaRPr lang="en-US"/>
            </a:p>
          </p:txBody>
        </p:sp>
        <p:sp>
          <p:nvSpPr>
            <p:cNvPr id="100450" name="Line 28"/>
            <p:cNvSpPr>
              <a:spLocks noChangeShapeType="1"/>
            </p:cNvSpPr>
            <p:nvPr/>
          </p:nvSpPr>
          <p:spPr bwMode="auto">
            <a:xfrm>
              <a:off x="3984" y="1776"/>
              <a:ext cx="0" cy="288"/>
            </a:xfrm>
            <a:prstGeom prst="line">
              <a:avLst/>
            </a:prstGeom>
            <a:noFill/>
            <a:ln w="19050">
              <a:solidFill>
                <a:srgbClr val="9900CC"/>
              </a:solidFill>
              <a:round/>
              <a:headEnd/>
              <a:tailEnd type="triangle" w="med" len="med"/>
            </a:ln>
          </p:spPr>
          <p:txBody>
            <a:bodyPr wrap="none" lIns="82124" tIns="41061" rIns="82124" bIns="41061" anchor="ctr">
              <a:spAutoFit/>
            </a:bodyPr>
            <a:lstStyle/>
            <a:p>
              <a:endParaRPr lang="en-US"/>
            </a:p>
          </p:txBody>
        </p:sp>
        <p:sp>
          <p:nvSpPr>
            <p:cNvPr id="100451" name="Line 29"/>
            <p:cNvSpPr>
              <a:spLocks noChangeShapeType="1"/>
            </p:cNvSpPr>
            <p:nvPr/>
          </p:nvSpPr>
          <p:spPr bwMode="auto">
            <a:xfrm>
              <a:off x="4032" y="1776"/>
              <a:ext cx="0" cy="288"/>
            </a:xfrm>
            <a:prstGeom prst="line">
              <a:avLst/>
            </a:prstGeom>
            <a:noFill/>
            <a:ln w="19050">
              <a:solidFill>
                <a:srgbClr val="9900CC"/>
              </a:solidFill>
              <a:round/>
              <a:headEnd type="triangle" w="med" len="med"/>
              <a:tailEnd/>
            </a:ln>
          </p:spPr>
          <p:txBody>
            <a:bodyPr wrap="none" lIns="82124" tIns="41061" rIns="82124" bIns="41061" anchor="ctr">
              <a:spAutoFit/>
            </a:bodyPr>
            <a:lstStyle/>
            <a:p>
              <a:endParaRPr lang="en-US"/>
            </a:p>
          </p:txBody>
        </p:sp>
      </p:grpSp>
      <p:grpSp>
        <p:nvGrpSpPr>
          <p:cNvPr id="16" name="Group 30"/>
          <p:cNvGrpSpPr>
            <a:grpSpLocks/>
          </p:cNvGrpSpPr>
          <p:nvPr/>
        </p:nvGrpSpPr>
        <p:grpSpPr bwMode="auto">
          <a:xfrm flipH="1">
            <a:off x="7467600" y="5562600"/>
            <a:ext cx="685800" cy="457200"/>
            <a:chOff x="3600" y="1776"/>
            <a:chExt cx="432" cy="288"/>
          </a:xfrm>
        </p:grpSpPr>
        <p:sp>
          <p:nvSpPr>
            <p:cNvPr id="100432" name="Line 31"/>
            <p:cNvSpPr>
              <a:spLocks noChangeShapeType="1"/>
            </p:cNvSpPr>
            <p:nvPr/>
          </p:nvSpPr>
          <p:spPr bwMode="auto">
            <a:xfrm>
              <a:off x="3648" y="1776"/>
              <a:ext cx="0" cy="288"/>
            </a:xfrm>
            <a:prstGeom prst="line">
              <a:avLst/>
            </a:prstGeom>
            <a:noFill/>
            <a:ln w="19050">
              <a:solidFill>
                <a:schemeClr val="tx2"/>
              </a:solidFill>
              <a:round/>
              <a:headEnd type="triangle" w="med" len="med"/>
              <a:tailEnd/>
            </a:ln>
          </p:spPr>
          <p:txBody>
            <a:bodyPr wrap="none" lIns="82124" tIns="41061" rIns="82124" bIns="41061" anchor="ctr">
              <a:spAutoFit/>
            </a:bodyPr>
            <a:lstStyle/>
            <a:p>
              <a:endParaRPr lang="en-US"/>
            </a:p>
          </p:txBody>
        </p:sp>
        <p:sp>
          <p:nvSpPr>
            <p:cNvPr id="100433" name="Line 32"/>
            <p:cNvSpPr>
              <a:spLocks noChangeShapeType="1"/>
            </p:cNvSpPr>
            <p:nvPr/>
          </p:nvSpPr>
          <p:spPr bwMode="auto">
            <a:xfrm>
              <a:off x="3600" y="1776"/>
              <a:ext cx="0" cy="288"/>
            </a:xfrm>
            <a:prstGeom prst="line">
              <a:avLst/>
            </a:prstGeom>
            <a:noFill/>
            <a:ln w="19050">
              <a:solidFill>
                <a:schemeClr val="tx2"/>
              </a:solidFill>
              <a:round/>
              <a:headEnd/>
              <a:tailEnd type="triangle" w="med" len="med"/>
            </a:ln>
          </p:spPr>
          <p:txBody>
            <a:bodyPr wrap="none" lIns="82124" tIns="41061" rIns="82124" bIns="41061" anchor="ctr">
              <a:spAutoFit/>
            </a:bodyPr>
            <a:lstStyle/>
            <a:p>
              <a:endParaRPr lang="en-US"/>
            </a:p>
          </p:txBody>
        </p:sp>
        <p:sp>
          <p:nvSpPr>
            <p:cNvPr id="100434" name="Line 33"/>
            <p:cNvSpPr>
              <a:spLocks noChangeShapeType="1"/>
            </p:cNvSpPr>
            <p:nvPr/>
          </p:nvSpPr>
          <p:spPr bwMode="auto">
            <a:xfrm>
              <a:off x="3696" y="1776"/>
              <a:ext cx="0" cy="288"/>
            </a:xfrm>
            <a:prstGeom prst="line">
              <a:avLst/>
            </a:prstGeom>
            <a:noFill/>
            <a:ln w="19050">
              <a:solidFill>
                <a:schemeClr val="accent2"/>
              </a:solidFill>
              <a:round/>
              <a:headEnd/>
              <a:tailEnd type="triangle" w="med" len="med"/>
            </a:ln>
          </p:spPr>
          <p:txBody>
            <a:bodyPr wrap="none" lIns="82124" tIns="41061" rIns="82124" bIns="41061" anchor="ctr">
              <a:spAutoFit/>
            </a:bodyPr>
            <a:lstStyle/>
            <a:p>
              <a:endParaRPr lang="en-US"/>
            </a:p>
          </p:txBody>
        </p:sp>
        <p:sp>
          <p:nvSpPr>
            <p:cNvPr id="100435" name="Line 34"/>
            <p:cNvSpPr>
              <a:spLocks noChangeShapeType="1"/>
            </p:cNvSpPr>
            <p:nvPr/>
          </p:nvSpPr>
          <p:spPr bwMode="auto">
            <a:xfrm>
              <a:off x="3744" y="1776"/>
              <a:ext cx="0" cy="288"/>
            </a:xfrm>
            <a:prstGeom prst="line">
              <a:avLst/>
            </a:prstGeom>
            <a:noFill/>
            <a:ln w="19050">
              <a:solidFill>
                <a:schemeClr val="accent2"/>
              </a:solidFill>
              <a:round/>
              <a:headEnd type="triangle" w="med" len="med"/>
              <a:tailEnd/>
            </a:ln>
          </p:spPr>
          <p:txBody>
            <a:bodyPr wrap="none" lIns="82124" tIns="41061" rIns="82124" bIns="41061" anchor="ctr">
              <a:spAutoFit/>
            </a:bodyPr>
            <a:lstStyle/>
            <a:p>
              <a:endParaRPr lang="en-US"/>
            </a:p>
          </p:txBody>
        </p:sp>
        <p:sp>
          <p:nvSpPr>
            <p:cNvPr id="100436" name="Line 35"/>
            <p:cNvSpPr>
              <a:spLocks noChangeShapeType="1"/>
            </p:cNvSpPr>
            <p:nvPr/>
          </p:nvSpPr>
          <p:spPr bwMode="auto">
            <a:xfrm>
              <a:off x="3792" y="1776"/>
              <a:ext cx="0" cy="288"/>
            </a:xfrm>
            <a:prstGeom prst="line">
              <a:avLst/>
            </a:prstGeom>
            <a:noFill/>
            <a:ln w="19050">
              <a:solidFill>
                <a:schemeClr val="folHlink"/>
              </a:solidFill>
              <a:round/>
              <a:headEnd/>
              <a:tailEnd type="triangle" w="med" len="med"/>
            </a:ln>
          </p:spPr>
          <p:txBody>
            <a:bodyPr wrap="none" lIns="82124" tIns="41061" rIns="82124" bIns="41061" anchor="ctr">
              <a:spAutoFit/>
            </a:bodyPr>
            <a:lstStyle/>
            <a:p>
              <a:endParaRPr lang="en-US"/>
            </a:p>
          </p:txBody>
        </p:sp>
        <p:sp>
          <p:nvSpPr>
            <p:cNvPr id="100437" name="Line 36"/>
            <p:cNvSpPr>
              <a:spLocks noChangeShapeType="1"/>
            </p:cNvSpPr>
            <p:nvPr/>
          </p:nvSpPr>
          <p:spPr bwMode="auto">
            <a:xfrm>
              <a:off x="3840" y="1776"/>
              <a:ext cx="0" cy="288"/>
            </a:xfrm>
            <a:prstGeom prst="line">
              <a:avLst/>
            </a:prstGeom>
            <a:noFill/>
            <a:ln w="19050">
              <a:solidFill>
                <a:schemeClr val="folHlink"/>
              </a:solidFill>
              <a:round/>
              <a:headEnd type="triangle" w="med" len="med"/>
              <a:tailEnd/>
            </a:ln>
          </p:spPr>
          <p:txBody>
            <a:bodyPr wrap="none" lIns="82124" tIns="41061" rIns="82124" bIns="41061" anchor="ctr">
              <a:spAutoFit/>
            </a:bodyPr>
            <a:lstStyle/>
            <a:p>
              <a:endParaRPr lang="en-US"/>
            </a:p>
          </p:txBody>
        </p:sp>
        <p:sp>
          <p:nvSpPr>
            <p:cNvPr id="100438" name="Line 37"/>
            <p:cNvSpPr>
              <a:spLocks noChangeShapeType="1"/>
            </p:cNvSpPr>
            <p:nvPr/>
          </p:nvSpPr>
          <p:spPr bwMode="auto">
            <a:xfrm>
              <a:off x="3888" y="1776"/>
              <a:ext cx="0" cy="288"/>
            </a:xfrm>
            <a:prstGeom prst="line">
              <a:avLst/>
            </a:prstGeom>
            <a:noFill/>
            <a:ln w="19050">
              <a:solidFill>
                <a:srgbClr val="008000"/>
              </a:solidFill>
              <a:round/>
              <a:headEnd/>
              <a:tailEnd type="triangle" w="med" len="med"/>
            </a:ln>
          </p:spPr>
          <p:txBody>
            <a:bodyPr wrap="none" lIns="82124" tIns="41061" rIns="82124" bIns="41061" anchor="ctr">
              <a:spAutoFit/>
            </a:bodyPr>
            <a:lstStyle/>
            <a:p>
              <a:endParaRPr lang="en-US"/>
            </a:p>
          </p:txBody>
        </p:sp>
        <p:sp>
          <p:nvSpPr>
            <p:cNvPr id="100439" name="Line 38"/>
            <p:cNvSpPr>
              <a:spLocks noChangeShapeType="1"/>
            </p:cNvSpPr>
            <p:nvPr/>
          </p:nvSpPr>
          <p:spPr bwMode="auto">
            <a:xfrm>
              <a:off x="3936" y="1776"/>
              <a:ext cx="0" cy="288"/>
            </a:xfrm>
            <a:prstGeom prst="line">
              <a:avLst/>
            </a:prstGeom>
            <a:noFill/>
            <a:ln w="19050">
              <a:solidFill>
                <a:srgbClr val="008000"/>
              </a:solidFill>
              <a:round/>
              <a:headEnd type="triangle" w="med" len="med"/>
              <a:tailEnd/>
            </a:ln>
          </p:spPr>
          <p:txBody>
            <a:bodyPr wrap="none" lIns="82124" tIns="41061" rIns="82124" bIns="41061" anchor="ctr">
              <a:spAutoFit/>
            </a:bodyPr>
            <a:lstStyle/>
            <a:p>
              <a:endParaRPr lang="en-US"/>
            </a:p>
          </p:txBody>
        </p:sp>
        <p:sp>
          <p:nvSpPr>
            <p:cNvPr id="100440" name="Line 39"/>
            <p:cNvSpPr>
              <a:spLocks noChangeShapeType="1"/>
            </p:cNvSpPr>
            <p:nvPr/>
          </p:nvSpPr>
          <p:spPr bwMode="auto">
            <a:xfrm>
              <a:off x="3984" y="1776"/>
              <a:ext cx="0" cy="288"/>
            </a:xfrm>
            <a:prstGeom prst="line">
              <a:avLst/>
            </a:prstGeom>
            <a:noFill/>
            <a:ln w="19050">
              <a:solidFill>
                <a:srgbClr val="9900CC"/>
              </a:solidFill>
              <a:round/>
              <a:headEnd/>
              <a:tailEnd type="triangle" w="med" len="med"/>
            </a:ln>
          </p:spPr>
          <p:txBody>
            <a:bodyPr wrap="none" lIns="82124" tIns="41061" rIns="82124" bIns="41061" anchor="ctr">
              <a:spAutoFit/>
            </a:bodyPr>
            <a:lstStyle/>
            <a:p>
              <a:endParaRPr lang="en-US"/>
            </a:p>
          </p:txBody>
        </p:sp>
        <p:sp>
          <p:nvSpPr>
            <p:cNvPr id="100441" name="Line 40"/>
            <p:cNvSpPr>
              <a:spLocks noChangeShapeType="1"/>
            </p:cNvSpPr>
            <p:nvPr/>
          </p:nvSpPr>
          <p:spPr bwMode="auto">
            <a:xfrm>
              <a:off x="4032" y="1776"/>
              <a:ext cx="0" cy="288"/>
            </a:xfrm>
            <a:prstGeom prst="line">
              <a:avLst/>
            </a:prstGeom>
            <a:noFill/>
            <a:ln w="19050">
              <a:solidFill>
                <a:srgbClr val="9900CC"/>
              </a:solidFill>
              <a:round/>
              <a:headEnd type="triangle" w="med" len="med"/>
              <a:tailEnd/>
            </a:ln>
          </p:spPr>
          <p:txBody>
            <a:bodyPr wrap="none" lIns="82124" tIns="41061" rIns="82124" bIns="41061" anchor="ctr">
              <a:spAutoFit/>
            </a:bodyPr>
            <a:lstStyle/>
            <a:p>
              <a:endParaRPr lang="en-US"/>
            </a:p>
          </p:txBody>
        </p:sp>
      </p:grpSp>
      <p:grpSp>
        <p:nvGrpSpPr>
          <p:cNvPr id="17" name="Group 41"/>
          <p:cNvGrpSpPr>
            <a:grpSpLocks/>
          </p:cNvGrpSpPr>
          <p:nvPr/>
        </p:nvGrpSpPr>
        <p:grpSpPr bwMode="auto">
          <a:xfrm>
            <a:off x="5029200" y="4572000"/>
            <a:ext cx="1371600" cy="1447800"/>
            <a:chOff x="3168" y="1152"/>
            <a:chExt cx="864" cy="912"/>
          </a:xfrm>
        </p:grpSpPr>
        <p:sp>
          <p:nvSpPr>
            <p:cNvPr id="100419" name="Freeform 42"/>
            <p:cNvSpPr>
              <a:spLocks/>
            </p:cNvSpPr>
            <p:nvPr/>
          </p:nvSpPr>
          <p:spPr bwMode="auto">
            <a:xfrm>
              <a:off x="3168" y="1152"/>
              <a:ext cx="576" cy="624"/>
            </a:xfrm>
            <a:custGeom>
              <a:avLst/>
              <a:gdLst>
                <a:gd name="T0" fmla="*/ 0 w 768"/>
                <a:gd name="T1" fmla="*/ 0 h 624"/>
                <a:gd name="T2" fmla="*/ 77 w 768"/>
                <a:gd name="T3" fmla="*/ 0 h 624"/>
                <a:gd name="T4" fmla="*/ 77 w 768"/>
                <a:gd name="T5" fmla="*/ 624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a:tailEnd type="triangle" w="med" len="med"/>
            </a:ln>
          </p:spPr>
          <p:txBody>
            <a:bodyPr lIns="82124" tIns="41061" rIns="82124" bIns="41061" anchor="ctr">
              <a:spAutoFit/>
            </a:bodyPr>
            <a:lstStyle/>
            <a:p>
              <a:endParaRPr lang="en-GB"/>
            </a:p>
          </p:txBody>
        </p:sp>
        <p:sp>
          <p:nvSpPr>
            <p:cNvPr id="100420" name="Freeform 43"/>
            <p:cNvSpPr>
              <a:spLocks/>
            </p:cNvSpPr>
            <p:nvPr/>
          </p:nvSpPr>
          <p:spPr bwMode="auto">
            <a:xfrm>
              <a:off x="3168" y="1536"/>
              <a:ext cx="528" cy="240"/>
            </a:xfrm>
            <a:custGeom>
              <a:avLst/>
              <a:gdLst>
                <a:gd name="T0" fmla="*/ 0 w 768"/>
                <a:gd name="T1" fmla="*/ 0 h 624"/>
                <a:gd name="T2" fmla="*/ 38 w 768"/>
                <a:gd name="T3" fmla="*/ 0 h 624"/>
                <a:gd name="T4" fmla="*/ 38 w 768"/>
                <a:gd name="T5" fmla="*/ 0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type="triangle" w="med" len="med"/>
              <a:tailEnd/>
            </a:ln>
          </p:spPr>
          <p:txBody>
            <a:bodyPr lIns="82124" tIns="41061" rIns="82124" bIns="41061" anchor="ctr">
              <a:spAutoFit/>
            </a:bodyPr>
            <a:lstStyle/>
            <a:p>
              <a:endParaRPr lang="en-GB"/>
            </a:p>
          </p:txBody>
        </p:sp>
        <p:grpSp>
          <p:nvGrpSpPr>
            <p:cNvPr id="100421" name="Group 44"/>
            <p:cNvGrpSpPr>
              <a:grpSpLocks/>
            </p:cNvGrpSpPr>
            <p:nvPr/>
          </p:nvGrpSpPr>
          <p:grpSpPr bwMode="auto">
            <a:xfrm>
              <a:off x="3600" y="1776"/>
              <a:ext cx="432" cy="288"/>
              <a:chOff x="4464" y="2352"/>
              <a:chExt cx="432" cy="288"/>
            </a:xfrm>
          </p:grpSpPr>
          <p:sp>
            <p:nvSpPr>
              <p:cNvPr id="100422" name="Line 45"/>
              <p:cNvSpPr>
                <a:spLocks noChangeShapeType="1"/>
              </p:cNvSpPr>
              <p:nvPr/>
            </p:nvSpPr>
            <p:spPr bwMode="auto">
              <a:xfrm>
                <a:off x="4512" y="2352"/>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sp>
            <p:nvSpPr>
              <p:cNvPr id="100423" name="Line 46"/>
              <p:cNvSpPr>
                <a:spLocks noChangeShapeType="1"/>
              </p:cNvSpPr>
              <p:nvPr/>
            </p:nvSpPr>
            <p:spPr bwMode="auto">
              <a:xfrm>
                <a:off x="4464" y="2352"/>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24" name="Line 47"/>
              <p:cNvSpPr>
                <a:spLocks noChangeShapeType="1"/>
              </p:cNvSpPr>
              <p:nvPr/>
            </p:nvSpPr>
            <p:spPr bwMode="auto">
              <a:xfrm>
                <a:off x="4560" y="2352"/>
                <a:ext cx="0" cy="288"/>
              </a:xfrm>
              <a:prstGeom prst="line">
                <a:avLst/>
              </a:prstGeom>
              <a:noFill/>
              <a:ln w="19050">
                <a:solidFill>
                  <a:schemeClr val="accent2"/>
                </a:solidFill>
                <a:round/>
                <a:headEnd type="triangle" w="med" len="med"/>
                <a:tailEnd/>
              </a:ln>
            </p:spPr>
            <p:txBody>
              <a:bodyPr wrap="none" lIns="82124" tIns="41061" rIns="82124" bIns="41061" anchor="ctr">
                <a:spAutoFit/>
              </a:bodyPr>
              <a:lstStyle/>
              <a:p>
                <a:endParaRPr lang="en-US"/>
              </a:p>
            </p:txBody>
          </p:sp>
          <p:sp>
            <p:nvSpPr>
              <p:cNvPr id="100425" name="Line 48"/>
              <p:cNvSpPr>
                <a:spLocks noChangeShapeType="1"/>
              </p:cNvSpPr>
              <p:nvPr/>
            </p:nvSpPr>
            <p:spPr bwMode="auto">
              <a:xfrm>
                <a:off x="4608" y="2352"/>
                <a:ext cx="0" cy="288"/>
              </a:xfrm>
              <a:prstGeom prst="line">
                <a:avLst/>
              </a:prstGeom>
              <a:noFill/>
              <a:ln w="19050">
                <a:solidFill>
                  <a:schemeClr val="accent2"/>
                </a:solidFill>
                <a:round/>
                <a:headEnd/>
                <a:tailEnd type="triangle" w="med" len="med"/>
              </a:ln>
            </p:spPr>
            <p:txBody>
              <a:bodyPr wrap="none" lIns="82124" tIns="41061" rIns="82124" bIns="41061" anchor="ctr">
                <a:spAutoFit/>
              </a:bodyPr>
              <a:lstStyle/>
              <a:p>
                <a:endParaRPr lang="en-US"/>
              </a:p>
            </p:txBody>
          </p:sp>
          <p:sp>
            <p:nvSpPr>
              <p:cNvPr id="100426" name="Line 49"/>
              <p:cNvSpPr>
                <a:spLocks noChangeShapeType="1"/>
              </p:cNvSpPr>
              <p:nvPr/>
            </p:nvSpPr>
            <p:spPr bwMode="auto">
              <a:xfrm>
                <a:off x="4656" y="2352"/>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27" name="Line 50"/>
              <p:cNvSpPr>
                <a:spLocks noChangeShapeType="1"/>
              </p:cNvSpPr>
              <p:nvPr/>
            </p:nvSpPr>
            <p:spPr bwMode="auto">
              <a:xfrm>
                <a:off x="4704" y="2352"/>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sp>
            <p:nvSpPr>
              <p:cNvPr id="100428" name="Line 51"/>
              <p:cNvSpPr>
                <a:spLocks noChangeShapeType="1"/>
              </p:cNvSpPr>
              <p:nvPr/>
            </p:nvSpPr>
            <p:spPr bwMode="auto">
              <a:xfrm>
                <a:off x="4752" y="2352"/>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29" name="Line 52"/>
              <p:cNvSpPr>
                <a:spLocks noChangeShapeType="1"/>
              </p:cNvSpPr>
              <p:nvPr/>
            </p:nvSpPr>
            <p:spPr bwMode="auto">
              <a:xfrm>
                <a:off x="4800" y="2352"/>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sp>
            <p:nvSpPr>
              <p:cNvPr id="100430" name="Line 53"/>
              <p:cNvSpPr>
                <a:spLocks noChangeShapeType="1"/>
              </p:cNvSpPr>
              <p:nvPr/>
            </p:nvSpPr>
            <p:spPr bwMode="auto">
              <a:xfrm>
                <a:off x="4848" y="2352"/>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31" name="Line 54"/>
              <p:cNvSpPr>
                <a:spLocks noChangeShapeType="1"/>
              </p:cNvSpPr>
              <p:nvPr/>
            </p:nvSpPr>
            <p:spPr bwMode="auto">
              <a:xfrm>
                <a:off x="4896" y="2352"/>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grpSp>
      </p:grpSp>
      <p:grpSp>
        <p:nvGrpSpPr>
          <p:cNvPr id="19" name="Group 55"/>
          <p:cNvGrpSpPr>
            <a:grpSpLocks/>
          </p:cNvGrpSpPr>
          <p:nvPr/>
        </p:nvGrpSpPr>
        <p:grpSpPr bwMode="auto">
          <a:xfrm flipV="1">
            <a:off x="5715000" y="5562600"/>
            <a:ext cx="685800" cy="457200"/>
            <a:chOff x="3600" y="1776"/>
            <a:chExt cx="432" cy="288"/>
          </a:xfrm>
        </p:grpSpPr>
        <p:sp>
          <p:nvSpPr>
            <p:cNvPr id="100409" name="Line 56"/>
            <p:cNvSpPr>
              <a:spLocks noChangeShapeType="1"/>
            </p:cNvSpPr>
            <p:nvPr/>
          </p:nvSpPr>
          <p:spPr bwMode="auto">
            <a:xfrm>
              <a:off x="3648" y="1776"/>
              <a:ext cx="0" cy="288"/>
            </a:xfrm>
            <a:prstGeom prst="line">
              <a:avLst/>
            </a:prstGeom>
            <a:noFill/>
            <a:ln w="19050">
              <a:solidFill>
                <a:schemeClr val="tx2"/>
              </a:solidFill>
              <a:round/>
              <a:headEnd type="triangle" w="med" len="med"/>
              <a:tailEnd/>
            </a:ln>
          </p:spPr>
          <p:txBody>
            <a:bodyPr wrap="none" lIns="82124" tIns="41061" rIns="82124" bIns="41061" anchor="ctr">
              <a:spAutoFit/>
            </a:bodyPr>
            <a:lstStyle/>
            <a:p>
              <a:endParaRPr lang="en-US"/>
            </a:p>
          </p:txBody>
        </p:sp>
        <p:sp>
          <p:nvSpPr>
            <p:cNvPr id="100410" name="Line 57"/>
            <p:cNvSpPr>
              <a:spLocks noChangeShapeType="1"/>
            </p:cNvSpPr>
            <p:nvPr/>
          </p:nvSpPr>
          <p:spPr bwMode="auto">
            <a:xfrm>
              <a:off x="3600" y="1776"/>
              <a:ext cx="0" cy="288"/>
            </a:xfrm>
            <a:prstGeom prst="line">
              <a:avLst/>
            </a:prstGeom>
            <a:noFill/>
            <a:ln w="19050">
              <a:solidFill>
                <a:schemeClr val="tx2"/>
              </a:solidFill>
              <a:round/>
              <a:headEnd/>
              <a:tailEnd type="triangle" w="med" len="med"/>
            </a:ln>
          </p:spPr>
          <p:txBody>
            <a:bodyPr wrap="none" lIns="82124" tIns="41061" rIns="82124" bIns="41061" anchor="ctr">
              <a:spAutoFit/>
            </a:bodyPr>
            <a:lstStyle/>
            <a:p>
              <a:endParaRPr lang="en-US"/>
            </a:p>
          </p:txBody>
        </p:sp>
        <p:sp>
          <p:nvSpPr>
            <p:cNvPr id="100411" name="Line 58"/>
            <p:cNvSpPr>
              <a:spLocks noChangeShapeType="1"/>
            </p:cNvSpPr>
            <p:nvPr/>
          </p:nvSpPr>
          <p:spPr bwMode="auto">
            <a:xfrm>
              <a:off x="3696" y="1776"/>
              <a:ext cx="0" cy="288"/>
            </a:xfrm>
            <a:prstGeom prst="line">
              <a:avLst/>
            </a:prstGeom>
            <a:noFill/>
            <a:ln w="19050">
              <a:solidFill>
                <a:schemeClr val="accent2"/>
              </a:solidFill>
              <a:round/>
              <a:headEnd/>
              <a:tailEnd type="triangle" w="med" len="med"/>
            </a:ln>
          </p:spPr>
          <p:txBody>
            <a:bodyPr wrap="none" lIns="82124" tIns="41061" rIns="82124" bIns="41061" anchor="ctr">
              <a:spAutoFit/>
            </a:bodyPr>
            <a:lstStyle/>
            <a:p>
              <a:endParaRPr lang="en-US"/>
            </a:p>
          </p:txBody>
        </p:sp>
        <p:sp>
          <p:nvSpPr>
            <p:cNvPr id="100412" name="Line 59"/>
            <p:cNvSpPr>
              <a:spLocks noChangeShapeType="1"/>
            </p:cNvSpPr>
            <p:nvPr/>
          </p:nvSpPr>
          <p:spPr bwMode="auto">
            <a:xfrm>
              <a:off x="3744" y="1776"/>
              <a:ext cx="0" cy="288"/>
            </a:xfrm>
            <a:prstGeom prst="line">
              <a:avLst/>
            </a:prstGeom>
            <a:noFill/>
            <a:ln w="19050">
              <a:solidFill>
                <a:schemeClr val="accent2"/>
              </a:solidFill>
              <a:round/>
              <a:headEnd type="triangle" w="med" len="med"/>
              <a:tailEnd/>
            </a:ln>
          </p:spPr>
          <p:txBody>
            <a:bodyPr wrap="none" lIns="82124" tIns="41061" rIns="82124" bIns="41061" anchor="ctr">
              <a:spAutoFit/>
            </a:bodyPr>
            <a:lstStyle/>
            <a:p>
              <a:endParaRPr lang="en-US"/>
            </a:p>
          </p:txBody>
        </p:sp>
        <p:sp>
          <p:nvSpPr>
            <p:cNvPr id="100413" name="Line 60"/>
            <p:cNvSpPr>
              <a:spLocks noChangeShapeType="1"/>
            </p:cNvSpPr>
            <p:nvPr/>
          </p:nvSpPr>
          <p:spPr bwMode="auto">
            <a:xfrm>
              <a:off x="3792" y="1776"/>
              <a:ext cx="0" cy="288"/>
            </a:xfrm>
            <a:prstGeom prst="line">
              <a:avLst/>
            </a:prstGeom>
            <a:noFill/>
            <a:ln w="19050">
              <a:solidFill>
                <a:schemeClr val="folHlink"/>
              </a:solidFill>
              <a:round/>
              <a:headEnd/>
              <a:tailEnd type="triangle" w="med" len="med"/>
            </a:ln>
          </p:spPr>
          <p:txBody>
            <a:bodyPr wrap="none" lIns="82124" tIns="41061" rIns="82124" bIns="41061" anchor="ctr">
              <a:spAutoFit/>
            </a:bodyPr>
            <a:lstStyle/>
            <a:p>
              <a:endParaRPr lang="en-US"/>
            </a:p>
          </p:txBody>
        </p:sp>
        <p:sp>
          <p:nvSpPr>
            <p:cNvPr id="100414" name="Line 61"/>
            <p:cNvSpPr>
              <a:spLocks noChangeShapeType="1"/>
            </p:cNvSpPr>
            <p:nvPr/>
          </p:nvSpPr>
          <p:spPr bwMode="auto">
            <a:xfrm>
              <a:off x="3840" y="1776"/>
              <a:ext cx="0" cy="288"/>
            </a:xfrm>
            <a:prstGeom prst="line">
              <a:avLst/>
            </a:prstGeom>
            <a:noFill/>
            <a:ln w="19050">
              <a:solidFill>
                <a:schemeClr val="folHlink"/>
              </a:solidFill>
              <a:round/>
              <a:headEnd type="triangle" w="med" len="med"/>
              <a:tailEnd/>
            </a:ln>
          </p:spPr>
          <p:txBody>
            <a:bodyPr wrap="none" lIns="82124" tIns="41061" rIns="82124" bIns="41061" anchor="ctr">
              <a:spAutoFit/>
            </a:bodyPr>
            <a:lstStyle/>
            <a:p>
              <a:endParaRPr lang="en-US"/>
            </a:p>
          </p:txBody>
        </p:sp>
        <p:sp>
          <p:nvSpPr>
            <p:cNvPr id="100415" name="Line 62"/>
            <p:cNvSpPr>
              <a:spLocks noChangeShapeType="1"/>
            </p:cNvSpPr>
            <p:nvPr/>
          </p:nvSpPr>
          <p:spPr bwMode="auto">
            <a:xfrm>
              <a:off x="3888" y="1776"/>
              <a:ext cx="0" cy="288"/>
            </a:xfrm>
            <a:prstGeom prst="line">
              <a:avLst/>
            </a:prstGeom>
            <a:noFill/>
            <a:ln w="19050">
              <a:solidFill>
                <a:srgbClr val="008000"/>
              </a:solidFill>
              <a:round/>
              <a:headEnd/>
              <a:tailEnd type="triangle" w="med" len="med"/>
            </a:ln>
          </p:spPr>
          <p:txBody>
            <a:bodyPr wrap="none" lIns="82124" tIns="41061" rIns="82124" bIns="41061" anchor="ctr">
              <a:spAutoFit/>
            </a:bodyPr>
            <a:lstStyle/>
            <a:p>
              <a:endParaRPr lang="en-US"/>
            </a:p>
          </p:txBody>
        </p:sp>
        <p:sp>
          <p:nvSpPr>
            <p:cNvPr id="100416" name="Line 63"/>
            <p:cNvSpPr>
              <a:spLocks noChangeShapeType="1"/>
            </p:cNvSpPr>
            <p:nvPr/>
          </p:nvSpPr>
          <p:spPr bwMode="auto">
            <a:xfrm>
              <a:off x="3936" y="1776"/>
              <a:ext cx="0" cy="288"/>
            </a:xfrm>
            <a:prstGeom prst="line">
              <a:avLst/>
            </a:prstGeom>
            <a:noFill/>
            <a:ln w="19050">
              <a:solidFill>
                <a:srgbClr val="008000"/>
              </a:solidFill>
              <a:round/>
              <a:headEnd type="triangle" w="med" len="med"/>
              <a:tailEnd/>
            </a:ln>
          </p:spPr>
          <p:txBody>
            <a:bodyPr wrap="none" lIns="82124" tIns="41061" rIns="82124" bIns="41061" anchor="ctr">
              <a:spAutoFit/>
            </a:bodyPr>
            <a:lstStyle/>
            <a:p>
              <a:endParaRPr lang="en-US"/>
            </a:p>
          </p:txBody>
        </p:sp>
        <p:sp>
          <p:nvSpPr>
            <p:cNvPr id="100417" name="Line 64"/>
            <p:cNvSpPr>
              <a:spLocks noChangeShapeType="1"/>
            </p:cNvSpPr>
            <p:nvPr/>
          </p:nvSpPr>
          <p:spPr bwMode="auto">
            <a:xfrm>
              <a:off x="3984" y="1776"/>
              <a:ext cx="0" cy="288"/>
            </a:xfrm>
            <a:prstGeom prst="line">
              <a:avLst/>
            </a:prstGeom>
            <a:noFill/>
            <a:ln w="19050">
              <a:solidFill>
                <a:srgbClr val="9900CC"/>
              </a:solidFill>
              <a:round/>
              <a:headEnd/>
              <a:tailEnd type="triangle" w="med" len="med"/>
            </a:ln>
          </p:spPr>
          <p:txBody>
            <a:bodyPr wrap="none" lIns="82124" tIns="41061" rIns="82124" bIns="41061" anchor="ctr">
              <a:spAutoFit/>
            </a:bodyPr>
            <a:lstStyle/>
            <a:p>
              <a:endParaRPr lang="en-US"/>
            </a:p>
          </p:txBody>
        </p:sp>
        <p:sp>
          <p:nvSpPr>
            <p:cNvPr id="100418" name="Line 65"/>
            <p:cNvSpPr>
              <a:spLocks noChangeShapeType="1"/>
            </p:cNvSpPr>
            <p:nvPr/>
          </p:nvSpPr>
          <p:spPr bwMode="auto">
            <a:xfrm>
              <a:off x="4032" y="1776"/>
              <a:ext cx="0" cy="288"/>
            </a:xfrm>
            <a:prstGeom prst="line">
              <a:avLst/>
            </a:prstGeom>
            <a:noFill/>
            <a:ln w="19050">
              <a:solidFill>
                <a:srgbClr val="9900CC"/>
              </a:solidFill>
              <a:round/>
              <a:headEnd type="triangle" w="med" len="med"/>
              <a:tailEnd/>
            </a:ln>
          </p:spPr>
          <p:txBody>
            <a:bodyPr wrap="none" lIns="82124" tIns="41061" rIns="82124" bIns="41061" anchor="ctr">
              <a:spAutoFit/>
            </a:bodyPr>
            <a:lstStyle/>
            <a:p>
              <a:endParaRPr lang="en-US"/>
            </a:p>
          </p:txBody>
        </p:sp>
      </p:grpSp>
      <p:grpSp>
        <p:nvGrpSpPr>
          <p:cNvPr id="20" name="Group 80"/>
          <p:cNvGrpSpPr>
            <a:grpSpLocks/>
          </p:cNvGrpSpPr>
          <p:nvPr/>
        </p:nvGrpSpPr>
        <p:grpSpPr bwMode="auto">
          <a:xfrm flipH="1">
            <a:off x="7467600" y="4572000"/>
            <a:ext cx="1371600" cy="1447800"/>
            <a:chOff x="3168" y="1152"/>
            <a:chExt cx="864" cy="912"/>
          </a:xfrm>
        </p:grpSpPr>
        <p:sp>
          <p:nvSpPr>
            <p:cNvPr id="100396" name="Freeform 81"/>
            <p:cNvSpPr>
              <a:spLocks/>
            </p:cNvSpPr>
            <p:nvPr/>
          </p:nvSpPr>
          <p:spPr bwMode="auto">
            <a:xfrm>
              <a:off x="3168" y="1152"/>
              <a:ext cx="576" cy="624"/>
            </a:xfrm>
            <a:custGeom>
              <a:avLst/>
              <a:gdLst>
                <a:gd name="T0" fmla="*/ 0 w 768"/>
                <a:gd name="T1" fmla="*/ 0 h 624"/>
                <a:gd name="T2" fmla="*/ 77 w 768"/>
                <a:gd name="T3" fmla="*/ 0 h 624"/>
                <a:gd name="T4" fmla="*/ 77 w 768"/>
                <a:gd name="T5" fmla="*/ 624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type="triangle" w="med" len="med"/>
              <a:tailEnd/>
            </a:ln>
          </p:spPr>
          <p:txBody>
            <a:bodyPr lIns="82124" tIns="41061" rIns="82124" bIns="41061" anchor="ctr">
              <a:spAutoFit/>
            </a:bodyPr>
            <a:lstStyle/>
            <a:p>
              <a:endParaRPr lang="en-GB"/>
            </a:p>
          </p:txBody>
        </p:sp>
        <p:sp>
          <p:nvSpPr>
            <p:cNvPr id="100397" name="Freeform 82"/>
            <p:cNvSpPr>
              <a:spLocks/>
            </p:cNvSpPr>
            <p:nvPr/>
          </p:nvSpPr>
          <p:spPr bwMode="auto">
            <a:xfrm>
              <a:off x="3168" y="1536"/>
              <a:ext cx="528" cy="240"/>
            </a:xfrm>
            <a:custGeom>
              <a:avLst/>
              <a:gdLst>
                <a:gd name="T0" fmla="*/ 0 w 768"/>
                <a:gd name="T1" fmla="*/ 0 h 624"/>
                <a:gd name="T2" fmla="*/ 38 w 768"/>
                <a:gd name="T3" fmla="*/ 0 h 624"/>
                <a:gd name="T4" fmla="*/ 38 w 768"/>
                <a:gd name="T5" fmla="*/ 0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a:tailEnd type="triangle" w="med" len="med"/>
            </a:ln>
          </p:spPr>
          <p:txBody>
            <a:bodyPr lIns="82124" tIns="41061" rIns="82124" bIns="41061" anchor="ctr">
              <a:spAutoFit/>
            </a:bodyPr>
            <a:lstStyle/>
            <a:p>
              <a:endParaRPr lang="en-GB"/>
            </a:p>
          </p:txBody>
        </p:sp>
        <p:grpSp>
          <p:nvGrpSpPr>
            <p:cNvPr id="100398" name="Group 83"/>
            <p:cNvGrpSpPr>
              <a:grpSpLocks/>
            </p:cNvGrpSpPr>
            <p:nvPr/>
          </p:nvGrpSpPr>
          <p:grpSpPr bwMode="auto">
            <a:xfrm>
              <a:off x="3600" y="1776"/>
              <a:ext cx="432" cy="288"/>
              <a:chOff x="4464" y="2352"/>
              <a:chExt cx="432" cy="288"/>
            </a:xfrm>
          </p:grpSpPr>
          <p:sp>
            <p:nvSpPr>
              <p:cNvPr id="100399" name="Line 84"/>
              <p:cNvSpPr>
                <a:spLocks noChangeShapeType="1"/>
              </p:cNvSpPr>
              <p:nvPr/>
            </p:nvSpPr>
            <p:spPr bwMode="auto">
              <a:xfrm>
                <a:off x="4512" y="2352"/>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00" name="Line 85"/>
              <p:cNvSpPr>
                <a:spLocks noChangeShapeType="1"/>
              </p:cNvSpPr>
              <p:nvPr/>
            </p:nvSpPr>
            <p:spPr bwMode="auto">
              <a:xfrm>
                <a:off x="4464" y="2352"/>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sp>
            <p:nvSpPr>
              <p:cNvPr id="100401" name="Line 86"/>
              <p:cNvSpPr>
                <a:spLocks noChangeShapeType="1"/>
              </p:cNvSpPr>
              <p:nvPr/>
            </p:nvSpPr>
            <p:spPr bwMode="auto">
              <a:xfrm>
                <a:off x="4560" y="2352"/>
                <a:ext cx="0" cy="288"/>
              </a:xfrm>
              <a:prstGeom prst="line">
                <a:avLst/>
              </a:prstGeom>
              <a:noFill/>
              <a:ln w="19050">
                <a:solidFill>
                  <a:schemeClr val="accent2"/>
                </a:solidFill>
                <a:round/>
                <a:headEnd/>
                <a:tailEnd type="triangle" w="med" len="med"/>
              </a:ln>
            </p:spPr>
            <p:txBody>
              <a:bodyPr wrap="none" lIns="82124" tIns="41061" rIns="82124" bIns="41061" anchor="ctr">
                <a:spAutoFit/>
              </a:bodyPr>
              <a:lstStyle/>
              <a:p>
                <a:endParaRPr lang="en-US"/>
              </a:p>
            </p:txBody>
          </p:sp>
          <p:sp>
            <p:nvSpPr>
              <p:cNvPr id="100402" name="Line 87"/>
              <p:cNvSpPr>
                <a:spLocks noChangeShapeType="1"/>
              </p:cNvSpPr>
              <p:nvPr/>
            </p:nvSpPr>
            <p:spPr bwMode="auto">
              <a:xfrm>
                <a:off x="4608" y="2352"/>
                <a:ext cx="0" cy="288"/>
              </a:xfrm>
              <a:prstGeom prst="line">
                <a:avLst/>
              </a:prstGeom>
              <a:noFill/>
              <a:ln w="19050">
                <a:solidFill>
                  <a:schemeClr val="accent2"/>
                </a:solidFill>
                <a:round/>
                <a:headEnd type="triangle" w="med" len="med"/>
                <a:tailEnd/>
              </a:ln>
            </p:spPr>
            <p:txBody>
              <a:bodyPr wrap="none" lIns="82124" tIns="41061" rIns="82124" bIns="41061" anchor="ctr">
                <a:spAutoFit/>
              </a:bodyPr>
              <a:lstStyle/>
              <a:p>
                <a:endParaRPr lang="en-US"/>
              </a:p>
            </p:txBody>
          </p:sp>
          <p:sp>
            <p:nvSpPr>
              <p:cNvPr id="100403" name="Line 88"/>
              <p:cNvSpPr>
                <a:spLocks noChangeShapeType="1"/>
              </p:cNvSpPr>
              <p:nvPr/>
            </p:nvSpPr>
            <p:spPr bwMode="auto">
              <a:xfrm>
                <a:off x="4656" y="2352"/>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sp>
            <p:nvSpPr>
              <p:cNvPr id="100404" name="Line 89"/>
              <p:cNvSpPr>
                <a:spLocks noChangeShapeType="1"/>
              </p:cNvSpPr>
              <p:nvPr/>
            </p:nvSpPr>
            <p:spPr bwMode="auto">
              <a:xfrm>
                <a:off x="4704" y="2352"/>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05" name="Line 90"/>
              <p:cNvSpPr>
                <a:spLocks noChangeShapeType="1"/>
              </p:cNvSpPr>
              <p:nvPr/>
            </p:nvSpPr>
            <p:spPr bwMode="auto">
              <a:xfrm>
                <a:off x="4752" y="2352"/>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sp>
            <p:nvSpPr>
              <p:cNvPr id="100406" name="Line 91"/>
              <p:cNvSpPr>
                <a:spLocks noChangeShapeType="1"/>
              </p:cNvSpPr>
              <p:nvPr/>
            </p:nvSpPr>
            <p:spPr bwMode="auto">
              <a:xfrm>
                <a:off x="4800" y="2352"/>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sp>
            <p:nvSpPr>
              <p:cNvPr id="100407" name="Line 92"/>
              <p:cNvSpPr>
                <a:spLocks noChangeShapeType="1"/>
              </p:cNvSpPr>
              <p:nvPr/>
            </p:nvSpPr>
            <p:spPr bwMode="auto">
              <a:xfrm>
                <a:off x="4848" y="2352"/>
                <a:ext cx="0" cy="288"/>
              </a:xfrm>
              <a:prstGeom prst="line">
                <a:avLst/>
              </a:prstGeom>
              <a:noFill/>
              <a:ln w="19050">
                <a:solidFill>
                  <a:srgbClr val="777777"/>
                </a:solidFill>
                <a:round/>
                <a:headEnd/>
                <a:tailEnd type="triangle" w="med" len="med"/>
              </a:ln>
            </p:spPr>
            <p:txBody>
              <a:bodyPr wrap="none" lIns="82124" tIns="41061" rIns="82124" bIns="41061" anchor="ctr">
                <a:spAutoFit/>
              </a:bodyPr>
              <a:lstStyle/>
              <a:p>
                <a:endParaRPr lang="en-US"/>
              </a:p>
            </p:txBody>
          </p:sp>
          <p:sp>
            <p:nvSpPr>
              <p:cNvPr id="100408" name="Line 93"/>
              <p:cNvSpPr>
                <a:spLocks noChangeShapeType="1"/>
              </p:cNvSpPr>
              <p:nvPr/>
            </p:nvSpPr>
            <p:spPr bwMode="auto">
              <a:xfrm>
                <a:off x="4896" y="2352"/>
                <a:ext cx="0" cy="288"/>
              </a:xfrm>
              <a:prstGeom prst="line">
                <a:avLst/>
              </a:prstGeom>
              <a:noFill/>
              <a:ln w="19050">
                <a:solidFill>
                  <a:srgbClr val="777777"/>
                </a:solidFill>
                <a:round/>
                <a:headEnd type="triangle" w="med" len="med"/>
                <a:tailEnd/>
              </a:ln>
            </p:spPr>
            <p:txBody>
              <a:bodyPr wrap="none" lIns="82124" tIns="41061" rIns="82124" bIns="41061" anchor="ctr">
                <a:spAutoFit/>
              </a:bodyPr>
              <a:lstStyle/>
              <a:p>
                <a:endParaRPr lang="en-US"/>
              </a:p>
            </p:txBody>
          </p:sp>
        </p:grpSp>
      </p:grpSp>
      <p:grpSp>
        <p:nvGrpSpPr>
          <p:cNvPr id="22" name="Group 94"/>
          <p:cNvGrpSpPr>
            <a:grpSpLocks/>
          </p:cNvGrpSpPr>
          <p:nvPr/>
        </p:nvGrpSpPr>
        <p:grpSpPr bwMode="auto">
          <a:xfrm flipH="1">
            <a:off x="7467600" y="5562600"/>
            <a:ext cx="685800" cy="457200"/>
            <a:chOff x="3600" y="1776"/>
            <a:chExt cx="432" cy="288"/>
          </a:xfrm>
        </p:grpSpPr>
        <p:sp>
          <p:nvSpPr>
            <p:cNvPr id="100386" name="Line 95"/>
            <p:cNvSpPr>
              <a:spLocks noChangeShapeType="1"/>
            </p:cNvSpPr>
            <p:nvPr/>
          </p:nvSpPr>
          <p:spPr bwMode="auto">
            <a:xfrm>
              <a:off x="3648" y="1776"/>
              <a:ext cx="0" cy="288"/>
            </a:xfrm>
            <a:prstGeom prst="line">
              <a:avLst/>
            </a:prstGeom>
            <a:noFill/>
            <a:ln w="19050">
              <a:solidFill>
                <a:schemeClr val="tx2"/>
              </a:solidFill>
              <a:round/>
              <a:headEnd type="triangle" w="med" len="med"/>
              <a:tailEnd/>
            </a:ln>
          </p:spPr>
          <p:txBody>
            <a:bodyPr wrap="none" lIns="82124" tIns="41061" rIns="82124" bIns="41061" anchor="ctr">
              <a:spAutoFit/>
            </a:bodyPr>
            <a:lstStyle/>
            <a:p>
              <a:endParaRPr lang="en-US"/>
            </a:p>
          </p:txBody>
        </p:sp>
        <p:sp>
          <p:nvSpPr>
            <p:cNvPr id="100387" name="Line 96"/>
            <p:cNvSpPr>
              <a:spLocks noChangeShapeType="1"/>
            </p:cNvSpPr>
            <p:nvPr/>
          </p:nvSpPr>
          <p:spPr bwMode="auto">
            <a:xfrm>
              <a:off x="3600" y="1776"/>
              <a:ext cx="0" cy="288"/>
            </a:xfrm>
            <a:prstGeom prst="line">
              <a:avLst/>
            </a:prstGeom>
            <a:noFill/>
            <a:ln w="19050">
              <a:solidFill>
                <a:schemeClr val="tx2"/>
              </a:solidFill>
              <a:round/>
              <a:headEnd/>
              <a:tailEnd type="triangle" w="med" len="med"/>
            </a:ln>
          </p:spPr>
          <p:txBody>
            <a:bodyPr wrap="none" lIns="82124" tIns="41061" rIns="82124" bIns="41061" anchor="ctr">
              <a:spAutoFit/>
            </a:bodyPr>
            <a:lstStyle/>
            <a:p>
              <a:endParaRPr lang="en-US"/>
            </a:p>
          </p:txBody>
        </p:sp>
        <p:sp>
          <p:nvSpPr>
            <p:cNvPr id="100388" name="Line 97"/>
            <p:cNvSpPr>
              <a:spLocks noChangeShapeType="1"/>
            </p:cNvSpPr>
            <p:nvPr/>
          </p:nvSpPr>
          <p:spPr bwMode="auto">
            <a:xfrm>
              <a:off x="3696" y="1776"/>
              <a:ext cx="0" cy="288"/>
            </a:xfrm>
            <a:prstGeom prst="line">
              <a:avLst/>
            </a:prstGeom>
            <a:noFill/>
            <a:ln w="19050">
              <a:solidFill>
                <a:schemeClr val="accent2"/>
              </a:solidFill>
              <a:round/>
              <a:headEnd/>
              <a:tailEnd type="triangle" w="med" len="med"/>
            </a:ln>
          </p:spPr>
          <p:txBody>
            <a:bodyPr wrap="none" lIns="82124" tIns="41061" rIns="82124" bIns="41061" anchor="ctr">
              <a:spAutoFit/>
            </a:bodyPr>
            <a:lstStyle/>
            <a:p>
              <a:endParaRPr lang="en-US"/>
            </a:p>
          </p:txBody>
        </p:sp>
        <p:sp>
          <p:nvSpPr>
            <p:cNvPr id="100389" name="Line 98"/>
            <p:cNvSpPr>
              <a:spLocks noChangeShapeType="1"/>
            </p:cNvSpPr>
            <p:nvPr/>
          </p:nvSpPr>
          <p:spPr bwMode="auto">
            <a:xfrm>
              <a:off x="3744" y="1776"/>
              <a:ext cx="0" cy="288"/>
            </a:xfrm>
            <a:prstGeom prst="line">
              <a:avLst/>
            </a:prstGeom>
            <a:noFill/>
            <a:ln w="19050">
              <a:solidFill>
                <a:schemeClr val="accent2"/>
              </a:solidFill>
              <a:round/>
              <a:headEnd type="triangle" w="med" len="med"/>
              <a:tailEnd/>
            </a:ln>
          </p:spPr>
          <p:txBody>
            <a:bodyPr wrap="none" lIns="82124" tIns="41061" rIns="82124" bIns="41061" anchor="ctr">
              <a:spAutoFit/>
            </a:bodyPr>
            <a:lstStyle/>
            <a:p>
              <a:endParaRPr lang="en-US"/>
            </a:p>
          </p:txBody>
        </p:sp>
        <p:sp>
          <p:nvSpPr>
            <p:cNvPr id="100390" name="Line 99"/>
            <p:cNvSpPr>
              <a:spLocks noChangeShapeType="1"/>
            </p:cNvSpPr>
            <p:nvPr/>
          </p:nvSpPr>
          <p:spPr bwMode="auto">
            <a:xfrm>
              <a:off x="3792" y="1776"/>
              <a:ext cx="0" cy="288"/>
            </a:xfrm>
            <a:prstGeom prst="line">
              <a:avLst/>
            </a:prstGeom>
            <a:noFill/>
            <a:ln w="19050">
              <a:solidFill>
                <a:schemeClr val="folHlink"/>
              </a:solidFill>
              <a:round/>
              <a:headEnd/>
              <a:tailEnd type="triangle" w="med" len="med"/>
            </a:ln>
          </p:spPr>
          <p:txBody>
            <a:bodyPr wrap="none" lIns="82124" tIns="41061" rIns="82124" bIns="41061" anchor="ctr">
              <a:spAutoFit/>
            </a:bodyPr>
            <a:lstStyle/>
            <a:p>
              <a:endParaRPr lang="en-US"/>
            </a:p>
          </p:txBody>
        </p:sp>
        <p:sp>
          <p:nvSpPr>
            <p:cNvPr id="100391" name="Line 100"/>
            <p:cNvSpPr>
              <a:spLocks noChangeShapeType="1"/>
            </p:cNvSpPr>
            <p:nvPr/>
          </p:nvSpPr>
          <p:spPr bwMode="auto">
            <a:xfrm>
              <a:off x="3840" y="1776"/>
              <a:ext cx="0" cy="288"/>
            </a:xfrm>
            <a:prstGeom prst="line">
              <a:avLst/>
            </a:prstGeom>
            <a:noFill/>
            <a:ln w="19050">
              <a:solidFill>
                <a:schemeClr val="folHlink"/>
              </a:solidFill>
              <a:round/>
              <a:headEnd type="triangle" w="med" len="med"/>
              <a:tailEnd/>
            </a:ln>
          </p:spPr>
          <p:txBody>
            <a:bodyPr wrap="none" lIns="82124" tIns="41061" rIns="82124" bIns="41061" anchor="ctr">
              <a:spAutoFit/>
            </a:bodyPr>
            <a:lstStyle/>
            <a:p>
              <a:endParaRPr lang="en-US"/>
            </a:p>
          </p:txBody>
        </p:sp>
        <p:sp>
          <p:nvSpPr>
            <p:cNvPr id="100392" name="Line 101"/>
            <p:cNvSpPr>
              <a:spLocks noChangeShapeType="1"/>
            </p:cNvSpPr>
            <p:nvPr/>
          </p:nvSpPr>
          <p:spPr bwMode="auto">
            <a:xfrm>
              <a:off x="3888" y="1776"/>
              <a:ext cx="0" cy="288"/>
            </a:xfrm>
            <a:prstGeom prst="line">
              <a:avLst/>
            </a:prstGeom>
            <a:noFill/>
            <a:ln w="19050">
              <a:solidFill>
                <a:srgbClr val="008000"/>
              </a:solidFill>
              <a:round/>
              <a:headEnd/>
              <a:tailEnd type="triangle" w="med" len="med"/>
            </a:ln>
          </p:spPr>
          <p:txBody>
            <a:bodyPr wrap="none" lIns="82124" tIns="41061" rIns="82124" bIns="41061" anchor="ctr">
              <a:spAutoFit/>
            </a:bodyPr>
            <a:lstStyle/>
            <a:p>
              <a:endParaRPr lang="en-US"/>
            </a:p>
          </p:txBody>
        </p:sp>
        <p:sp>
          <p:nvSpPr>
            <p:cNvPr id="100393" name="Line 102"/>
            <p:cNvSpPr>
              <a:spLocks noChangeShapeType="1"/>
            </p:cNvSpPr>
            <p:nvPr/>
          </p:nvSpPr>
          <p:spPr bwMode="auto">
            <a:xfrm>
              <a:off x="3936" y="1776"/>
              <a:ext cx="0" cy="288"/>
            </a:xfrm>
            <a:prstGeom prst="line">
              <a:avLst/>
            </a:prstGeom>
            <a:noFill/>
            <a:ln w="19050">
              <a:solidFill>
                <a:srgbClr val="008000"/>
              </a:solidFill>
              <a:round/>
              <a:headEnd type="triangle" w="med" len="med"/>
              <a:tailEnd/>
            </a:ln>
          </p:spPr>
          <p:txBody>
            <a:bodyPr wrap="none" lIns="82124" tIns="41061" rIns="82124" bIns="41061" anchor="ctr">
              <a:spAutoFit/>
            </a:bodyPr>
            <a:lstStyle/>
            <a:p>
              <a:endParaRPr lang="en-US"/>
            </a:p>
          </p:txBody>
        </p:sp>
        <p:sp>
          <p:nvSpPr>
            <p:cNvPr id="100394" name="Line 103"/>
            <p:cNvSpPr>
              <a:spLocks noChangeShapeType="1"/>
            </p:cNvSpPr>
            <p:nvPr/>
          </p:nvSpPr>
          <p:spPr bwMode="auto">
            <a:xfrm>
              <a:off x="3984" y="1776"/>
              <a:ext cx="0" cy="288"/>
            </a:xfrm>
            <a:prstGeom prst="line">
              <a:avLst/>
            </a:prstGeom>
            <a:noFill/>
            <a:ln w="19050">
              <a:solidFill>
                <a:srgbClr val="9900CC"/>
              </a:solidFill>
              <a:round/>
              <a:headEnd/>
              <a:tailEnd type="triangle" w="med" len="med"/>
            </a:ln>
          </p:spPr>
          <p:txBody>
            <a:bodyPr wrap="none" lIns="82124" tIns="41061" rIns="82124" bIns="41061" anchor="ctr">
              <a:spAutoFit/>
            </a:bodyPr>
            <a:lstStyle/>
            <a:p>
              <a:endParaRPr lang="en-US"/>
            </a:p>
          </p:txBody>
        </p:sp>
        <p:sp>
          <p:nvSpPr>
            <p:cNvPr id="100395" name="Line 104"/>
            <p:cNvSpPr>
              <a:spLocks noChangeShapeType="1"/>
            </p:cNvSpPr>
            <p:nvPr/>
          </p:nvSpPr>
          <p:spPr bwMode="auto">
            <a:xfrm>
              <a:off x="4032" y="1776"/>
              <a:ext cx="0" cy="288"/>
            </a:xfrm>
            <a:prstGeom prst="line">
              <a:avLst/>
            </a:prstGeom>
            <a:noFill/>
            <a:ln w="19050">
              <a:solidFill>
                <a:srgbClr val="9900CC"/>
              </a:solidFill>
              <a:round/>
              <a:headEnd type="triangle" w="med" len="med"/>
              <a:tailEnd/>
            </a:ln>
          </p:spPr>
          <p:txBody>
            <a:bodyPr wrap="none" lIns="82124" tIns="41061" rIns="82124" bIns="41061" anchor="ctr">
              <a:spAutoFit/>
            </a:bodyPr>
            <a:lstStyle/>
            <a:p>
              <a:endParaRPr lang="en-US"/>
            </a:p>
          </p:txBody>
        </p:sp>
      </p:grpSp>
      <p:grpSp>
        <p:nvGrpSpPr>
          <p:cNvPr id="23" name="Group 234"/>
          <p:cNvGrpSpPr>
            <a:grpSpLocks/>
          </p:cNvGrpSpPr>
          <p:nvPr/>
        </p:nvGrpSpPr>
        <p:grpSpPr bwMode="auto">
          <a:xfrm>
            <a:off x="5029200" y="1828800"/>
            <a:ext cx="3810000" cy="609600"/>
            <a:chOff x="5029200" y="1828800"/>
            <a:chExt cx="3810000" cy="609600"/>
          </a:xfrm>
        </p:grpSpPr>
        <p:cxnSp>
          <p:nvCxnSpPr>
            <p:cNvPr id="350" name="Straight Arrow Connector 349"/>
            <p:cNvCxnSpPr>
              <a:stCxn id="100476" idx="0"/>
            </p:cNvCxnSpPr>
            <p:nvPr/>
          </p:nvCxnSpPr>
          <p:spPr>
            <a:xfrm>
              <a:off x="5029200" y="1828800"/>
              <a:ext cx="3810000"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351" name="Straight Arrow Connector 350"/>
            <p:cNvCxnSpPr/>
            <p:nvPr/>
          </p:nvCxnSpPr>
          <p:spPr>
            <a:xfrm>
              <a:off x="5029200" y="2436813"/>
              <a:ext cx="3810000" cy="1587"/>
            </a:xfrm>
            <a:prstGeom prst="straightConnector1">
              <a:avLst/>
            </a:prstGeom>
            <a:ln>
              <a:solidFill>
                <a:srgbClr val="660066"/>
              </a:solidFill>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24" name="Group 248"/>
          <p:cNvGrpSpPr>
            <a:grpSpLocks/>
          </p:cNvGrpSpPr>
          <p:nvPr/>
        </p:nvGrpSpPr>
        <p:grpSpPr bwMode="auto">
          <a:xfrm>
            <a:off x="4614863" y="1898650"/>
            <a:ext cx="4452937" cy="1911350"/>
            <a:chOff x="4615635" y="1899234"/>
            <a:chExt cx="4452165" cy="1910766"/>
          </a:xfrm>
        </p:grpSpPr>
        <p:grpSp>
          <p:nvGrpSpPr>
            <p:cNvPr id="100378" name="Group 239"/>
            <p:cNvGrpSpPr>
              <a:grpSpLocks/>
            </p:cNvGrpSpPr>
            <p:nvPr/>
          </p:nvGrpSpPr>
          <p:grpSpPr bwMode="auto">
            <a:xfrm>
              <a:off x="4615635" y="1899234"/>
              <a:ext cx="4452165" cy="544932"/>
              <a:chOff x="4615635" y="1899234"/>
              <a:chExt cx="4452165" cy="544932"/>
            </a:xfrm>
          </p:grpSpPr>
          <p:sp>
            <p:nvSpPr>
              <p:cNvPr id="100382" name="TextBox 235"/>
              <p:cNvSpPr txBox="1">
                <a:spLocks noChangeArrowheads="1"/>
              </p:cNvSpPr>
              <p:nvPr/>
            </p:nvSpPr>
            <p:spPr bwMode="auto">
              <a:xfrm>
                <a:off x="4615635" y="1899234"/>
                <a:ext cx="620683" cy="523220"/>
              </a:xfrm>
              <a:prstGeom prst="rect">
                <a:avLst/>
              </a:prstGeom>
              <a:noFill/>
              <a:ln w="9525">
                <a:noFill/>
                <a:miter lim="800000"/>
                <a:headEnd/>
                <a:tailEnd/>
              </a:ln>
            </p:spPr>
            <p:txBody>
              <a:bodyPr wrap="none">
                <a:spAutoFit/>
              </a:bodyPr>
              <a:lstStyle/>
              <a:p>
                <a:r>
                  <a:rPr lang="en-GB" sz="1400" b="1"/>
                  <a:t>Line</a:t>
                </a:r>
              </a:p>
              <a:p>
                <a:r>
                  <a:rPr lang="en-GB" sz="1400" b="1"/>
                  <a:t>West</a:t>
                </a:r>
              </a:p>
            </p:txBody>
          </p:sp>
          <p:sp>
            <p:nvSpPr>
              <p:cNvPr id="100383" name="TextBox 236"/>
              <p:cNvSpPr txBox="1">
                <a:spLocks noChangeArrowheads="1"/>
              </p:cNvSpPr>
              <p:nvPr/>
            </p:nvSpPr>
            <p:spPr bwMode="auto">
              <a:xfrm>
                <a:off x="8498413" y="1920946"/>
                <a:ext cx="569387" cy="523220"/>
              </a:xfrm>
              <a:prstGeom prst="rect">
                <a:avLst/>
              </a:prstGeom>
              <a:noFill/>
              <a:ln w="9525">
                <a:noFill/>
                <a:miter lim="800000"/>
                <a:headEnd/>
                <a:tailEnd/>
              </a:ln>
            </p:spPr>
            <p:txBody>
              <a:bodyPr wrap="none">
                <a:spAutoFit/>
              </a:bodyPr>
              <a:lstStyle/>
              <a:p>
                <a:r>
                  <a:rPr lang="en-GB" sz="1400" b="1"/>
                  <a:t>Line</a:t>
                </a:r>
              </a:p>
              <a:p>
                <a:r>
                  <a:rPr lang="en-GB" sz="1400" b="1"/>
                  <a:t>East</a:t>
                </a:r>
              </a:p>
            </p:txBody>
          </p:sp>
        </p:grpSp>
        <p:grpSp>
          <p:nvGrpSpPr>
            <p:cNvPr id="100379" name="Group 244"/>
            <p:cNvGrpSpPr>
              <a:grpSpLocks/>
            </p:cNvGrpSpPr>
            <p:nvPr/>
          </p:nvGrpSpPr>
          <p:grpSpPr bwMode="auto">
            <a:xfrm>
              <a:off x="5562600" y="3276600"/>
              <a:ext cx="2754998" cy="533400"/>
              <a:chOff x="5562600" y="3276600"/>
              <a:chExt cx="2754998" cy="533400"/>
            </a:xfrm>
          </p:grpSpPr>
          <p:sp>
            <p:nvSpPr>
              <p:cNvPr id="100380" name="TextBox 242"/>
              <p:cNvSpPr txBox="1">
                <a:spLocks noChangeArrowheads="1"/>
              </p:cNvSpPr>
              <p:nvPr/>
            </p:nvSpPr>
            <p:spPr bwMode="auto">
              <a:xfrm>
                <a:off x="5562600" y="3276600"/>
                <a:ext cx="1002398" cy="523220"/>
              </a:xfrm>
              <a:prstGeom prst="rect">
                <a:avLst/>
              </a:prstGeom>
              <a:noFill/>
              <a:ln w="9525">
                <a:noFill/>
                <a:miter lim="800000"/>
                <a:headEnd/>
                <a:tailEnd/>
              </a:ln>
            </p:spPr>
            <p:txBody>
              <a:bodyPr wrap="none" anchor="ctr">
                <a:spAutoFit/>
              </a:bodyPr>
              <a:lstStyle/>
              <a:p>
                <a:pPr algn="ctr"/>
                <a:r>
                  <a:rPr lang="en-GB" sz="1400" b="1"/>
                  <a:t>Add/Drop</a:t>
                </a:r>
              </a:p>
              <a:p>
                <a:pPr algn="ctr"/>
                <a:r>
                  <a:rPr lang="en-GB" sz="1400" b="1"/>
                  <a:t>West</a:t>
                </a:r>
              </a:p>
            </p:txBody>
          </p:sp>
          <p:sp>
            <p:nvSpPr>
              <p:cNvPr id="100381" name="TextBox 243"/>
              <p:cNvSpPr txBox="1">
                <a:spLocks noChangeArrowheads="1"/>
              </p:cNvSpPr>
              <p:nvPr/>
            </p:nvSpPr>
            <p:spPr bwMode="auto">
              <a:xfrm>
                <a:off x="7315200" y="3286780"/>
                <a:ext cx="1002398" cy="523220"/>
              </a:xfrm>
              <a:prstGeom prst="rect">
                <a:avLst/>
              </a:prstGeom>
              <a:noFill/>
              <a:ln w="9525">
                <a:noFill/>
                <a:miter lim="800000"/>
                <a:headEnd/>
                <a:tailEnd/>
              </a:ln>
            </p:spPr>
            <p:txBody>
              <a:bodyPr wrap="none" anchor="ctr">
                <a:spAutoFit/>
              </a:bodyPr>
              <a:lstStyle/>
              <a:p>
                <a:pPr algn="ctr"/>
                <a:r>
                  <a:rPr lang="en-GB" sz="1400" b="1"/>
                  <a:t>Add/Drop</a:t>
                </a:r>
              </a:p>
              <a:p>
                <a:pPr algn="ctr"/>
                <a:r>
                  <a:rPr lang="en-GB" sz="1400" b="1"/>
                  <a:t>East</a:t>
                </a:r>
              </a:p>
            </p:txBody>
          </p:sp>
        </p:grpSp>
      </p:grpSp>
      <p:grpSp>
        <p:nvGrpSpPr>
          <p:cNvPr id="27" name="Group 249"/>
          <p:cNvGrpSpPr>
            <a:grpSpLocks/>
          </p:cNvGrpSpPr>
          <p:nvPr/>
        </p:nvGrpSpPr>
        <p:grpSpPr bwMode="auto">
          <a:xfrm>
            <a:off x="4614863" y="4657725"/>
            <a:ext cx="4452937" cy="1895475"/>
            <a:chOff x="4615635" y="4658380"/>
            <a:chExt cx="4452165" cy="1894820"/>
          </a:xfrm>
        </p:grpSpPr>
        <p:grpSp>
          <p:nvGrpSpPr>
            <p:cNvPr id="100372" name="Group 240"/>
            <p:cNvGrpSpPr>
              <a:grpSpLocks/>
            </p:cNvGrpSpPr>
            <p:nvPr/>
          </p:nvGrpSpPr>
          <p:grpSpPr bwMode="auto">
            <a:xfrm>
              <a:off x="4615635" y="4658380"/>
              <a:ext cx="4452165" cy="534076"/>
              <a:chOff x="4615635" y="4658380"/>
              <a:chExt cx="4452165" cy="534076"/>
            </a:xfrm>
          </p:grpSpPr>
          <p:sp>
            <p:nvSpPr>
              <p:cNvPr id="100376" name="TextBox 237"/>
              <p:cNvSpPr txBox="1">
                <a:spLocks noChangeArrowheads="1"/>
              </p:cNvSpPr>
              <p:nvPr/>
            </p:nvSpPr>
            <p:spPr bwMode="auto">
              <a:xfrm>
                <a:off x="4615635" y="4658380"/>
                <a:ext cx="620683" cy="523220"/>
              </a:xfrm>
              <a:prstGeom prst="rect">
                <a:avLst/>
              </a:prstGeom>
              <a:noFill/>
              <a:ln w="9525">
                <a:noFill/>
                <a:miter lim="800000"/>
                <a:headEnd/>
                <a:tailEnd/>
              </a:ln>
            </p:spPr>
            <p:txBody>
              <a:bodyPr wrap="none">
                <a:spAutoFit/>
              </a:bodyPr>
              <a:lstStyle/>
              <a:p>
                <a:r>
                  <a:rPr lang="en-GB" sz="1400" b="1"/>
                  <a:t>Line</a:t>
                </a:r>
              </a:p>
              <a:p>
                <a:r>
                  <a:rPr lang="en-GB" sz="1400" b="1"/>
                  <a:t>West</a:t>
                </a:r>
              </a:p>
            </p:txBody>
          </p:sp>
          <p:sp>
            <p:nvSpPr>
              <p:cNvPr id="100377" name="TextBox 238"/>
              <p:cNvSpPr txBox="1">
                <a:spLocks noChangeArrowheads="1"/>
              </p:cNvSpPr>
              <p:nvPr/>
            </p:nvSpPr>
            <p:spPr bwMode="auto">
              <a:xfrm>
                <a:off x="8498413" y="4669236"/>
                <a:ext cx="569387" cy="523220"/>
              </a:xfrm>
              <a:prstGeom prst="rect">
                <a:avLst/>
              </a:prstGeom>
              <a:noFill/>
              <a:ln w="9525">
                <a:noFill/>
                <a:miter lim="800000"/>
                <a:headEnd/>
                <a:tailEnd/>
              </a:ln>
            </p:spPr>
            <p:txBody>
              <a:bodyPr wrap="none">
                <a:spAutoFit/>
              </a:bodyPr>
              <a:lstStyle/>
              <a:p>
                <a:r>
                  <a:rPr lang="en-GB" sz="1400" b="1"/>
                  <a:t>Line</a:t>
                </a:r>
              </a:p>
              <a:p>
                <a:r>
                  <a:rPr lang="en-GB" sz="1400" b="1"/>
                  <a:t>East</a:t>
                </a:r>
              </a:p>
            </p:txBody>
          </p:sp>
        </p:grpSp>
        <p:grpSp>
          <p:nvGrpSpPr>
            <p:cNvPr id="100373" name="Group 245"/>
            <p:cNvGrpSpPr>
              <a:grpSpLocks/>
            </p:cNvGrpSpPr>
            <p:nvPr/>
          </p:nvGrpSpPr>
          <p:grpSpPr bwMode="auto">
            <a:xfrm>
              <a:off x="5562600" y="6019800"/>
              <a:ext cx="2754998" cy="533400"/>
              <a:chOff x="5562600" y="3276600"/>
              <a:chExt cx="2754998" cy="533400"/>
            </a:xfrm>
          </p:grpSpPr>
          <p:sp>
            <p:nvSpPr>
              <p:cNvPr id="100374" name="TextBox 246"/>
              <p:cNvSpPr txBox="1">
                <a:spLocks noChangeArrowheads="1"/>
              </p:cNvSpPr>
              <p:nvPr/>
            </p:nvSpPr>
            <p:spPr bwMode="auto">
              <a:xfrm>
                <a:off x="5562600" y="3276600"/>
                <a:ext cx="1002398" cy="523220"/>
              </a:xfrm>
              <a:prstGeom prst="rect">
                <a:avLst/>
              </a:prstGeom>
              <a:noFill/>
              <a:ln w="9525">
                <a:noFill/>
                <a:miter lim="800000"/>
                <a:headEnd/>
                <a:tailEnd/>
              </a:ln>
            </p:spPr>
            <p:txBody>
              <a:bodyPr wrap="none" anchor="ctr">
                <a:spAutoFit/>
              </a:bodyPr>
              <a:lstStyle/>
              <a:p>
                <a:pPr algn="ctr"/>
                <a:r>
                  <a:rPr lang="en-GB" sz="1400" b="1"/>
                  <a:t>Add/Drop</a:t>
                </a:r>
              </a:p>
              <a:p>
                <a:pPr algn="ctr"/>
                <a:r>
                  <a:rPr lang="en-GB" sz="1400" b="1"/>
                  <a:t>West</a:t>
                </a:r>
              </a:p>
            </p:txBody>
          </p:sp>
          <p:sp>
            <p:nvSpPr>
              <p:cNvPr id="100375" name="TextBox 247"/>
              <p:cNvSpPr txBox="1">
                <a:spLocks noChangeArrowheads="1"/>
              </p:cNvSpPr>
              <p:nvPr/>
            </p:nvSpPr>
            <p:spPr bwMode="auto">
              <a:xfrm>
                <a:off x="7315200" y="3286780"/>
                <a:ext cx="1002398" cy="523220"/>
              </a:xfrm>
              <a:prstGeom prst="rect">
                <a:avLst/>
              </a:prstGeom>
              <a:noFill/>
              <a:ln w="9525">
                <a:noFill/>
                <a:miter lim="800000"/>
                <a:headEnd/>
                <a:tailEnd/>
              </a:ln>
            </p:spPr>
            <p:txBody>
              <a:bodyPr wrap="none" anchor="ctr">
                <a:spAutoFit/>
              </a:bodyPr>
              <a:lstStyle/>
              <a:p>
                <a:pPr algn="ctr"/>
                <a:r>
                  <a:rPr lang="en-GB" sz="1400" b="1"/>
                  <a:t>Add/Drop</a:t>
                </a:r>
              </a:p>
              <a:p>
                <a:pPr algn="ctr"/>
                <a:r>
                  <a:rPr lang="en-GB" sz="1400" b="1"/>
                  <a:t>East</a:t>
                </a:r>
              </a:p>
            </p:txBody>
          </p:sp>
        </p:grpSp>
      </p:grpSp>
    </p:spTree>
    <p:extLst>
      <p:ext uri="{BB962C8B-B14F-4D97-AF65-F5344CB8AC3E}">
        <p14:creationId xmlns:p14="http://schemas.microsoft.com/office/powerpoint/2010/main" val="28801610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0">
                                            <p:txEl>
                                              <p:pRg st="1" end="1"/>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9"/>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0">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2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00">
                                            <p:txEl>
                                              <p:pRg st="3" end="3"/>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15"/>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17"/>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6"/>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55638" y="1636713"/>
            <a:ext cx="7940675" cy="1235075"/>
          </a:xfrm>
        </p:spPr>
        <p:txBody>
          <a:bodyPr/>
          <a:lstStyle/>
          <a:p>
            <a:r>
              <a:rPr lang="en-US"/>
              <a:t>DWDM systems use optical devices to combine the output of several optical transmitters</a:t>
            </a:r>
          </a:p>
        </p:txBody>
      </p:sp>
      <p:sp>
        <p:nvSpPr>
          <p:cNvPr id="19458" name="Rectangle 2"/>
          <p:cNvSpPr>
            <a:spLocks noGrp="1" noChangeArrowheads="1"/>
          </p:cNvSpPr>
          <p:nvPr>
            <p:ph type="title"/>
          </p:nvPr>
        </p:nvSpPr>
        <p:spPr/>
        <p:txBody>
          <a:bodyPr/>
          <a:lstStyle/>
          <a:p>
            <a:r>
              <a:rPr lang="en-US" smtClean="0"/>
              <a:t>Dense Wavelength Division Multiplexing</a:t>
            </a:r>
          </a:p>
        </p:txBody>
      </p:sp>
      <p:pic>
        <p:nvPicPr>
          <p:cNvPr id="19460" name="Picture 4" descr="DVVDM_L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V="1">
            <a:off x="2743200" y="4343400"/>
            <a:ext cx="3962400" cy="158750"/>
          </a:xfrm>
          <a:prstGeom prst="rect">
            <a:avLst/>
          </a:prstGeom>
          <a:noFill/>
          <a:ln w="9525">
            <a:noFill/>
            <a:miter lim="800000"/>
            <a:headEnd/>
            <a:tailEnd/>
          </a:ln>
        </p:spPr>
      </p:pic>
      <p:sp>
        <p:nvSpPr>
          <p:cNvPr id="773125" name="Line 5"/>
          <p:cNvSpPr>
            <a:spLocks noChangeShapeType="1"/>
          </p:cNvSpPr>
          <p:nvPr/>
        </p:nvSpPr>
        <p:spPr bwMode="auto">
          <a:xfrm flipH="1">
            <a:off x="6821488" y="3440113"/>
            <a:ext cx="993775" cy="439737"/>
          </a:xfrm>
          <a:prstGeom prst="line">
            <a:avLst/>
          </a:prstGeom>
          <a:noFill/>
          <a:ln w="66675">
            <a:solidFill>
              <a:srgbClr val="FFCC00"/>
            </a:solidFill>
            <a:round/>
            <a:headEnd type="none" w="sm" len="sm"/>
            <a:tailEnd/>
          </a:ln>
          <a:effectLst>
            <a:outerShdw blurRad="63500" dist="38099" dir="2700000" algn="ctr" rotWithShape="0">
              <a:schemeClr val="tx1">
                <a:alpha val="74998"/>
              </a:schemeClr>
            </a:outerShdw>
          </a:effectLst>
        </p:spPr>
        <p:txBody>
          <a:bodyPr anchor="ctr">
            <a:prstTxWarp prst="textNoShape">
              <a:avLst/>
            </a:prstTxWarp>
            <a:spAutoFit/>
          </a:bodyPr>
          <a:lstStyle/>
          <a:p>
            <a:pPr>
              <a:defRPr/>
            </a:pPr>
            <a:endParaRPr lang="en-US"/>
          </a:p>
        </p:txBody>
      </p:sp>
      <p:sp>
        <p:nvSpPr>
          <p:cNvPr id="773126" name="Line 6"/>
          <p:cNvSpPr>
            <a:spLocks noChangeShapeType="1"/>
          </p:cNvSpPr>
          <p:nvPr/>
        </p:nvSpPr>
        <p:spPr bwMode="auto">
          <a:xfrm flipH="1" flipV="1">
            <a:off x="6896100" y="5045075"/>
            <a:ext cx="919163" cy="384175"/>
          </a:xfrm>
          <a:prstGeom prst="line">
            <a:avLst/>
          </a:prstGeom>
          <a:noFill/>
          <a:ln w="66675">
            <a:solidFill>
              <a:srgbClr val="FFCC00"/>
            </a:solidFill>
            <a:round/>
            <a:headEnd type="none" w="sm" len="sm"/>
            <a:tailEnd/>
          </a:ln>
          <a:effectLst>
            <a:outerShdw blurRad="63500" dist="38099" dir="2700000" algn="ctr" rotWithShape="0">
              <a:schemeClr val="tx1">
                <a:alpha val="74998"/>
              </a:schemeClr>
            </a:outerShdw>
          </a:effectLst>
        </p:spPr>
        <p:txBody>
          <a:bodyPr anchor="ctr">
            <a:prstTxWarp prst="textNoShape">
              <a:avLst/>
            </a:prstTxWarp>
            <a:spAutoFit/>
          </a:bodyPr>
          <a:lstStyle/>
          <a:p>
            <a:pPr>
              <a:defRPr/>
            </a:pPr>
            <a:endParaRPr lang="en-US"/>
          </a:p>
        </p:txBody>
      </p:sp>
      <p:sp>
        <p:nvSpPr>
          <p:cNvPr id="773127" name="Line 7"/>
          <p:cNvSpPr>
            <a:spLocks noChangeShapeType="1"/>
          </p:cNvSpPr>
          <p:nvPr/>
        </p:nvSpPr>
        <p:spPr bwMode="auto">
          <a:xfrm flipH="1" flipV="1">
            <a:off x="6877050" y="4632325"/>
            <a:ext cx="766763" cy="249238"/>
          </a:xfrm>
          <a:prstGeom prst="line">
            <a:avLst/>
          </a:prstGeom>
          <a:noFill/>
          <a:ln w="66675">
            <a:solidFill>
              <a:srgbClr val="FFCC00"/>
            </a:solidFill>
            <a:round/>
            <a:headEnd type="none" w="sm" len="sm"/>
            <a:tailEnd/>
          </a:ln>
          <a:effectLst>
            <a:outerShdw blurRad="63500" dist="38099" dir="2700000" algn="ctr" rotWithShape="0">
              <a:schemeClr val="tx1">
                <a:alpha val="74998"/>
              </a:schemeClr>
            </a:outerShdw>
          </a:effectLst>
        </p:spPr>
        <p:txBody>
          <a:bodyPr anchor="ctr">
            <a:prstTxWarp prst="textNoShape">
              <a:avLst/>
            </a:prstTxWarp>
            <a:spAutoFit/>
          </a:bodyPr>
          <a:lstStyle/>
          <a:p>
            <a:pPr>
              <a:defRPr/>
            </a:pPr>
            <a:endParaRPr lang="en-US"/>
          </a:p>
        </p:txBody>
      </p:sp>
      <p:sp>
        <p:nvSpPr>
          <p:cNvPr id="773128" name="Line 8"/>
          <p:cNvSpPr>
            <a:spLocks noChangeShapeType="1"/>
          </p:cNvSpPr>
          <p:nvPr/>
        </p:nvSpPr>
        <p:spPr bwMode="auto">
          <a:xfrm flipH="1">
            <a:off x="6877050" y="4110038"/>
            <a:ext cx="766763" cy="249237"/>
          </a:xfrm>
          <a:prstGeom prst="line">
            <a:avLst/>
          </a:prstGeom>
          <a:noFill/>
          <a:ln w="66675">
            <a:solidFill>
              <a:srgbClr val="FFCC00"/>
            </a:solidFill>
            <a:round/>
            <a:headEnd type="none" w="sm" len="sm"/>
            <a:tailEnd/>
          </a:ln>
          <a:effectLst>
            <a:outerShdw blurRad="63500" dist="38099" dir="2700000" algn="ctr" rotWithShape="0">
              <a:schemeClr val="tx1">
                <a:alpha val="74998"/>
              </a:schemeClr>
            </a:outerShdw>
          </a:effectLst>
        </p:spPr>
        <p:txBody>
          <a:bodyPr anchor="ctr">
            <a:prstTxWarp prst="textNoShape">
              <a:avLst/>
            </a:prstTxWarp>
            <a:spAutoFit/>
          </a:bodyPr>
          <a:lstStyle/>
          <a:p>
            <a:pPr>
              <a:defRPr/>
            </a:pPr>
            <a:endParaRPr lang="en-US"/>
          </a:p>
        </p:txBody>
      </p:sp>
      <p:sp>
        <p:nvSpPr>
          <p:cNvPr id="773129" name="Line 9"/>
          <p:cNvSpPr>
            <a:spLocks noChangeShapeType="1"/>
          </p:cNvSpPr>
          <p:nvPr/>
        </p:nvSpPr>
        <p:spPr bwMode="auto">
          <a:xfrm>
            <a:off x="1477963" y="3382963"/>
            <a:ext cx="993775" cy="439737"/>
          </a:xfrm>
          <a:prstGeom prst="line">
            <a:avLst/>
          </a:prstGeom>
          <a:noFill/>
          <a:ln w="66675">
            <a:solidFill>
              <a:srgbClr val="FFCC00"/>
            </a:solidFill>
            <a:round/>
            <a:headEnd type="none" w="sm" len="sm"/>
            <a:tailEnd/>
          </a:ln>
          <a:effectLst>
            <a:outerShdw blurRad="63500" dist="38099" dir="2700000" algn="ctr" rotWithShape="0">
              <a:schemeClr val="tx1">
                <a:alpha val="74998"/>
              </a:schemeClr>
            </a:outerShdw>
          </a:effectLst>
        </p:spPr>
        <p:txBody>
          <a:bodyPr anchor="ctr">
            <a:prstTxWarp prst="textNoShape">
              <a:avLst/>
            </a:prstTxWarp>
            <a:spAutoFit/>
          </a:bodyPr>
          <a:lstStyle/>
          <a:p>
            <a:pPr>
              <a:defRPr/>
            </a:pPr>
            <a:endParaRPr lang="en-US"/>
          </a:p>
        </p:txBody>
      </p:sp>
      <p:sp>
        <p:nvSpPr>
          <p:cNvPr id="773130" name="Line 10"/>
          <p:cNvSpPr>
            <a:spLocks noChangeShapeType="1"/>
          </p:cNvSpPr>
          <p:nvPr/>
        </p:nvSpPr>
        <p:spPr bwMode="auto">
          <a:xfrm flipV="1">
            <a:off x="1704975" y="4987925"/>
            <a:ext cx="919163" cy="384175"/>
          </a:xfrm>
          <a:prstGeom prst="line">
            <a:avLst/>
          </a:prstGeom>
          <a:noFill/>
          <a:ln w="66675">
            <a:solidFill>
              <a:srgbClr val="FFCC00"/>
            </a:solidFill>
            <a:round/>
            <a:headEnd type="none" w="sm" len="sm"/>
            <a:tailEnd/>
          </a:ln>
          <a:effectLst>
            <a:outerShdw blurRad="63500" dist="38099" dir="2700000" algn="ctr" rotWithShape="0">
              <a:schemeClr val="tx1">
                <a:alpha val="74998"/>
              </a:schemeClr>
            </a:outerShdw>
          </a:effectLst>
        </p:spPr>
        <p:txBody>
          <a:bodyPr anchor="ctr">
            <a:prstTxWarp prst="textNoShape">
              <a:avLst/>
            </a:prstTxWarp>
            <a:spAutoFit/>
          </a:bodyPr>
          <a:lstStyle/>
          <a:p>
            <a:pPr>
              <a:defRPr/>
            </a:pPr>
            <a:endParaRPr lang="en-US"/>
          </a:p>
        </p:txBody>
      </p:sp>
      <p:sp>
        <p:nvSpPr>
          <p:cNvPr id="773131" name="Line 11"/>
          <p:cNvSpPr>
            <a:spLocks noChangeShapeType="1"/>
          </p:cNvSpPr>
          <p:nvPr/>
        </p:nvSpPr>
        <p:spPr bwMode="auto">
          <a:xfrm flipV="1">
            <a:off x="1704975" y="4575175"/>
            <a:ext cx="766763" cy="249238"/>
          </a:xfrm>
          <a:prstGeom prst="line">
            <a:avLst/>
          </a:prstGeom>
          <a:noFill/>
          <a:ln w="66675">
            <a:solidFill>
              <a:srgbClr val="FFCC00"/>
            </a:solidFill>
            <a:round/>
            <a:headEnd type="none" w="sm" len="sm"/>
            <a:tailEnd/>
          </a:ln>
          <a:effectLst>
            <a:outerShdw blurRad="63500" dist="38099" dir="2700000" algn="ctr" rotWithShape="0">
              <a:schemeClr val="tx1">
                <a:alpha val="74998"/>
              </a:schemeClr>
            </a:outerShdw>
          </a:effectLst>
        </p:spPr>
        <p:txBody>
          <a:bodyPr anchor="ctr">
            <a:prstTxWarp prst="textNoShape">
              <a:avLst/>
            </a:prstTxWarp>
            <a:spAutoFit/>
          </a:bodyPr>
          <a:lstStyle/>
          <a:p>
            <a:pPr>
              <a:defRPr/>
            </a:pPr>
            <a:endParaRPr lang="en-US"/>
          </a:p>
        </p:txBody>
      </p:sp>
      <p:sp>
        <p:nvSpPr>
          <p:cNvPr id="773132" name="Line 12"/>
          <p:cNvSpPr>
            <a:spLocks noChangeShapeType="1"/>
          </p:cNvSpPr>
          <p:nvPr/>
        </p:nvSpPr>
        <p:spPr bwMode="auto">
          <a:xfrm>
            <a:off x="1704975" y="4052888"/>
            <a:ext cx="766763" cy="249237"/>
          </a:xfrm>
          <a:prstGeom prst="line">
            <a:avLst/>
          </a:prstGeom>
          <a:noFill/>
          <a:ln w="66675">
            <a:solidFill>
              <a:srgbClr val="FFCC00"/>
            </a:solidFill>
            <a:round/>
            <a:headEnd type="none" w="sm" len="sm"/>
            <a:tailEnd/>
          </a:ln>
          <a:effectLst>
            <a:outerShdw blurRad="63500" dist="38099" dir="2700000" algn="ctr" rotWithShape="0">
              <a:schemeClr val="tx1">
                <a:alpha val="74998"/>
              </a:schemeClr>
            </a:outerShdw>
          </a:effectLst>
        </p:spPr>
        <p:txBody>
          <a:bodyPr anchor="ctr">
            <a:prstTxWarp prst="textNoShape">
              <a:avLst/>
            </a:prstTxWarp>
            <a:spAutoFit/>
          </a:bodyPr>
          <a:lstStyle/>
          <a:p>
            <a:pPr>
              <a:defRPr/>
            </a:pPr>
            <a:endParaRPr lang="en-US"/>
          </a:p>
        </p:txBody>
      </p:sp>
      <p:sp>
        <p:nvSpPr>
          <p:cNvPr id="19469" name="Text Box 13"/>
          <p:cNvSpPr txBox="1">
            <a:spLocks noChangeArrowheads="1"/>
          </p:cNvSpPr>
          <p:nvPr/>
        </p:nvSpPr>
        <p:spPr bwMode="auto">
          <a:xfrm>
            <a:off x="4152900" y="4575175"/>
            <a:ext cx="1268413" cy="701675"/>
          </a:xfrm>
          <a:prstGeom prst="rect">
            <a:avLst/>
          </a:prstGeom>
          <a:noFill/>
          <a:ln w="38100">
            <a:noFill/>
            <a:miter lim="800000"/>
            <a:headEnd type="none" w="sm" len="sm"/>
            <a:tailEnd/>
          </a:ln>
        </p:spPr>
        <p:txBody>
          <a:bodyPr wrap="none" anchor="ctr">
            <a:prstTxWarp prst="textNoShape">
              <a:avLst/>
            </a:prstTxWarp>
            <a:spAutoFit/>
          </a:bodyPr>
          <a:lstStyle/>
          <a:p>
            <a:pPr>
              <a:lnSpc>
                <a:spcPct val="100000"/>
              </a:lnSpc>
            </a:pPr>
            <a:r>
              <a:rPr lang="en-US" sz="2000"/>
              <a:t>Optical</a:t>
            </a:r>
          </a:p>
          <a:p>
            <a:pPr>
              <a:lnSpc>
                <a:spcPct val="100000"/>
              </a:lnSpc>
            </a:pPr>
            <a:r>
              <a:rPr lang="en-US" sz="2000"/>
              <a:t>fiber pair</a:t>
            </a:r>
          </a:p>
        </p:txBody>
      </p:sp>
      <p:grpSp>
        <p:nvGrpSpPr>
          <p:cNvPr id="2" name="Group 14"/>
          <p:cNvGrpSpPr>
            <a:grpSpLocks/>
          </p:cNvGrpSpPr>
          <p:nvPr/>
        </p:nvGrpSpPr>
        <p:grpSpPr bwMode="auto">
          <a:xfrm>
            <a:off x="1057275" y="4440238"/>
            <a:ext cx="776288" cy="539750"/>
            <a:chOff x="821" y="1900"/>
            <a:chExt cx="650" cy="452"/>
          </a:xfrm>
        </p:grpSpPr>
        <p:sp>
          <p:nvSpPr>
            <p:cNvPr id="19501" name="Rectangle 15"/>
            <p:cNvSpPr>
              <a:spLocks noChangeArrowheads="1"/>
            </p:cNvSpPr>
            <p:nvPr/>
          </p:nvSpPr>
          <p:spPr bwMode="auto">
            <a:xfrm>
              <a:off x="821" y="1900"/>
              <a:ext cx="650" cy="452"/>
            </a:xfrm>
            <a:prstGeom prst="rect">
              <a:avLst/>
            </a:prstGeom>
            <a:solidFill>
              <a:schemeClr val="accent2"/>
            </a:solidFill>
            <a:ln w="25400">
              <a:solidFill>
                <a:schemeClr val="tx1"/>
              </a:solidFill>
              <a:miter lim="800000"/>
              <a:headEnd/>
              <a:tailEnd/>
            </a:ln>
          </p:spPr>
          <p:txBody>
            <a:bodyPr wrap="none" anchor="ctr">
              <a:prstTxWarp prst="textNoShape">
                <a:avLst/>
              </a:prstTxWarp>
            </a:bodyPr>
            <a:lstStyle/>
            <a:p>
              <a:endParaRPr lang="en-US"/>
            </a:p>
          </p:txBody>
        </p:sp>
        <p:sp>
          <p:nvSpPr>
            <p:cNvPr id="19502" name="Text Box 16"/>
            <p:cNvSpPr txBox="1">
              <a:spLocks noChangeArrowheads="1"/>
            </p:cNvSpPr>
            <p:nvPr/>
          </p:nvSpPr>
          <p:spPr bwMode="auto">
            <a:xfrm>
              <a:off x="937" y="1966"/>
              <a:ext cx="426" cy="333"/>
            </a:xfrm>
            <a:prstGeom prst="rect">
              <a:avLst/>
            </a:prstGeom>
            <a:solidFill>
              <a:schemeClr val="accent2"/>
            </a:solidFill>
            <a:ln w="38100">
              <a:noFill/>
              <a:miter lim="800000"/>
              <a:headEnd type="none" w="sm" len="sm"/>
              <a:tailEnd/>
            </a:ln>
          </p:spPr>
          <p:txBody>
            <a:bodyPr wrap="none" anchor="ctr">
              <a:prstTxWarp prst="textNoShape">
                <a:avLst/>
              </a:prstTxWarp>
              <a:spAutoFit/>
            </a:bodyPr>
            <a:lstStyle/>
            <a:p>
              <a:pPr>
                <a:lnSpc>
                  <a:spcPct val="100000"/>
                </a:lnSpc>
              </a:pPr>
              <a:r>
                <a:rPr lang="en-US" sz="2000">
                  <a:solidFill>
                    <a:schemeClr val="bg1"/>
                  </a:solidFill>
                </a:rPr>
                <a:t>TX</a:t>
              </a:r>
              <a:endParaRPr lang="en-US" sz="2000"/>
            </a:p>
          </p:txBody>
        </p:sp>
      </p:grpSp>
      <p:sp>
        <p:nvSpPr>
          <p:cNvPr id="19471" name="Text Box 17"/>
          <p:cNvSpPr txBox="1">
            <a:spLocks noChangeArrowheads="1"/>
          </p:cNvSpPr>
          <p:nvPr/>
        </p:nvSpPr>
        <p:spPr bwMode="auto">
          <a:xfrm>
            <a:off x="611188" y="5573713"/>
            <a:ext cx="1649412" cy="701675"/>
          </a:xfrm>
          <a:prstGeom prst="rect">
            <a:avLst/>
          </a:prstGeom>
          <a:noFill/>
          <a:ln w="38100">
            <a:noFill/>
            <a:miter lim="800000"/>
            <a:headEnd type="none" w="sm" len="sm"/>
            <a:tailEnd/>
          </a:ln>
        </p:spPr>
        <p:txBody>
          <a:bodyPr wrap="none" anchor="ctr">
            <a:prstTxWarp prst="textNoShape">
              <a:avLst/>
            </a:prstTxWarp>
            <a:spAutoFit/>
          </a:bodyPr>
          <a:lstStyle/>
          <a:p>
            <a:pPr>
              <a:lnSpc>
                <a:spcPct val="100000"/>
              </a:lnSpc>
            </a:pPr>
            <a:r>
              <a:rPr lang="en-US" sz="2000"/>
              <a:t>Optical</a:t>
            </a:r>
          </a:p>
          <a:p>
            <a:pPr>
              <a:lnSpc>
                <a:spcPct val="100000"/>
              </a:lnSpc>
            </a:pPr>
            <a:r>
              <a:rPr lang="en-US" sz="2000"/>
              <a:t>transmitters</a:t>
            </a:r>
          </a:p>
        </p:txBody>
      </p:sp>
      <p:sp>
        <p:nvSpPr>
          <p:cNvPr id="19472" name="Text Box 18"/>
          <p:cNvSpPr txBox="1">
            <a:spLocks noChangeArrowheads="1"/>
          </p:cNvSpPr>
          <p:nvPr/>
        </p:nvSpPr>
        <p:spPr bwMode="auto">
          <a:xfrm>
            <a:off x="7312025" y="5592763"/>
            <a:ext cx="1298575" cy="701675"/>
          </a:xfrm>
          <a:prstGeom prst="rect">
            <a:avLst/>
          </a:prstGeom>
          <a:noFill/>
          <a:ln w="38100">
            <a:noFill/>
            <a:miter lim="800000"/>
            <a:headEnd type="none" w="sm" len="sm"/>
            <a:tailEnd/>
          </a:ln>
        </p:spPr>
        <p:txBody>
          <a:bodyPr wrap="none" anchor="ctr">
            <a:prstTxWarp prst="textNoShape">
              <a:avLst/>
            </a:prstTxWarp>
            <a:spAutoFit/>
          </a:bodyPr>
          <a:lstStyle/>
          <a:p>
            <a:pPr>
              <a:lnSpc>
                <a:spcPct val="100000"/>
              </a:lnSpc>
            </a:pPr>
            <a:r>
              <a:rPr lang="en-US" sz="2000"/>
              <a:t>Optical</a:t>
            </a:r>
          </a:p>
          <a:p>
            <a:pPr>
              <a:lnSpc>
                <a:spcPct val="100000"/>
              </a:lnSpc>
            </a:pPr>
            <a:r>
              <a:rPr lang="en-US" sz="2000"/>
              <a:t>receivers</a:t>
            </a:r>
          </a:p>
        </p:txBody>
      </p:sp>
      <p:grpSp>
        <p:nvGrpSpPr>
          <p:cNvPr id="3" name="Group 19"/>
          <p:cNvGrpSpPr>
            <a:grpSpLocks/>
          </p:cNvGrpSpPr>
          <p:nvPr/>
        </p:nvGrpSpPr>
        <p:grpSpPr bwMode="auto">
          <a:xfrm>
            <a:off x="1057275" y="5062538"/>
            <a:ext cx="776288" cy="539750"/>
            <a:chOff x="821" y="1900"/>
            <a:chExt cx="650" cy="452"/>
          </a:xfrm>
        </p:grpSpPr>
        <p:sp>
          <p:nvSpPr>
            <p:cNvPr id="19499" name="Rectangle 20"/>
            <p:cNvSpPr>
              <a:spLocks noChangeArrowheads="1"/>
            </p:cNvSpPr>
            <p:nvPr/>
          </p:nvSpPr>
          <p:spPr bwMode="auto">
            <a:xfrm>
              <a:off x="821" y="1900"/>
              <a:ext cx="650" cy="452"/>
            </a:xfrm>
            <a:prstGeom prst="rect">
              <a:avLst/>
            </a:prstGeom>
            <a:solidFill>
              <a:schemeClr val="accent2"/>
            </a:solidFill>
            <a:ln w="25400">
              <a:solidFill>
                <a:schemeClr val="tx1"/>
              </a:solidFill>
              <a:miter lim="800000"/>
              <a:headEnd/>
              <a:tailEnd/>
            </a:ln>
          </p:spPr>
          <p:txBody>
            <a:bodyPr wrap="none" anchor="ctr">
              <a:prstTxWarp prst="textNoShape">
                <a:avLst/>
              </a:prstTxWarp>
            </a:bodyPr>
            <a:lstStyle/>
            <a:p>
              <a:endParaRPr lang="en-US"/>
            </a:p>
          </p:txBody>
        </p:sp>
        <p:sp>
          <p:nvSpPr>
            <p:cNvPr id="19500" name="Text Box 21"/>
            <p:cNvSpPr txBox="1">
              <a:spLocks noChangeArrowheads="1"/>
            </p:cNvSpPr>
            <p:nvPr/>
          </p:nvSpPr>
          <p:spPr bwMode="auto">
            <a:xfrm>
              <a:off x="937" y="1966"/>
              <a:ext cx="426" cy="333"/>
            </a:xfrm>
            <a:prstGeom prst="rect">
              <a:avLst/>
            </a:prstGeom>
            <a:solidFill>
              <a:schemeClr val="accent2"/>
            </a:solidFill>
            <a:ln w="38100">
              <a:noFill/>
              <a:miter lim="800000"/>
              <a:headEnd type="none" w="sm" len="sm"/>
              <a:tailEnd/>
            </a:ln>
          </p:spPr>
          <p:txBody>
            <a:bodyPr wrap="none" anchor="ctr">
              <a:prstTxWarp prst="textNoShape">
                <a:avLst/>
              </a:prstTxWarp>
              <a:spAutoFit/>
            </a:bodyPr>
            <a:lstStyle/>
            <a:p>
              <a:pPr>
                <a:lnSpc>
                  <a:spcPct val="100000"/>
                </a:lnSpc>
              </a:pPr>
              <a:r>
                <a:rPr lang="en-US" sz="2000">
                  <a:solidFill>
                    <a:schemeClr val="bg1"/>
                  </a:solidFill>
                </a:rPr>
                <a:t>TX</a:t>
              </a:r>
              <a:endParaRPr lang="en-US" sz="2000"/>
            </a:p>
          </p:txBody>
        </p:sp>
      </p:grpSp>
      <p:grpSp>
        <p:nvGrpSpPr>
          <p:cNvPr id="4" name="Group 22"/>
          <p:cNvGrpSpPr>
            <a:grpSpLocks/>
          </p:cNvGrpSpPr>
          <p:nvPr/>
        </p:nvGrpSpPr>
        <p:grpSpPr bwMode="auto">
          <a:xfrm>
            <a:off x="1057275" y="3825875"/>
            <a:ext cx="776288" cy="539750"/>
            <a:chOff x="821" y="1900"/>
            <a:chExt cx="650" cy="452"/>
          </a:xfrm>
        </p:grpSpPr>
        <p:sp>
          <p:nvSpPr>
            <p:cNvPr id="19497" name="Rectangle 23"/>
            <p:cNvSpPr>
              <a:spLocks noChangeArrowheads="1"/>
            </p:cNvSpPr>
            <p:nvPr/>
          </p:nvSpPr>
          <p:spPr bwMode="auto">
            <a:xfrm>
              <a:off x="821" y="1900"/>
              <a:ext cx="650" cy="452"/>
            </a:xfrm>
            <a:prstGeom prst="rect">
              <a:avLst/>
            </a:prstGeom>
            <a:solidFill>
              <a:schemeClr val="accent2"/>
            </a:solidFill>
            <a:ln w="25400">
              <a:solidFill>
                <a:schemeClr val="tx1"/>
              </a:solidFill>
              <a:miter lim="800000"/>
              <a:headEnd/>
              <a:tailEnd/>
            </a:ln>
          </p:spPr>
          <p:txBody>
            <a:bodyPr wrap="none" anchor="ctr">
              <a:prstTxWarp prst="textNoShape">
                <a:avLst/>
              </a:prstTxWarp>
            </a:bodyPr>
            <a:lstStyle/>
            <a:p>
              <a:endParaRPr lang="en-US"/>
            </a:p>
          </p:txBody>
        </p:sp>
        <p:sp>
          <p:nvSpPr>
            <p:cNvPr id="19498" name="Text Box 24"/>
            <p:cNvSpPr txBox="1">
              <a:spLocks noChangeArrowheads="1"/>
            </p:cNvSpPr>
            <p:nvPr/>
          </p:nvSpPr>
          <p:spPr bwMode="auto">
            <a:xfrm>
              <a:off x="937" y="1966"/>
              <a:ext cx="426" cy="333"/>
            </a:xfrm>
            <a:prstGeom prst="rect">
              <a:avLst/>
            </a:prstGeom>
            <a:solidFill>
              <a:schemeClr val="accent2"/>
            </a:solidFill>
            <a:ln w="38100">
              <a:noFill/>
              <a:miter lim="800000"/>
              <a:headEnd type="none" w="sm" len="sm"/>
              <a:tailEnd/>
            </a:ln>
          </p:spPr>
          <p:txBody>
            <a:bodyPr wrap="none" anchor="ctr">
              <a:prstTxWarp prst="textNoShape">
                <a:avLst/>
              </a:prstTxWarp>
              <a:spAutoFit/>
            </a:bodyPr>
            <a:lstStyle/>
            <a:p>
              <a:pPr>
                <a:lnSpc>
                  <a:spcPct val="100000"/>
                </a:lnSpc>
              </a:pPr>
              <a:r>
                <a:rPr lang="en-US" sz="2000">
                  <a:solidFill>
                    <a:schemeClr val="bg1"/>
                  </a:solidFill>
                </a:rPr>
                <a:t>TX</a:t>
              </a:r>
              <a:endParaRPr lang="en-US" sz="2000"/>
            </a:p>
          </p:txBody>
        </p:sp>
      </p:grpSp>
      <p:grpSp>
        <p:nvGrpSpPr>
          <p:cNvPr id="5" name="Group 25"/>
          <p:cNvGrpSpPr>
            <a:grpSpLocks/>
          </p:cNvGrpSpPr>
          <p:nvPr/>
        </p:nvGrpSpPr>
        <p:grpSpPr bwMode="auto">
          <a:xfrm>
            <a:off x="1057275" y="3200400"/>
            <a:ext cx="776288" cy="539750"/>
            <a:chOff x="821" y="1900"/>
            <a:chExt cx="650" cy="452"/>
          </a:xfrm>
        </p:grpSpPr>
        <p:sp>
          <p:nvSpPr>
            <p:cNvPr id="19495" name="Rectangle 26"/>
            <p:cNvSpPr>
              <a:spLocks noChangeArrowheads="1"/>
            </p:cNvSpPr>
            <p:nvPr/>
          </p:nvSpPr>
          <p:spPr bwMode="auto">
            <a:xfrm>
              <a:off x="821" y="1900"/>
              <a:ext cx="650" cy="452"/>
            </a:xfrm>
            <a:prstGeom prst="rect">
              <a:avLst/>
            </a:prstGeom>
            <a:solidFill>
              <a:schemeClr val="accent2"/>
            </a:solidFill>
            <a:ln w="25400">
              <a:solidFill>
                <a:schemeClr val="tx1"/>
              </a:solidFill>
              <a:miter lim="800000"/>
              <a:headEnd/>
              <a:tailEnd/>
            </a:ln>
          </p:spPr>
          <p:txBody>
            <a:bodyPr wrap="none" anchor="ctr">
              <a:prstTxWarp prst="textNoShape">
                <a:avLst/>
              </a:prstTxWarp>
            </a:bodyPr>
            <a:lstStyle/>
            <a:p>
              <a:endParaRPr lang="en-US"/>
            </a:p>
          </p:txBody>
        </p:sp>
        <p:sp>
          <p:nvSpPr>
            <p:cNvPr id="19496" name="Text Box 27"/>
            <p:cNvSpPr txBox="1">
              <a:spLocks noChangeArrowheads="1"/>
            </p:cNvSpPr>
            <p:nvPr/>
          </p:nvSpPr>
          <p:spPr bwMode="auto">
            <a:xfrm>
              <a:off x="937" y="1966"/>
              <a:ext cx="426" cy="333"/>
            </a:xfrm>
            <a:prstGeom prst="rect">
              <a:avLst/>
            </a:prstGeom>
            <a:solidFill>
              <a:schemeClr val="accent2"/>
            </a:solidFill>
            <a:ln w="38100">
              <a:noFill/>
              <a:miter lim="800000"/>
              <a:headEnd type="none" w="sm" len="sm"/>
              <a:tailEnd/>
            </a:ln>
          </p:spPr>
          <p:txBody>
            <a:bodyPr wrap="none" anchor="ctr">
              <a:prstTxWarp prst="textNoShape">
                <a:avLst/>
              </a:prstTxWarp>
              <a:spAutoFit/>
            </a:bodyPr>
            <a:lstStyle/>
            <a:p>
              <a:pPr>
                <a:lnSpc>
                  <a:spcPct val="100000"/>
                </a:lnSpc>
              </a:pPr>
              <a:r>
                <a:rPr lang="en-US" sz="2000">
                  <a:solidFill>
                    <a:schemeClr val="bg1"/>
                  </a:solidFill>
                </a:rPr>
                <a:t>TX</a:t>
              </a:r>
              <a:endParaRPr lang="en-US" sz="2000"/>
            </a:p>
          </p:txBody>
        </p:sp>
      </p:grpSp>
      <p:grpSp>
        <p:nvGrpSpPr>
          <p:cNvPr id="6" name="Group 28"/>
          <p:cNvGrpSpPr>
            <a:grpSpLocks/>
          </p:cNvGrpSpPr>
          <p:nvPr/>
        </p:nvGrpSpPr>
        <p:grpSpPr bwMode="auto">
          <a:xfrm>
            <a:off x="7605713" y="4452938"/>
            <a:ext cx="776287" cy="539750"/>
            <a:chOff x="821" y="1900"/>
            <a:chExt cx="650" cy="452"/>
          </a:xfrm>
        </p:grpSpPr>
        <p:sp>
          <p:nvSpPr>
            <p:cNvPr id="19493" name="Rectangle 29"/>
            <p:cNvSpPr>
              <a:spLocks noChangeArrowheads="1"/>
            </p:cNvSpPr>
            <p:nvPr/>
          </p:nvSpPr>
          <p:spPr bwMode="auto">
            <a:xfrm>
              <a:off x="821" y="1900"/>
              <a:ext cx="650" cy="452"/>
            </a:xfrm>
            <a:prstGeom prst="rect">
              <a:avLst/>
            </a:prstGeom>
            <a:solidFill>
              <a:srgbClr val="346699"/>
            </a:solidFill>
            <a:ln w="25400">
              <a:solidFill>
                <a:schemeClr val="tx1"/>
              </a:solidFill>
              <a:miter lim="800000"/>
              <a:headEnd/>
              <a:tailEnd/>
            </a:ln>
          </p:spPr>
          <p:txBody>
            <a:bodyPr wrap="none" anchor="ctr">
              <a:prstTxWarp prst="textNoShape">
                <a:avLst/>
              </a:prstTxWarp>
            </a:bodyPr>
            <a:lstStyle/>
            <a:p>
              <a:endParaRPr lang="en-US"/>
            </a:p>
          </p:txBody>
        </p:sp>
        <p:sp>
          <p:nvSpPr>
            <p:cNvPr id="19494" name="Text Box 30"/>
            <p:cNvSpPr txBox="1">
              <a:spLocks noChangeArrowheads="1"/>
            </p:cNvSpPr>
            <p:nvPr/>
          </p:nvSpPr>
          <p:spPr bwMode="auto">
            <a:xfrm>
              <a:off x="925" y="1966"/>
              <a:ext cx="450" cy="333"/>
            </a:xfrm>
            <a:prstGeom prst="rect">
              <a:avLst/>
            </a:prstGeom>
            <a:solidFill>
              <a:srgbClr val="346699"/>
            </a:solidFill>
            <a:ln w="38100">
              <a:noFill/>
              <a:miter lim="800000"/>
              <a:headEnd type="none" w="sm" len="sm"/>
              <a:tailEnd/>
            </a:ln>
          </p:spPr>
          <p:txBody>
            <a:bodyPr wrap="none" anchor="ctr">
              <a:prstTxWarp prst="textNoShape">
                <a:avLst/>
              </a:prstTxWarp>
              <a:spAutoFit/>
            </a:bodyPr>
            <a:lstStyle/>
            <a:p>
              <a:pPr>
                <a:lnSpc>
                  <a:spcPct val="100000"/>
                </a:lnSpc>
              </a:pPr>
              <a:r>
                <a:rPr lang="en-US" sz="2000">
                  <a:solidFill>
                    <a:schemeClr val="bg1"/>
                  </a:solidFill>
                </a:rPr>
                <a:t>RX</a:t>
              </a:r>
              <a:endParaRPr lang="en-US" sz="2000"/>
            </a:p>
          </p:txBody>
        </p:sp>
      </p:grpSp>
      <p:grpSp>
        <p:nvGrpSpPr>
          <p:cNvPr id="7" name="Group 31"/>
          <p:cNvGrpSpPr>
            <a:grpSpLocks/>
          </p:cNvGrpSpPr>
          <p:nvPr/>
        </p:nvGrpSpPr>
        <p:grpSpPr bwMode="auto">
          <a:xfrm>
            <a:off x="7605713" y="5075238"/>
            <a:ext cx="776287" cy="539750"/>
            <a:chOff x="821" y="1900"/>
            <a:chExt cx="650" cy="452"/>
          </a:xfrm>
        </p:grpSpPr>
        <p:sp>
          <p:nvSpPr>
            <p:cNvPr id="19491" name="Rectangle 32"/>
            <p:cNvSpPr>
              <a:spLocks noChangeArrowheads="1"/>
            </p:cNvSpPr>
            <p:nvPr/>
          </p:nvSpPr>
          <p:spPr bwMode="auto">
            <a:xfrm>
              <a:off x="821" y="1900"/>
              <a:ext cx="650" cy="452"/>
            </a:xfrm>
            <a:prstGeom prst="rect">
              <a:avLst/>
            </a:prstGeom>
            <a:solidFill>
              <a:srgbClr val="346699"/>
            </a:solidFill>
            <a:ln w="25400">
              <a:solidFill>
                <a:schemeClr val="tx1"/>
              </a:solidFill>
              <a:miter lim="800000"/>
              <a:headEnd/>
              <a:tailEnd/>
            </a:ln>
          </p:spPr>
          <p:txBody>
            <a:bodyPr wrap="none" anchor="ctr">
              <a:prstTxWarp prst="textNoShape">
                <a:avLst/>
              </a:prstTxWarp>
            </a:bodyPr>
            <a:lstStyle/>
            <a:p>
              <a:endParaRPr lang="en-US"/>
            </a:p>
          </p:txBody>
        </p:sp>
        <p:sp>
          <p:nvSpPr>
            <p:cNvPr id="19492" name="Text Box 33"/>
            <p:cNvSpPr txBox="1">
              <a:spLocks noChangeArrowheads="1"/>
            </p:cNvSpPr>
            <p:nvPr/>
          </p:nvSpPr>
          <p:spPr bwMode="auto">
            <a:xfrm>
              <a:off x="925" y="1966"/>
              <a:ext cx="450" cy="333"/>
            </a:xfrm>
            <a:prstGeom prst="rect">
              <a:avLst/>
            </a:prstGeom>
            <a:solidFill>
              <a:srgbClr val="346699"/>
            </a:solidFill>
            <a:ln w="38100">
              <a:noFill/>
              <a:miter lim="800000"/>
              <a:headEnd type="none" w="sm" len="sm"/>
              <a:tailEnd/>
            </a:ln>
          </p:spPr>
          <p:txBody>
            <a:bodyPr wrap="none" anchor="ctr">
              <a:prstTxWarp prst="textNoShape">
                <a:avLst/>
              </a:prstTxWarp>
              <a:spAutoFit/>
            </a:bodyPr>
            <a:lstStyle/>
            <a:p>
              <a:pPr>
                <a:lnSpc>
                  <a:spcPct val="100000"/>
                </a:lnSpc>
              </a:pPr>
              <a:r>
                <a:rPr lang="en-US" sz="2000">
                  <a:solidFill>
                    <a:schemeClr val="bg1"/>
                  </a:solidFill>
                </a:rPr>
                <a:t>RX</a:t>
              </a:r>
              <a:endParaRPr lang="en-US" sz="2000"/>
            </a:p>
          </p:txBody>
        </p:sp>
      </p:grpSp>
      <p:grpSp>
        <p:nvGrpSpPr>
          <p:cNvPr id="8" name="Group 34"/>
          <p:cNvGrpSpPr>
            <a:grpSpLocks/>
          </p:cNvGrpSpPr>
          <p:nvPr/>
        </p:nvGrpSpPr>
        <p:grpSpPr bwMode="auto">
          <a:xfrm>
            <a:off x="7605713" y="3838575"/>
            <a:ext cx="776287" cy="539750"/>
            <a:chOff x="821" y="1900"/>
            <a:chExt cx="650" cy="452"/>
          </a:xfrm>
        </p:grpSpPr>
        <p:sp>
          <p:nvSpPr>
            <p:cNvPr id="19489" name="Rectangle 35"/>
            <p:cNvSpPr>
              <a:spLocks noChangeArrowheads="1"/>
            </p:cNvSpPr>
            <p:nvPr/>
          </p:nvSpPr>
          <p:spPr bwMode="auto">
            <a:xfrm>
              <a:off x="821" y="1900"/>
              <a:ext cx="650" cy="452"/>
            </a:xfrm>
            <a:prstGeom prst="rect">
              <a:avLst/>
            </a:prstGeom>
            <a:solidFill>
              <a:srgbClr val="346699"/>
            </a:solidFill>
            <a:ln w="25400">
              <a:solidFill>
                <a:schemeClr val="tx1"/>
              </a:solidFill>
              <a:miter lim="800000"/>
              <a:headEnd/>
              <a:tailEnd/>
            </a:ln>
          </p:spPr>
          <p:txBody>
            <a:bodyPr wrap="none" anchor="ctr">
              <a:prstTxWarp prst="textNoShape">
                <a:avLst/>
              </a:prstTxWarp>
            </a:bodyPr>
            <a:lstStyle/>
            <a:p>
              <a:endParaRPr lang="en-US"/>
            </a:p>
          </p:txBody>
        </p:sp>
        <p:sp>
          <p:nvSpPr>
            <p:cNvPr id="19490" name="Text Box 36"/>
            <p:cNvSpPr txBox="1">
              <a:spLocks noChangeArrowheads="1"/>
            </p:cNvSpPr>
            <p:nvPr/>
          </p:nvSpPr>
          <p:spPr bwMode="auto">
            <a:xfrm>
              <a:off x="925" y="1966"/>
              <a:ext cx="450" cy="333"/>
            </a:xfrm>
            <a:prstGeom prst="rect">
              <a:avLst/>
            </a:prstGeom>
            <a:solidFill>
              <a:srgbClr val="346699"/>
            </a:solidFill>
            <a:ln w="38100">
              <a:noFill/>
              <a:miter lim="800000"/>
              <a:headEnd type="none" w="sm" len="sm"/>
              <a:tailEnd/>
            </a:ln>
          </p:spPr>
          <p:txBody>
            <a:bodyPr wrap="none" anchor="ctr">
              <a:prstTxWarp prst="textNoShape">
                <a:avLst/>
              </a:prstTxWarp>
              <a:spAutoFit/>
            </a:bodyPr>
            <a:lstStyle/>
            <a:p>
              <a:pPr>
                <a:lnSpc>
                  <a:spcPct val="100000"/>
                </a:lnSpc>
              </a:pPr>
              <a:r>
                <a:rPr lang="en-US" sz="2000">
                  <a:solidFill>
                    <a:schemeClr val="bg1"/>
                  </a:solidFill>
                </a:rPr>
                <a:t>RX</a:t>
              </a:r>
              <a:endParaRPr lang="en-US" sz="2000"/>
            </a:p>
          </p:txBody>
        </p:sp>
      </p:grpSp>
      <p:grpSp>
        <p:nvGrpSpPr>
          <p:cNvPr id="9" name="Group 37"/>
          <p:cNvGrpSpPr>
            <a:grpSpLocks/>
          </p:cNvGrpSpPr>
          <p:nvPr/>
        </p:nvGrpSpPr>
        <p:grpSpPr bwMode="auto">
          <a:xfrm>
            <a:off x="7605713" y="3213100"/>
            <a:ext cx="776287" cy="539750"/>
            <a:chOff x="821" y="1900"/>
            <a:chExt cx="650" cy="452"/>
          </a:xfrm>
        </p:grpSpPr>
        <p:sp>
          <p:nvSpPr>
            <p:cNvPr id="19487" name="Rectangle 38"/>
            <p:cNvSpPr>
              <a:spLocks noChangeArrowheads="1"/>
            </p:cNvSpPr>
            <p:nvPr/>
          </p:nvSpPr>
          <p:spPr bwMode="auto">
            <a:xfrm>
              <a:off x="821" y="1900"/>
              <a:ext cx="650" cy="452"/>
            </a:xfrm>
            <a:prstGeom prst="rect">
              <a:avLst/>
            </a:prstGeom>
            <a:solidFill>
              <a:srgbClr val="346699"/>
            </a:solidFill>
            <a:ln w="25400">
              <a:solidFill>
                <a:schemeClr val="tx1"/>
              </a:solidFill>
              <a:miter lim="800000"/>
              <a:headEnd/>
              <a:tailEnd/>
            </a:ln>
          </p:spPr>
          <p:txBody>
            <a:bodyPr wrap="none" anchor="ctr">
              <a:prstTxWarp prst="textNoShape">
                <a:avLst/>
              </a:prstTxWarp>
            </a:bodyPr>
            <a:lstStyle/>
            <a:p>
              <a:endParaRPr lang="en-US"/>
            </a:p>
          </p:txBody>
        </p:sp>
        <p:sp>
          <p:nvSpPr>
            <p:cNvPr id="19488" name="Text Box 39"/>
            <p:cNvSpPr txBox="1">
              <a:spLocks noChangeArrowheads="1"/>
            </p:cNvSpPr>
            <p:nvPr/>
          </p:nvSpPr>
          <p:spPr bwMode="auto">
            <a:xfrm>
              <a:off x="925" y="1966"/>
              <a:ext cx="450" cy="333"/>
            </a:xfrm>
            <a:prstGeom prst="rect">
              <a:avLst/>
            </a:prstGeom>
            <a:solidFill>
              <a:srgbClr val="346699"/>
            </a:solidFill>
            <a:ln w="38100">
              <a:noFill/>
              <a:miter lim="800000"/>
              <a:headEnd type="none" w="sm" len="sm"/>
              <a:tailEnd/>
            </a:ln>
          </p:spPr>
          <p:txBody>
            <a:bodyPr wrap="none" anchor="ctr">
              <a:prstTxWarp prst="textNoShape">
                <a:avLst/>
              </a:prstTxWarp>
              <a:spAutoFit/>
            </a:bodyPr>
            <a:lstStyle/>
            <a:p>
              <a:pPr>
                <a:lnSpc>
                  <a:spcPct val="100000"/>
                </a:lnSpc>
              </a:pPr>
              <a:r>
                <a:rPr lang="en-US" sz="2000">
                  <a:solidFill>
                    <a:schemeClr val="bg1"/>
                  </a:solidFill>
                </a:rPr>
                <a:t>RX</a:t>
              </a:r>
              <a:endParaRPr lang="en-US" sz="2000"/>
            </a:p>
          </p:txBody>
        </p:sp>
      </p:grpSp>
      <p:sp>
        <p:nvSpPr>
          <p:cNvPr id="19480" name="AutoShape 40"/>
          <p:cNvSpPr>
            <a:spLocks noChangeAspect="1" noChangeArrowheads="1"/>
          </p:cNvSpPr>
          <p:nvPr/>
        </p:nvSpPr>
        <p:spPr bwMode="auto">
          <a:xfrm rot="-5400000">
            <a:off x="1675607" y="4271169"/>
            <a:ext cx="1916112" cy="323850"/>
          </a:xfrm>
          <a:custGeom>
            <a:avLst/>
            <a:gdLst>
              <a:gd name="T0" fmla="*/ 1611397 w 21600"/>
              <a:gd name="T1" fmla="*/ 161925 h 21600"/>
              <a:gd name="T2" fmla="*/ 958056 w 21600"/>
              <a:gd name="T3" fmla="*/ 323850 h 21600"/>
              <a:gd name="T4" fmla="*/ 304715 w 21600"/>
              <a:gd name="T5" fmla="*/ 161925 h 21600"/>
              <a:gd name="T6" fmla="*/ 958056 w 21600"/>
              <a:gd name="T7" fmla="*/ 0 h 21600"/>
              <a:gd name="T8" fmla="*/ 0 60000 65536"/>
              <a:gd name="T9" fmla="*/ 0 60000 65536"/>
              <a:gd name="T10" fmla="*/ 0 60000 65536"/>
              <a:gd name="T11" fmla="*/ 0 60000 65536"/>
              <a:gd name="T12" fmla="*/ 5235 w 21600"/>
              <a:gd name="T13" fmla="*/ 5235 h 21600"/>
              <a:gd name="T14" fmla="*/ 16365 w 21600"/>
              <a:gd name="T15" fmla="*/ 16365 h 21600"/>
            </a:gdLst>
            <a:ahLst/>
            <a:cxnLst>
              <a:cxn ang="T8">
                <a:pos x="T0" y="T1"/>
              </a:cxn>
              <a:cxn ang="T9">
                <a:pos x="T2" y="T3"/>
              </a:cxn>
              <a:cxn ang="T10">
                <a:pos x="T4" y="T5"/>
              </a:cxn>
              <a:cxn ang="T11">
                <a:pos x="T6" y="T7"/>
              </a:cxn>
            </a:cxnLst>
            <a:rect l="T12" t="T13" r="T14" b="T15"/>
            <a:pathLst>
              <a:path w="21600" h="21600">
                <a:moveTo>
                  <a:pt x="0" y="0"/>
                </a:moveTo>
                <a:lnTo>
                  <a:pt x="6870" y="21600"/>
                </a:lnTo>
                <a:lnTo>
                  <a:pt x="14730" y="21600"/>
                </a:lnTo>
                <a:lnTo>
                  <a:pt x="21600" y="0"/>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9481" name="AutoShape 41"/>
          <p:cNvSpPr>
            <a:spLocks noChangeAspect="1" noChangeArrowheads="1"/>
          </p:cNvSpPr>
          <p:nvPr/>
        </p:nvSpPr>
        <p:spPr bwMode="auto">
          <a:xfrm rot="5400000">
            <a:off x="5841206" y="4253707"/>
            <a:ext cx="1916113" cy="323850"/>
          </a:xfrm>
          <a:custGeom>
            <a:avLst/>
            <a:gdLst>
              <a:gd name="T0" fmla="*/ 1611398 w 21600"/>
              <a:gd name="T1" fmla="*/ 161925 h 21600"/>
              <a:gd name="T2" fmla="*/ 958057 w 21600"/>
              <a:gd name="T3" fmla="*/ 323850 h 21600"/>
              <a:gd name="T4" fmla="*/ 304715 w 21600"/>
              <a:gd name="T5" fmla="*/ 161925 h 21600"/>
              <a:gd name="T6" fmla="*/ 958057 w 21600"/>
              <a:gd name="T7" fmla="*/ 0 h 21600"/>
              <a:gd name="T8" fmla="*/ 0 60000 65536"/>
              <a:gd name="T9" fmla="*/ 0 60000 65536"/>
              <a:gd name="T10" fmla="*/ 0 60000 65536"/>
              <a:gd name="T11" fmla="*/ 0 60000 65536"/>
              <a:gd name="T12" fmla="*/ 5235 w 21600"/>
              <a:gd name="T13" fmla="*/ 5235 h 21600"/>
              <a:gd name="T14" fmla="*/ 16365 w 21600"/>
              <a:gd name="T15" fmla="*/ 16365 h 21600"/>
            </a:gdLst>
            <a:ahLst/>
            <a:cxnLst>
              <a:cxn ang="T8">
                <a:pos x="T0" y="T1"/>
              </a:cxn>
              <a:cxn ang="T9">
                <a:pos x="T2" y="T3"/>
              </a:cxn>
              <a:cxn ang="T10">
                <a:pos x="T4" y="T5"/>
              </a:cxn>
              <a:cxn ang="T11">
                <a:pos x="T6" y="T7"/>
              </a:cxn>
            </a:cxnLst>
            <a:rect l="T12" t="T13" r="T14" b="T15"/>
            <a:pathLst>
              <a:path w="21600" h="21600">
                <a:moveTo>
                  <a:pt x="0" y="0"/>
                </a:moveTo>
                <a:lnTo>
                  <a:pt x="6870" y="21600"/>
                </a:lnTo>
                <a:lnTo>
                  <a:pt x="14730" y="21600"/>
                </a:lnTo>
                <a:lnTo>
                  <a:pt x="21600" y="0"/>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9482" name="Line 42"/>
          <p:cNvSpPr>
            <a:spLocks noChangeShapeType="1"/>
          </p:cNvSpPr>
          <p:nvPr/>
        </p:nvSpPr>
        <p:spPr bwMode="auto">
          <a:xfrm>
            <a:off x="3067050" y="4140200"/>
            <a:ext cx="1198563" cy="3175"/>
          </a:xfrm>
          <a:prstGeom prst="line">
            <a:avLst/>
          </a:prstGeom>
          <a:noFill/>
          <a:ln w="41275">
            <a:solidFill>
              <a:schemeClr val="tx1"/>
            </a:solidFill>
            <a:round/>
            <a:headEnd/>
            <a:tailEnd type="triangle" w="med" len="med"/>
          </a:ln>
        </p:spPr>
        <p:txBody>
          <a:bodyPr wrap="none" anchor="ctr">
            <a:prstTxWarp prst="textNoShape">
              <a:avLst/>
            </a:prstTxWarp>
          </a:bodyPr>
          <a:lstStyle/>
          <a:p>
            <a:endParaRPr lang="en-US"/>
          </a:p>
        </p:txBody>
      </p:sp>
      <p:sp>
        <p:nvSpPr>
          <p:cNvPr id="19483" name="Text Box 43"/>
          <p:cNvSpPr txBox="1">
            <a:spLocks noChangeArrowheads="1"/>
          </p:cNvSpPr>
          <p:nvPr/>
        </p:nvSpPr>
        <p:spPr bwMode="auto">
          <a:xfrm>
            <a:off x="2713038" y="3671888"/>
            <a:ext cx="1835150" cy="396875"/>
          </a:xfrm>
          <a:prstGeom prst="rect">
            <a:avLst/>
          </a:prstGeom>
          <a:noFill/>
          <a:ln w="38100">
            <a:noFill/>
            <a:miter lim="800000"/>
            <a:headEnd type="none" w="sm" len="sm"/>
            <a:tailEnd/>
          </a:ln>
        </p:spPr>
        <p:txBody>
          <a:bodyPr wrap="none" anchor="ctr">
            <a:prstTxWarp prst="textNoShape">
              <a:avLst/>
            </a:prstTxWarp>
            <a:spAutoFit/>
          </a:bodyPr>
          <a:lstStyle/>
          <a:p>
            <a:pPr>
              <a:lnSpc>
                <a:spcPct val="100000"/>
              </a:lnSpc>
            </a:pPr>
            <a:r>
              <a:rPr lang="en-US" sz="2000"/>
              <a:t>Transmission</a:t>
            </a:r>
          </a:p>
        </p:txBody>
      </p:sp>
      <p:sp>
        <p:nvSpPr>
          <p:cNvPr id="19484" name="Text Box 44"/>
          <p:cNvSpPr txBox="1">
            <a:spLocks noChangeArrowheads="1"/>
          </p:cNvSpPr>
          <p:nvPr/>
        </p:nvSpPr>
        <p:spPr bwMode="auto">
          <a:xfrm>
            <a:off x="3768725" y="5538788"/>
            <a:ext cx="2005013" cy="396875"/>
          </a:xfrm>
          <a:prstGeom prst="rect">
            <a:avLst/>
          </a:prstGeom>
          <a:noFill/>
          <a:ln w="38100">
            <a:noFill/>
            <a:miter lim="800000"/>
            <a:headEnd type="none" w="sm" len="sm"/>
            <a:tailEnd/>
          </a:ln>
        </p:spPr>
        <p:txBody>
          <a:bodyPr wrap="none" anchor="ctr">
            <a:prstTxWarp prst="textNoShape">
              <a:avLst/>
            </a:prstTxWarp>
            <a:spAutoFit/>
          </a:bodyPr>
          <a:lstStyle/>
          <a:p>
            <a:pPr>
              <a:lnSpc>
                <a:spcPct val="100000"/>
              </a:lnSpc>
            </a:pPr>
            <a:r>
              <a:rPr lang="en-US" sz="2000"/>
              <a:t>DWDM devices</a:t>
            </a:r>
          </a:p>
        </p:txBody>
      </p:sp>
      <p:sp>
        <p:nvSpPr>
          <p:cNvPr id="19485" name="Line 45"/>
          <p:cNvSpPr>
            <a:spLocks noChangeShapeType="1"/>
          </p:cNvSpPr>
          <p:nvPr/>
        </p:nvSpPr>
        <p:spPr bwMode="auto">
          <a:xfrm flipV="1">
            <a:off x="5716588" y="4824413"/>
            <a:ext cx="920750" cy="790575"/>
          </a:xfrm>
          <a:prstGeom prst="line">
            <a:avLst/>
          </a:prstGeom>
          <a:noFill/>
          <a:ln w="41275">
            <a:solidFill>
              <a:schemeClr val="tx1"/>
            </a:solidFill>
            <a:round/>
            <a:headEnd/>
            <a:tailEnd type="triangle" w="med" len="med"/>
          </a:ln>
        </p:spPr>
        <p:txBody>
          <a:bodyPr wrap="none" anchor="ctr">
            <a:prstTxWarp prst="textNoShape">
              <a:avLst/>
            </a:prstTxWarp>
          </a:bodyPr>
          <a:lstStyle/>
          <a:p>
            <a:endParaRPr lang="en-US"/>
          </a:p>
        </p:txBody>
      </p:sp>
      <p:sp>
        <p:nvSpPr>
          <p:cNvPr id="19486" name="Line 46"/>
          <p:cNvSpPr>
            <a:spLocks noChangeShapeType="1"/>
          </p:cNvSpPr>
          <p:nvPr/>
        </p:nvSpPr>
        <p:spPr bwMode="auto">
          <a:xfrm flipH="1" flipV="1">
            <a:off x="2833688" y="4799013"/>
            <a:ext cx="920750" cy="790575"/>
          </a:xfrm>
          <a:prstGeom prst="line">
            <a:avLst/>
          </a:prstGeom>
          <a:noFill/>
          <a:ln w="41275">
            <a:solidFill>
              <a:schemeClr val="tx1"/>
            </a:solidFill>
            <a:round/>
            <a:headEnd/>
            <a:tailEnd type="triangle" w="med" len="me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577483642"/>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white">
          <a:xfrm>
            <a:off x="152400" y="36513"/>
            <a:ext cx="8915400" cy="1082675"/>
          </a:xfrm>
          <a:prstGeom prst="rect">
            <a:avLst/>
          </a:prstGeom>
          <a:noFill/>
          <a:ln w="9525">
            <a:noFill/>
            <a:miter lim="800000"/>
            <a:headEnd/>
            <a:tailEnd/>
          </a:ln>
        </p:spPr>
        <p:txBody>
          <a:bodyPr lIns="82124" tIns="41061" rIns="82124" bIns="41061" anchor="b"/>
          <a:lstStyle/>
          <a:p>
            <a:pPr defTabSz="814388" eaLnBrk="0" hangingPunct="0">
              <a:lnSpc>
                <a:spcPct val="90000"/>
              </a:lnSpc>
            </a:pPr>
            <a:r>
              <a:rPr lang="en-US" sz="3600">
                <a:solidFill>
                  <a:srgbClr val="009999"/>
                </a:solidFill>
              </a:rPr>
              <a:t>Multi-Degree ROADMs for Mesh Applications</a:t>
            </a:r>
          </a:p>
        </p:txBody>
      </p:sp>
      <p:grpSp>
        <p:nvGrpSpPr>
          <p:cNvPr id="102403" name="Group 3"/>
          <p:cNvGrpSpPr>
            <a:grpSpLocks/>
          </p:cNvGrpSpPr>
          <p:nvPr/>
        </p:nvGrpSpPr>
        <p:grpSpPr bwMode="auto">
          <a:xfrm>
            <a:off x="2409825" y="1928813"/>
            <a:ext cx="4148138" cy="4286250"/>
            <a:chOff x="1272" y="903"/>
            <a:chExt cx="3043" cy="3047"/>
          </a:xfrm>
        </p:grpSpPr>
        <p:sp>
          <p:nvSpPr>
            <p:cNvPr id="4" name="Rectangle 4"/>
            <p:cNvSpPr>
              <a:spLocks noChangeArrowheads="1"/>
            </p:cNvSpPr>
            <p:nvPr/>
          </p:nvSpPr>
          <p:spPr bwMode="auto">
            <a:xfrm>
              <a:off x="3754" y="2274"/>
              <a:ext cx="219" cy="301"/>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800" b="1">
                  <a:latin typeface="+mn-lt"/>
                  <a:cs typeface="+mn-cs"/>
                </a:rPr>
                <a:t>WXC</a:t>
              </a:r>
              <a:endParaRPr lang="en-US" sz="800" b="1">
                <a:latin typeface="+mn-lt"/>
                <a:cs typeface="+mn-cs"/>
              </a:endParaRPr>
            </a:p>
          </p:txBody>
        </p:sp>
        <p:sp>
          <p:nvSpPr>
            <p:cNvPr id="5" name="AutoShape 5"/>
            <p:cNvSpPr>
              <a:spLocks noChangeArrowheads="1"/>
            </p:cNvSpPr>
            <p:nvPr/>
          </p:nvSpPr>
          <p:spPr bwMode="auto">
            <a:xfrm>
              <a:off x="3754" y="2113"/>
              <a:ext cx="213" cy="8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MUX</a:t>
              </a:r>
              <a:endParaRPr lang="en-US" sz="600" b="1">
                <a:latin typeface="+mn-lt"/>
                <a:cs typeface="+mn-cs"/>
              </a:endParaRPr>
            </a:p>
          </p:txBody>
        </p:sp>
        <p:sp>
          <p:nvSpPr>
            <p:cNvPr id="6" name="AutoShape 6"/>
            <p:cNvSpPr>
              <a:spLocks noChangeArrowheads="1"/>
            </p:cNvSpPr>
            <p:nvPr/>
          </p:nvSpPr>
          <p:spPr bwMode="auto">
            <a:xfrm flipV="1">
              <a:off x="3754" y="2650"/>
              <a:ext cx="213" cy="8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DMX</a:t>
              </a:r>
              <a:endParaRPr lang="en-US" sz="600" b="1">
                <a:latin typeface="+mn-lt"/>
                <a:cs typeface="+mn-cs"/>
              </a:endParaRPr>
            </a:p>
          </p:txBody>
        </p:sp>
        <p:cxnSp>
          <p:nvCxnSpPr>
            <p:cNvPr id="102408" name="AutoShape 7"/>
            <p:cNvCxnSpPr>
              <a:cxnSpLocks noChangeShapeType="1"/>
              <a:stCxn id="6" idx="1"/>
              <a:endCxn id="4" idx="2"/>
            </p:cNvCxnSpPr>
            <p:nvPr/>
          </p:nvCxnSpPr>
          <p:spPr bwMode="auto">
            <a:xfrm flipV="1">
              <a:off x="3860" y="2576"/>
              <a:ext cx="4" cy="75"/>
            </a:xfrm>
            <a:prstGeom prst="straightConnector1">
              <a:avLst/>
            </a:prstGeom>
            <a:noFill/>
            <a:ln w="9525">
              <a:solidFill>
                <a:schemeClr val="tx1"/>
              </a:solidFill>
              <a:round/>
              <a:headEnd type="triangle" w="med" len="med"/>
              <a:tailEnd/>
            </a:ln>
          </p:spPr>
        </p:cxnSp>
        <p:cxnSp>
          <p:nvCxnSpPr>
            <p:cNvPr id="102409" name="AutoShape 8"/>
            <p:cNvCxnSpPr>
              <a:cxnSpLocks noChangeShapeType="1"/>
              <a:stCxn id="5" idx="1"/>
              <a:endCxn id="4" idx="0"/>
            </p:cNvCxnSpPr>
            <p:nvPr/>
          </p:nvCxnSpPr>
          <p:spPr bwMode="auto">
            <a:xfrm>
              <a:off x="3861" y="2202"/>
              <a:ext cx="3" cy="72"/>
            </a:xfrm>
            <a:prstGeom prst="straightConnector1">
              <a:avLst/>
            </a:prstGeom>
            <a:noFill/>
            <a:ln w="9525">
              <a:solidFill>
                <a:schemeClr val="tx1"/>
              </a:solidFill>
              <a:round/>
              <a:headEnd/>
              <a:tailEnd type="triangle" w="med" len="med"/>
            </a:ln>
          </p:spPr>
        </p:cxnSp>
        <p:sp>
          <p:nvSpPr>
            <p:cNvPr id="9" name="AutoShape 9"/>
            <p:cNvSpPr>
              <a:spLocks noChangeAspect="1" noChangeArrowheads="1"/>
            </p:cNvSpPr>
            <p:nvPr/>
          </p:nvSpPr>
          <p:spPr bwMode="auto">
            <a:xfrm rot="5400000">
              <a:off x="4055" y="2283"/>
              <a:ext cx="151" cy="135"/>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B</a:t>
              </a:r>
              <a:endParaRPr lang="en-US" sz="600" b="1">
                <a:latin typeface="+mn-lt"/>
                <a:cs typeface="+mn-cs"/>
              </a:endParaRPr>
            </a:p>
          </p:txBody>
        </p:sp>
        <p:sp>
          <p:nvSpPr>
            <p:cNvPr id="10" name="AutoShape 10"/>
            <p:cNvSpPr>
              <a:spLocks noChangeAspect="1" noChangeArrowheads="1"/>
            </p:cNvSpPr>
            <p:nvPr/>
          </p:nvSpPr>
          <p:spPr bwMode="auto">
            <a:xfrm rot="16200000" flipH="1">
              <a:off x="4054" y="2428"/>
              <a:ext cx="156" cy="134"/>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P</a:t>
              </a:r>
              <a:endParaRPr lang="en-US" sz="600" b="1">
                <a:latin typeface="+mn-lt"/>
                <a:cs typeface="+mn-cs"/>
              </a:endParaRPr>
            </a:p>
          </p:txBody>
        </p:sp>
        <p:sp>
          <p:nvSpPr>
            <p:cNvPr id="102412" name="Line 11"/>
            <p:cNvSpPr>
              <a:spLocks noChangeShapeType="1"/>
            </p:cNvSpPr>
            <p:nvPr/>
          </p:nvSpPr>
          <p:spPr bwMode="auto">
            <a:xfrm>
              <a:off x="3973" y="2355"/>
              <a:ext cx="93"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13" name="Line 12"/>
            <p:cNvSpPr>
              <a:spLocks noChangeShapeType="1"/>
            </p:cNvSpPr>
            <p:nvPr/>
          </p:nvSpPr>
          <p:spPr bwMode="auto">
            <a:xfrm>
              <a:off x="3973" y="2495"/>
              <a:ext cx="93"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14" name="Line 13"/>
            <p:cNvSpPr>
              <a:spLocks noChangeShapeType="1"/>
            </p:cNvSpPr>
            <p:nvPr/>
          </p:nvSpPr>
          <p:spPr bwMode="auto">
            <a:xfrm>
              <a:off x="4199" y="2355"/>
              <a:ext cx="116"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15" name="Line 14"/>
            <p:cNvSpPr>
              <a:spLocks noChangeShapeType="1"/>
            </p:cNvSpPr>
            <p:nvPr/>
          </p:nvSpPr>
          <p:spPr bwMode="auto">
            <a:xfrm>
              <a:off x="4199" y="2495"/>
              <a:ext cx="116"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16" name="Rectangle 15"/>
            <p:cNvSpPr>
              <a:spLocks noChangeArrowheads="1"/>
            </p:cNvSpPr>
            <p:nvPr/>
          </p:nvSpPr>
          <p:spPr bwMode="auto">
            <a:xfrm>
              <a:off x="3694" y="2087"/>
              <a:ext cx="561" cy="694"/>
            </a:xfrm>
            <a:prstGeom prst="rect">
              <a:avLst/>
            </a:prstGeom>
            <a:noFill/>
            <a:ln w="9525" algn="ctr">
              <a:solidFill>
                <a:schemeClr val="tx1"/>
              </a:solidFill>
              <a:prstDash val="dash"/>
              <a:miter lim="800000"/>
              <a:headEnd/>
              <a:tailEnd/>
            </a:ln>
          </p:spPr>
          <p:txBody>
            <a:bodyPr wrap="none" lIns="82124" tIns="41061" rIns="82124" bIns="41061" anchor="ctr"/>
            <a:lstStyle/>
            <a:p>
              <a:endParaRPr lang="en-GB"/>
            </a:p>
          </p:txBody>
        </p:sp>
        <p:sp>
          <p:nvSpPr>
            <p:cNvPr id="16" name="Rectangle 16"/>
            <p:cNvSpPr>
              <a:spLocks noChangeArrowheads="1"/>
            </p:cNvSpPr>
            <p:nvPr/>
          </p:nvSpPr>
          <p:spPr bwMode="auto">
            <a:xfrm rot="-5400000">
              <a:off x="2676" y="1201"/>
              <a:ext cx="219" cy="303"/>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800" b="1">
                  <a:latin typeface="+mn-lt"/>
                  <a:cs typeface="+mn-cs"/>
                </a:rPr>
                <a:t>WXC</a:t>
              </a:r>
              <a:endParaRPr lang="en-US" sz="800" b="1">
                <a:latin typeface="+mn-lt"/>
                <a:cs typeface="+mn-cs"/>
              </a:endParaRPr>
            </a:p>
          </p:txBody>
        </p:sp>
        <p:sp>
          <p:nvSpPr>
            <p:cNvPr id="17" name="AutoShape 17"/>
            <p:cNvSpPr>
              <a:spLocks noChangeArrowheads="1"/>
            </p:cNvSpPr>
            <p:nvPr/>
          </p:nvSpPr>
          <p:spPr bwMode="auto">
            <a:xfrm rot="-5400000">
              <a:off x="2411" y="1310"/>
              <a:ext cx="212" cy="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MUX</a:t>
              </a:r>
              <a:endParaRPr lang="en-US" sz="600" b="1">
                <a:latin typeface="+mn-lt"/>
                <a:cs typeface="+mn-cs"/>
              </a:endParaRPr>
            </a:p>
          </p:txBody>
        </p:sp>
        <p:sp>
          <p:nvSpPr>
            <p:cNvPr id="18" name="AutoShape 18"/>
            <p:cNvSpPr>
              <a:spLocks noChangeArrowheads="1"/>
            </p:cNvSpPr>
            <p:nvPr/>
          </p:nvSpPr>
          <p:spPr bwMode="auto">
            <a:xfrm rot="16200000" flipV="1">
              <a:off x="2949" y="1310"/>
              <a:ext cx="212"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DMX</a:t>
              </a:r>
              <a:endParaRPr lang="en-US" sz="600" b="1">
                <a:latin typeface="+mn-lt"/>
                <a:cs typeface="+mn-cs"/>
              </a:endParaRPr>
            </a:p>
          </p:txBody>
        </p:sp>
        <p:cxnSp>
          <p:nvCxnSpPr>
            <p:cNvPr id="102420" name="AutoShape 19"/>
            <p:cNvCxnSpPr>
              <a:cxnSpLocks noChangeShapeType="1"/>
              <a:stCxn id="18" idx="1"/>
              <a:endCxn id="16" idx="2"/>
            </p:cNvCxnSpPr>
            <p:nvPr/>
          </p:nvCxnSpPr>
          <p:spPr bwMode="auto">
            <a:xfrm flipH="1" flipV="1">
              <a:off x="2937" y="1354"/>
              <a:ext cx="75" cy="4"/>
            </a:xfrm>
            <a:prstGeom prst="straightConnector1">
              <a:avLst/>
            </a:prstGeom>
            <a:noFill/>
            <a:ln w="9525">
              <a:solidFill>
                <a:schemeClr val="tx1"/>
              </a:solidFill>
              <a:round/>
              <a:headEnd type="triangle" w="med" len="med"/>
              <a:tailEnd/>
            </a:ln>
          </p:spPr>
        </p:cxnSp>
        <p:cxnSp>
          <p:nvCxnSpPr>
            <p:cNvPr id="102421" name="AutoShape 20"/>
            <p:cNvCxnSpPr>
              <a:cxnSpLocks noChangeShapeType="1"/>
              <a:stCxn id="17" idx="1"/>
              <a:endCxn id="16" idx="0"/>
            </p:cNvCxnSpPr>
            <p:nvPr/>
          </p:nvCxnSpPr>
          <p:spPr bwMode="auto">
            <a:xfrm flipV="1">
              <a:off x="2563" y="1354"/>
              <a:ext cx="72" cy="4"/>
            </a:xfrm>
            <a:prstGeom prst="straightConnector1">
              <a:avLst/>
            </a:prstGeom>
            <a:noFill/>
            <a:ln w="9525">
              <a:solidFill>
                <a:schemeClr val="tx1"/>
              </a:solidFill>
              <a:round/>
              <a:headEnd/>
              <a:tailEnd type="triangle" w="med" len="med"/>
            </a:ln>
          </p:spPr>
        </p:cxnSp>
        <p:sp>
          <p:nvSpPr>
            <p:cNvPr id="21" name="AutoShape 21"/>
            <p:cNvSpPr>
              <a:spLocks noChangeAspect="1" noChangeArrowheads="1"/>
            </p:cNvSpPr>
            <p:nvPr/>
          </p:nvSpPr>
          <p:spPr bwMode="auto">
            <a:xfrm>
              <a:off x="2635" y="1018"/>
              <a:ext cx="155"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B</a:t>
              </a:r>
              <a:endParaRPr lang="en-US" sz="600" b="1">
                <a:latin typeface="+mn-lt"/>
                <a:cs typeface="+mn-cs"/>
              </a:endParaRPr>
            </a:p>
          </p:txBody>
        </p:sp>
        <p:sp>
          <p:nvSpPr>
            <p:cNvPr id="22" name="AutoShape 22"/>
            <p:cNvSpPr>
              <a:spLocks noChangeAspect="1" noChangeArrowheads="1"/>
            </p:cNvSpPr>
            <p:nvPr/>
          </p:nvSpPr>
          <p:spPr bwMode="auto">
            <a:xfrm rot="10800000" flipH="1">
              <a:off x="2779" y="1018"/>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P</a:t>
              </a:r>
              <a:endParaRPr lang="en-US" sz="600" b="1">
                <a:latin typeface="+mn-lt"/>
                <a:cs typeface="+mn-cs"/>
              </a:endParaRPr>
            </a:p>
          </p:txBody>
        </p:sp>
        <p:sp>
          <p:nvSpPr>
            <p:cNvPr id="102424" name="Line 23"/>
            <p:cNvSpPr>
              <a:spLocks noChangeShapeType="1"/>
            </p:cNvSpPr>
            <p:nvPr/>
          </p:nvSpPr>
          <p:spPr bwMode="auto">
            <a:xfrm rot="-5400000">
              <a:off x="2668" y="1198"/>
              <a:ext cx="93"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25" name="Line 24"/>
            <p:cNvSpPr>
              <a:spLocks noChangeShapeType="1"/>
            </p:cNvSpPr>
            <p:nvPr/>
          </p:nvSpPr>
          <p:spPr bwMode="auto">
            <a:xfrm rot="-5400000">
              <a:off x="2808" y="1198"/>
              <a:ext cx="93"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26" name="Line 25"/>
            <p:cNvSpPr>
              <a:spLocks noChangeShapeType="1"/>
            </p:cNvSpPr>
            <p:nvPr/>
          </p:nvSpPr>
          <p:spPr bwMode="auto">
            <a:xfrm rot="-5400000">
              <a:off x="2657" y="961"/>
              <a:ext cx="116"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27" name="Line 26"/>
            <p:cNvSpPr>
              <a:spLocks noChangeShapeType="1"/>
            </p:cNvSpPr>
            <p:nvPr/>
          </p:nvSpPr>
          <p:spPr bwMode="auto">
            <a:xfrm rot="-5400000">
              <a:off x="2797" y="961"/>
              <a:ext cx="116"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28" name="Rectangle 27"/>
            <p:cNvSpPr>
              <a:spLocks noChangeArrowheads="1"/>
            </p:cNvSpPr>
            <p:nvPr/>
          </p:nvSpPr>
          <p:spPr bwMode="auto">
            <a:xfrm rot="-5400000">
              <a:off x="2513" y="896"/>
              <a:ext cx="561" cy="694"/>
            </a:xfrm>
            <a:prstGeom prst="rect">
              <a:avLst/>
            </a:prstGeom>
            <a:noFill/>
            <a:ln w="9525" algn="ctr">
              <a:solidFill>
                <a:schemeClr val="tx1"/>
              </a:solidFill>
              <a:prstDash val="dash"/>
              <a:miter lim="800000"/>
              <a:headEnd/>
              <a:tailEnd/>
            </a:ln>
          </p:spPr>
          <p:txBody>
            <a:bodyPr wrap="none" lIns="82124" tIns="41061" rIns="82124" bIns="41061" anchor="ctr"/>
            <a:lstStyle/>
            <a:p>
              <a:endParaRPr lang="en-GB"/>
            </a:p>
          </p:txBody>
        </p:sp>
        <p:sp>
          <p:nvSpPr>
            <p:cNvPr id="28" name="Rectangle 28"/>
            <p:cNvSpPr>
              <a:spLocks noChangeArrowheads="1"/>
            </p:cNvSpPr>
            <p:nvPr/>
          </p:nvSpPr>
          <p:spPr bwMode="auto">
            <a:xfrm flipH="1">
              <a:off x="1614" y="2274"/>
              <a:ext cx="219" cy="301"/>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800" b="1">
                  <a:latin typeface="+mn-lt"/>
                  <a:cs typeface="+mn-cs"/>
                </a:rPr>
                <a:t>WXC</a:t>
              </a:r>
              <a:endParaRPr lang="en-US" sz="800" b="1">
                <a:latin typeface="+mn-lt"/>
                <a:cs typeface="+mn-cs"/>
              </a:endParaRPr>
            </a:p>
          </p:txBody>
        </p:sp>
        <p:sp>
          <p:nvSpPr>
            <p:cNvPr id="29" name="AutoShape 29"/>
            <p:cNvSpPr>
              <a:spLocks noChangeArrowheads="1"/>
            </p:cNvSpPr>
            <p:nvPr/>
          </p:nvSpPr>
          <p:spPr bwMode="auto">
            <a:xfrm flipH="1">
              <a:off x="1620" y="2113"/>
              <a:ext cx="213" cy="8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MUX</a:t>
              </a:r>
              <a:endParaRPr lang="en-US" sz="600" b="1">
                <a:latin typeface="+mn-lt"/>
                <a:cs typeface="+mn-cs"/>
              </a:endParaRPr>
            </a:p>
          </p:txBody>
        </p:sp>
        <p:sp>
          <p:nvSpPr>
            <p:cNvPr id="30" name="AutoShape 30"/>
            <p:cNvSpPr>
              <a:spLocks noChangeArrowheads="1"/>
            </p:cNvSpPr>
            <p:nvPr/>
          </p:nvSpPr>
          <p:spPr bwMode="auto">
            <a:xfrm flipH="1" flipV="1">
              <a:off x="1620" y="2650"/>
              <a:ext cx="213" cy="8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DMX</a:t>
              </a:r>
              <a:endParaRPr lang="en-US" sz="600" b="1">
                <a:latin typeface="+mn-lt"/>
                <a:cs typeface="+mn-cs"/>
              </a:endParaRPr>
            </a:p>
          </p:txBody>
        </p:sp>
        <p:cxnSp>
          <p:nvCxnSpPr>
            <p:cNvPr id="102432" name="AutoShape 31"/>
            <p:cNvCxnSpPr>
              <a:cxnSpLocks noChangeShapeType="1"/>
              <a:stCxn id="30" idx="1"/>
              <a:endCxn id="28" idx="2"/>
            </p:cNvCxnSpPr>
            <p:nvPr/>
          </p:nvCxnSpPr>
          <p:spPr bwMode="auto">
            <a:xfrm flipH="1" flipV="1">
              <a:off x="1724" y="2576"/>
              <a:ext cx="3" cy="75"/>
            </a:xfrm>
            <a:prstGeom prst="straightConnector1">
              <a:avLst/>
            </a:prstGeom>
            <a:noFill/>
            <a:ln w="9525">
              <a:solidFill>
                <a:schemeClr val="tx1"/>
              </a:solidFill>
              <a:round/>
              <a:headEnd type="triangle" w="med" len="med"/>
              <a:tailEnd/>
            </a:ln>
          </p:spPr>
        </p:cxnSp>
        <p:cxnSp>
          <p:nvCxnSpPr>
            <p:cNvPr id="102433" name="AutoShape 32"/>
            <p:cNvCxnSpPr>
              <a:cxnSpLocks noChangeShapeType="1"/>
              <a:stCxn id="29" idx="1"/>
              <a:endCxn id="28" idx="0"/>
            </p:cNvCxnSpPr>
            <p:nvPr/>
          </p:nvCxnSpPr>
          <p:spPr bwMode="auto">
            <a:xfrm flipH="1">
              <a:off x="1724" y="2202"/>
              <a:ext cx="3" cy="72"/>
            </a:xfrm>
            <a:prstGeom prst="straightConnector1">
              <a:avLst/>
            </a:prstGeom>
            <a:noFill/>
            <a:ln w="9525">
              <a:solidFill>
                <a:schemeClr val="tx1"/>
              </a:solidFill>
              <a:round/>
              <a:headEnd/>
              <a:tailEnd type="triangle" w="med" len="med"/>
            </a:ln>
          </p:spPr>
        </p:cxnSp>
        <p:sp>
          <p:nvSpPr>
            <p:cNvPr id="33" name="AutoShape 33"/>
            <p:cNvSpPr>
              <a:spLocks noChangeAspect="1" noChangeArrowheads="1"/>
            </p:cNvSpPr>
            <p:nvPr/>
          </p:nvSpPr>
          <p:spPr bwMode="auto">
            <a:xfrm rot="5400000">
              <a:off x="1376" y="2432"/>
              <a:ext cx="155"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P</a:t>
              </a:r>
              <a:endParaRPr lang="en-US" sz="600" b="1">
                <a:latin typeface="+mn-lt"/>
                <a:cs typeface="+mn-cs"/>
              </a:endParaRPr>
            </a:p>
          </p:txBody>
        </p:sp>
        <p:sp>
          <p:nvSpPr>
            <p:cNvPr id="34" name="AutoShape 34"/>
            <p:cNvSpPr>
              <a:spLocks noChangeAspect="1" noChangeArrowheads="1"/>
            </p:cNvSpPr>
            <p:nvPr/>
          </p:nvSpPr>
          <p:spPr bwMode="auto">
            <a:xfrm rot="16200000" flipH="1">
              <a:off x="1374" y="2287"/>
              <a:ext cx="152"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B</a:t>
              </a:r>
              <a:endParaRPr lang="en-US" sz="600" b="1">
                <a:latin typeface="+mn-lt"/>
                <a:cs typeface="+mn-cs"/>
              </a:endParaRPr>
            </a:p>
          </p:txBody>
        </p:sp>
        <p:sp>
          <p:nvSpPr>
            <p:cNvPr id="102436" name="Line 35"/>
            <p:cNvSpPr>
              <a:spLocks noChangeShapeType="1"/>
            </p:cNvSpPr>
            <p:nvPr/>
          </p:nvSpPr>
          <p:spPr bwMode="auto">
            <a:xfrm flipH="1">
              <a:off x="1521" y="2355"/>
              <a:ext cx="93"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37" name="Line 36"/>
            <p:cNvSpPr>
              <a:spLocks noChangeShapeType="1"/>
            </p:cNvSpPr>
            <p:nvPr/>
          </p:nvSpPr>
          <p:spPr bwMode="auto">
            <a:xfrm flipH="1">
              <a:off x="1521" y="2495"/>
              <a:ext cx="93"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38" name="Line 37"/>
            <p:cNvSpPr>
              <a:spLocks noChangeShapeType="1"/>
            </p:cNvSpPr>
            <p:nvPr/>
          </p:nvSpPr>
          <p:spPr bwMode="auto">
            <a:xfrm flipH="1">
              <a:off x="1272" y="2355"/>
              <a:ext cx="116"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39" name="Line 38"/>
            <p:cNvSpPr>
              <a:spLocks noChangeShapeType="1"/>
            </p:cNvSpPr>
            <p:nvPr/>
          </p:nvSpPr>
          <p:spPr bwMode="auto">
            <a:xfrm flipH="1">
              <a:off x="1272" y="2495"/>
              <a:ext cx="116"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40" name="Rectangle 39"/>
            <p:cNvSpPr>
              <a:spLocks noChangeArrowheads="1"/>
            </p:cNvSpPr>
            <p:nvPr/>
          </p:nvSpPr>
          <p:spPr bwMode="auto">
            <a:xfrm flipH="1">
              <a:off x="1332" y="2087"/>
              <a:ext cx="561" cy="694"/>
            </a:xfrm>
            <a:prstGeom prst="rect">
              <a:avLst/>
            </a:prstGeom>
            <a:noFill/>
            <a:ln w="9525" algn="ctr">
              <a:solidFill>
                <a:schemeClr val="tx1"/>
              </a:solidFill>
              <a:prstDash val="dash"/>
              <a:miter lim="800000"/>
              <a:headEnd/>
              <a:tailEnd/>
            </a:ln>
          </p:spPr>
          <p:txBody>
            <a:bodyPr wrap="none" lIns="82124" tIns="41061" rIns="82124" bIns="41061" anchor="ctr"/>
            <a:lstStyle/>
            <a:p>
              <a:endParaRPr lang="en-GB"/>
            </a:p>
          </p:txBody>
        </p:sp>
        <p:sp>
          <p:nvSpPr>
            <p:cNvPr id="40" name="Rectangle 40"/>
            <p:cNvSpPr>
              <a:spLocks noChangeArrowheads="1"/>
            </p:cNvSpPr>
            <p:nvPr/>
          </p:nvSpPr>
          <p:spPr bwMode="auto">
            <a:xfrm rot="16200000" flipH="1">
              <a:off x="2690" y="3345"/>
              <a:ext cx="219" cy="303"/>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800" b="1">
                  <a:latin typeface="+mn-lt"/>
                  <a:cs typeface="+mn-cs"/>
                </a:rPr>
                <a:t>WXC</a:t>
              </a:r>
              <a:endParaRPr lang="en-US" sz="800" b="1">
                <a:latin typeface="+mn-lt"/>
                <a:cs typeface="+mn-cs"/>
              </a:endParaRPr>
            </a:p>
          </p:txBody>
        </p:sp>
        <p:sp>
          <p:nvSpPr>
            <p:cNvPr id="41" name="AutoShape 41"/>
            <p:cNvSpPr>
              <a:spLocks noChangeArrowheads="1"/>
            </p:cNvSpPr>
            <p:nvPr/>
          </p:nvSpPr>
          <p:spPr bwMode="auto">
            <a:xfrm rot="16200000" flipH="1">
              <a:off x="2424" y="3449"/>
              <a:ext cx="21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MUX</a:t>
              </a:r>
              <a:endParaRPr lang="en-US" sz="600" b="1">
                <a:latin typeface="+mn-lt"/>
                <a:cs typeface="+mn-cs"/>
              </a:endParaRPr>
            </a:p>
          </p:txBody>
        </p:sp>
        <p:sp>
          <p:nvSpPr>
            <p:cNvPr id="42" name="AutoShape 42"/>
            <p:cNvSpPr>
              <a:spLocks noChangeArrowheads="1"/>
            </p:cNvSpPr>
            <p:nvPr/>
          </p:nvSpPr>
          <p:spPr bwMode="auto">
            <a:xfrm rot="-5400000" flipH="1" flipV="1">
              <a:off x="2961" y="3450"/>
              <a:ext cx="213" cy="8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DMX</a:t>
              </a:r>
              <a:endParaRPr lang="en-US" sz="600" b="1">
                <a:latin typeface="+mn-lt"/>
                <a:cs typeface="+mn-cs"/>
              </a:endParaRPr>
            </a:p>
          </p:txBody>
        </p:sp>
        <p:cxnSp>
          <p:nvCxnSpPr>
            <p:cNvPr id="102444" name="AutoShape 43"/>
            <p:cNvCxnSpPr>
              <a:cxnSpLocks noChangeShapeType="1"/>
              <a:stCxn id="42" idx="1"/>
              <a:endCxn id="40" idx="2"/>
            </p:cNvCxnSpPr>
            <p:nvPr/>
          </p:nvCxnSpPr>
          <p:spPr bwMode="auto">
            <a:xfrm flipH="1">
              <a:off x="2950" y="3495"/>
              <a:ext cx="75" cy="2"/>
            </a:xfrm>
            <a:prstGeom prst="straightConnector1">
              <a:avLst/>
            </a:prstGeom>
            <a:noFill/>
            <a:ln w="9525">
              <a:solidFill>
                <a:schemeClr val="tx1"/>
              </a:solidFill>
              <a:round/>
              <a:headEnd type="triangle" w="med" len="med"/>
              <a:tailEnd/>
            </a:ln>
          </p:spPr>
        </p:cxnSp>
        <p:cxnSp>
          <p:nvCxnSpPr>
            <p:cNvPr id="102445" name="AutoShape 44"/>
            <p:cNvCxnSpPr>
              <a:cxnSpLocks noChangeShapeType="1"/>
              <a:stCxn id="41" idx="1"/>
              <a:endCxn id="40" idx="0"/>
            </p:cNvCxnSpPr>
            <p:nvPr/>
          </p:nvCxnSpPr>
          <p:spPr bwMode="auto">
            <a:xfrm>
              <a:off x="2576" y="3495"/>
              <a:ext cx="72" cy="2"/>
            </a:xfrm>
            <a:prstGeom prst="straightConnector1">
              <a:avLst/>
            </a:prstGeom>
            <a:noFill/>
            <a:ln w="9525">
              <a:solidFill>
                <a:schemeClr val="tx1"/>
              </a:solidFill>
              <a:round/>
              <a:headEnd/>
              <a:tailEnd type="triangle" w="med" len="med"/>
            </a:ln>
          </p:spPr>
        </p:cxnSp>
        <p:sp>
          <p:nvSpPr>
            <p:cNvPr id="45" name="AutoShape 45"/>
            <p:cNvSpPr>
              <a:spLocks noChangeAspect="1" noChangeArrowheads="1"/>
            </p:cNvSpPr>
            <p:nvPr/>
          </p:nvSpPr>
          <p:spPr bwMode="auto">
            <a:xfrm>
              <a:off x="2793" y="3699"/>
              <a:ext cx="154" cy="132"/>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P</a:t>
              </a:r>
              <a:endParaRPr lang="en-US" sz="600" b="1">
                <a:latin typeface="+mn-lt"/>
                <a:cs typeface="+mn-cs"/>
              </a:endParaRPr>
            </a:p>
          </p:txBody>
        </p:sp>
        <p:sp>
          <p:nvSpPr>
            <p:cNvPr id="46" name="AutoShape 46"/>
            <p:cNvSpPr>
              <a:spLocks noChangeAspect="1" noChangeArrowheads="1"/>
            </p:cNvSpPr>
            <p:nvPr/>
          </p:nvSpPr>
          <p:spPr bwMode="auto">
            <a:xfrm rot="10800000" flipH="1">
              <a:off x="2649" y="3699"/>
              <a:ext cx="156" cy="132"/>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B</a:t>
              </a:r>
              <a:endParaRPr lang="en-US" sz="600" b="1">
                <a:latin typeface="+mn-lt"/>
                <a:cs typeface="+mn-cs"/>
              </a:endParaRPr>
            </a:p>
          </p:txBody>
        </p:sp>
        <p:sp>
          <p:nvSpPr>
            <p:cNvPr id="102448" name="Line 47"/>
            <p:cNvSpPr>
              <a:spLocks noChangeShapeType="1"/>
            </p:cNvSpPr>
            <p:nvPr/>
          </p:nvSpPr>
          <p:spPr bwMode="auto">
            <a:xfrm rot="16200000" flipH="1">
              <a:off x="2681" y="3654"/>
              <a:ext cx="93"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49" name="Line 48"/>
            <p:cNvSpPr>
              <a:spLocks noChangeShapeType="1"/>
            </p:cNvSpPr>
            <p:nvPr/>
          </p:nvSpPr>
          <p:spPr bwMode="auto">
            <a:xfrm rot="16200000" flipH="1">
              <a:off x="2821" y="3654"/>
              <a:ext cx="93"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50" name="Line 49"/>
            <p:cNvSpPr>
              <a:spLocks noChangeShapeType="1"/>
            </p:cNvSpPr>
            <p:nvPr/>
          </p:nvSpPr>
          <p:spPr bwMode="auto">
            <a:xfrm rot="16200000" flipH="1">
              <a:off x="2670" y="3892"/>
              <a:ext cx="116"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51" name="Line 50"/>
            <p:cNvSpPr>
              <a:spLocks noChangeShapeType="1"/>
            </p:cNvSpPr>
            <p:nvPr/>
          </p:nvSpPr>
          <p:spPr bwMode="auto">
            <a:xfrm rot="16200000" flipH="1">
              <a:off x="2810" y="3892"/>
              <a:ext cx="116"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52" name="Rectangle 51"/>
            <p:cNvSpPr>
              <a:spLocks noChangeArrowheads="1"/>
            </p:cNvSpPr>
            <p:nvPr/>
          </p:nvSpPr>
          <p:spPr bwMode="auto">
            <a:xfrm rot="16200000" flipH="1">
              <a:off x="2526" y="3262"/>
              <a:ext cx="561" cy="694"/>
            </a:xfrm>
            <a:prstGeom prst="rect">
              <a:avLst/>
            </a:prstGeom>
            <a:noFill/>
            <a:ln w="9525" algn="ctr">
              <a:solidFill>
                <a:schemeClr val="tx1"/>
              </a:solidFill>
              <a:prstDash val="dash"/>
              <a:miter lim="800000"/>
              <a:headEnd/>
              <a:tailEnd/>
            </a:ln>
          </p:spPr>
          <p:txBody>
            <a:bodyPr wrap="none" lIns="82124" tIns="41061" rIns="82124" bIns="41061" anchor="ctr"/>
            <a:lstStyle/>
            <a:p>
              <a:endParaRPr lang="en-GB"/>
            </a:p>
          </p:txBody>
        </p:sp>
        <p:sp>
          <p:nvSpPr>
            <p:cNvPr id="52" name="Rectangle 52"/>
            <p:cNvSpPr>
              <a:spLocks noChangeArrowheads="1"/>
            </p:cNvSpPr>
            <p:nvPr/>
          </p:nvSpPr>
          <p:spPr bwMode="auto">
            <a:xfrm rot="18902840" flipH="1">
              <a:off x="1936" y="3037"/>
              <a:ext cx="219" cy="302"/>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800" b="1">
                  <a:latin typeface="+mn-lt"/>
                  <a:cs typeface="+mn-cs"/>
                </a:rPr>
                <a:t>WXC</a:t>
              </a:r>
              <a:endParaRPr lang="en-US" sz="800" b="1">
                <a:latin typeface="+mn-lt"/>
                <a:cs typeface="+mn-cs"/>
              </a:endParaRPr>
            </a:p>
          </p:txBody>
        </p:sp>
        <p:sp>
          <p:nvSpPr>
            <p:cNvPr id="53" name="AutoShape 53"/>
            <p:cNvSpPr>
              <a:spLocks noChangeArrowheads="1"/>
            </p:cNvSpPr>
            <p:nvPr/>
          </p:nvSpPr>
          <p:spPr bwMode="auto">
            <a:xfrm rot="18902840" flipH="1">
              <a:off x="1753" y="2952"/>
              <a:ext cx="213" cy="8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MUX</a:t>
              </a:r>
              <a:endParaRPr lang="en-US" sz="600" b="1">
                <a:latin typeface="+mn-lt"/>
                <a:cs typeface="+mn-cs"/>
              </a:endParaRPr>
            </a:p>
          </p:txBody>
        </p:sp>
        <p:sp>
          <p:nvSpPr>
            <p:cNvPr id="54" name="AutoShape 54"/>
            <p:cNvSpPr>
              <a:spLocks noChangeArrowheads="1"/>
            </p:cNvSpPr>
            <p:nvPr/>
          </p:nvSpPr>
          <p:spPr bwMode="auto">
            <a:xfrm rot="-2697160" flipH="1" flipV="1">
              <a:off x="2131" y="3332"/>
              <a:ext cx="213" cy="8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DMX</a:t>
              </a:r>
              <a:endParaRPr lang="en-US" sz="600" b="1">
                <a:latin typeface="+mn-lt"/>
                <a:cs typeface="+mn-cs"/>
              </a:endParaRPr>
            </a:p>
          </p:txBody>
        </p:sp>
        <p:cxnSp>
          <p:nvCxnSpPr>
            <p:cNvPr id="102456" name="AutoShape 55"/>
            <p:cNvCxnSpPr>
              <a:cxnSpLocks noChangeShapeType="1"/>
              <a:stCxn id="54" idx="1"/>
              <a:endCxn id="52" idx="2"/>
            </p:cNvCxnSpPr>
            <p:nvPr/>
          </p:nvCxnSpPr>
          <p:spPr bwMode="auto">
            <a:xfrm flipH="1" flipV="1">
              <a:off x="2153" y="3294"/>
              <a:ext cx="55" cy="51"/>
            </a:xfrm>
            <a:prstGeom prst="straightConnector1">
              <a:avLst/>
            </a:prstGeom>
            <a:noFill/>
            <a:ln w="9525">
              <a:solidFill>
                <a:schemeClr val="tx1"/>
              </a:solidFill>
              <a:round/>
              <a:headEnd type="triangle" w="med" len="med"/>
              <a:tailEnd/>
            </a:ln>
          </p:spPr>
        </p:cxnSp>
        <p:cxnSp>
          <p:nvCxnSpPr>
            <p:cNvPr id="102457" name="AutoShape 56"/>
            <p:cNvCxnSpPr>
              <a:cxnSpLocks noChangeShapeType="1"/>
              <a:stCxn id="53" idx="1"/>
              <a:endCxn id="52" idx="0"/>
            </p:cNvCxnSpPr>
            <p:nvPr/>
          </p:nvCxnSpPr>
          <p:spPr bwMode="auto">
            <a:xfrm>
              <a:off x="1891" y="3027"/>
              <a:ext cx="48" cy="53"/>
            </a:xfrm>
            <a:prstGeom prst="straightConnector1">
              <a:avLst/>
            </a:prstGeom>
            <a:noFill/>
            <a:ln w="9525">
              <a:solidFill>
                <a:schemeClr val="tx1"/>
              </a:solidFill>
              <a:round/>
              <a:headEnd/>
              <a:tailEnd type="triangle" w="med" len="med"/>
            </a:ln>
          </p:spPr>
        </p:cxnSp>
        <p:sp>
          <p:nvSpPr>
            <p:cNvPr id="57" name="AutoShape 57"/>
            <p:cNvSpPr>
              <a:spLocks noChangeAspect="1" noChangeArrowheads="1"/>
            </p:cNvSpPr>
            <p:nvPr/>
          </p:nvSpPr>
          <p:spPr bwMode="auto">
            <a:xfrm rot="2702840">
              <a:off x="1829" y="3363"/>
              <a:ext cx="153"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P</a:t>
              </a:r>
              <a:endParaRPr lang="en-US" sz="600" b="1">
                <a:latin typeface="+mn-lt"/>
                <a:cs typeface="+mn-cs"/>
              </a:endParaRPr>
            </a:p>
          </p:txBody>
        </p:sp>
        <p:sp>
          <p:nvSpPr>
            <p:cNvPr id="58" name="AutoShape 58"/>
            <p:cNvSpPr>
              <a:spLocks noChangeAspect="1" noChangeArrowheads="1"/>
            </p:cNvSpPr>
            <p:nvPr/>
          </p:nvSpPr>
          <p:spPr bwMode="auto">
            <a:xfrm rot="13502840" flipH="1">
              <a:off x="1727" y="3260"/>
              <a:ext cx="150" cy="134"/>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B</a:t>
              </a:r>
              <a:endParaRPr lang="en-US" sz="600" b="1">
                <a:latin typeface="+mn-lt"/>
                <a:cs typeface="+mn-cs"/>
              </a:endParaRPr>
            </a:p>
          </p:txBody>
        </p:sp>
        <p:sp>
          <p:nvSpPr>
            <p:cNvPr id="102460" name="Line 59"/>
            <p:cNvSpPr>
              <a:spLocks noChangeShapeType="1"/>
            </p:cNvSpPr>
            <p:nvPr/>
          </p:nvSpPr>
          <p:spPr bwMode="auto">
            <a:xfrm rot="18902840" flipH="1">
              <a:off x="1839" y="3249"/>
              <a:ext cx="93"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61" name="Line 60"/>
            <p:cNvSpPr>
              <a:spLocks noChangeShapeType="1"/>
            </p:cNvSpPr>
            <p:nvPr/>
          </p:nvSpPr>
          <p:spPr bwMode="auto">
            <a:xfrm rot="18902840" flipH="1">
              <a:off x="1938" y="3348"/>
              <a:ext cx="93"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62" name="Line 61"/>
            <p:cNvSpPr>
              <a:spLocks noChangeShapeType="1"/>
            </p:cNvSpPr>
            <p:nvPr/>
          </p:nvSpPr>
          <p:spPr bwMode="auto">
            <a:xfrm rot="18902840" flipH="1">
              <a:off x="1660" y="3417"/>
              <a:ext cx="116"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63" name="Line 62"/>
            <p:cNvSpPr>
              <a:spLocks noChangeShapeType="1"/>
            </p:cNvSpPr>
            <p:nvPr/>
          </p:nvSpPr>
          <p:spPr bwMode="auto">
            <a:xfrm rot="18902840" flipH="1">
              <a:off x="1759" y="3516"/>
              <a:ext cx="116"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64" name="Rectangle 63"/>
            <p:cNvSpPr>
              <a:spLocks noChangeArrowheads="1"/>
            </p:cNvSpPr>
            <p:nvPr/>
          </p:nvSpPr>
          <p:spPr bwMode="auto">
            <a:xfrm rot="18902840" flipH="1">
              <a:off x="1693" y="2926"/>
              <a:ext cx="561" cy="694"/>
            </a:xfrm>
            <a:prstGeom prst="rect">
              <a:avLst/>
            </a:prstGeom>
            <a:noFill/>
            <a:ln w="9525" algn="ctr">
              <a:solidFill>
                <a:schemeClr val="tx1"/>
              </a:solidFill>
              <a:prstDash val="dash"/>
              <a:miter lim="800000"/>
              <a:headEnd/>
              <a:tailEnd/>
            </a:ln>
          </p:spPr>
          <p:txBody>
            <a:bodyPr wrap="none" lIns="82124" tIns="41061" rIns="82124" bIns="41061" anchor="ctr"/>
            <a:lstStyle/>
            <a:p>
              <a:endParaRPr lang="en-GB"/>
            </a:p>
          </p:txBody>
        </p:sp>
        <p:sp>
          <p:nvSpPr>
            <p:cNvPr id="64" name="Rectangle 64"/>
            <p:cNvSpPr>
              <a:spLocks noChangeArrowheads="1"/>
            </p:cNvSpPr>
            <p:nvPr/>
          </p:nvSpPr>
          <p:spPr bwMode="auto">
            <a:xfrm rot="2593752" flipH="1">
              <a:off x="1922" y="1526"/>
              <a:ext cx="219" cy="302"/>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800" b="1">
                  <a:latin typeface="+mn-lt"/>
                  <a:cs typeface="+mn-cs"/>
                </a:rPr>
                <a:t>WXC</a:t>
              </a:r>
              <a:endParaRPr lang="en-US" sz="800" b="1">
                <a:latin typeface="+mn-lt"/>
                <a:cs typeface="+mn-cs"/>
              </a:endParaRPr>
            </a:p>
          </p:txBody>
        </p:sp>
        <p:sp>
          <p:nvSpPr>
            <p:cNvPr id="65" name="AutoShape 65"/>
            <p:cNvSpPr>
              <a:spLocks noChangeArrowheads="1"/>
            </p:cNvSpPr>
            <p:nvPr/>
          </p:nvSpPr>
          <p:spPr bwMode="auto">
            <a:xfrm rot="2593752" flipH="1">
              <a:off x="2110" y="1440"/>
              <a:ext cx="212" cy="8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MUX</a:t>
              </a:r>
              <a:endParaRPr lang="en-US" sz="600" b="1">
                <a:latin typeface="+mn-lt"/>
                <a:cs typeface="+mn-cs"/>
              </a:endParaRPr>
            </a:p>
          </p:txBody>
        </p:sp>
        <p:sp>
          <p:nvSpPr>
            <p:cNvPr id="66" name="AutoShape 66"/>
            <p:cNvSpPr>
              <a:spLocks noChangeArrowheads="1"/>
            </p:cNvSpPr>
            <p:nvPr/>
          </p:nvSpPr>
          <p:spPr bwMode="auto">
            <a:xfrm rot="2593752" flipH="1" flipV="1">
              <a:off x="1742" y="1831"/>
              <a:ext cx="212" cy="8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DMX</a:t>
              </a:r>
              <a:endParaRPr lang="en-US" sz="600" b="1">
                <a:latin typeface="+mn-lt"/>
                <a:cs typeface="+mn-cs"/>
              </a:endParaRPr>
            </a:p>
          </p:txBody>
        </p:sp>
        <p:cxnSp>
          <p:nvCxnSpPr>
            <p:cNvPr id="102468" name="AutoShape 67"/>
            <p:cNvCxnSpPr>
              <a:cxnSpLocks noChangeShapeType="1"/>
              <a:stCxn id="66" idx="1"/>
              <a:endCxn id="64" idx="2"/>
            </p:cNvCxnSpPr>
            <p:nvPr/>
          </p:nvCxnSpPr>
          <p:spPr bwMode="auto">
            <a:xfrm flipV="1">
              <a:off x="1879" y="1787"/>
              <a:ext cx="49" cy="57"/>
            </a:xfrm>
            <a:prstGeom prst="straightConnector1">
              <a:avLst/>
            </a:prstGeom>
            <a:noFill/>
            <a:ln w="9525">
              <a:solidFill>
                <a:schemeClr val="tx1"/>
              </a:solidFill>
              <a:round/>
              <a:headEnd type="triangle" w="med" len="med"/>
              <a:tailEnd/>
            </a:ln>
          </p:spPr>
        </p:cxnSp>
        <p:cxnSp>
          <p:nvCxnSpPr>
            <p:cNvPr id="102469" name="AutoShape 68"/>
            <p:cNvCxnSpPr>
              <a:cxnSpLocks noChangeShapeType="1"/>
              <a:stCxn id="65" idx="1"/>
              <a:endCxn id="64" idx="0"/>
            </p:cNvCxnSpPr>
            <p:nvPr/>
          </p:nvCxnSpPr>
          <p:spPr bwMode="auto">
            <a:xfrm flipH="1">
              <a:off x="2135" y="1517"/>
              <a:ext cx="52" cy="50"/>
            </a:xfrm>
            <a:prstGeom prst="straightConnector1">
              <a:avLst/>
            </a:prstGeom>
            <a:noFill/>
            <a:ln w="9525">
              <a:solidFill>
                <a:schemeClr val="tx1"/>
              </a:solidFill>
              <a:round/>
              <a:headEnd/>
              <a:tailEnd type="triangle" w="med" len="med"/>
            </a:ln>
          </p:spPr>
        </p:cxnSp>
        <p:sp>
          <p:nvSpPr>
            <p:cNvPr id="69" name="AutoShape 69"/>
            <p:cNvSpPr>
              <a:spLocks noChangeAspect="1" noChangeArrowheads="1"/>
            </p:cNvSpPr>
            <p:nvPr/>
          </p:nvSpPr>
          <p:spPr bwMode="auto">
            <a:xfrm rot="7993752">
              <a:off x="1709" y="1480"/>
              <a:ext cx="153"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P</a:t>
              </a:r>
              <a:endParaRPr lang="en-US" sz="600" b="1">
                <a:latin typeface="+mn-lt"/>
                <a:cs typeface="+mn-cs"/>
              </a:endParaRPr>
            </a:p>
          </p:txBody>
        </p:sp>
        <p:sp>
          <p:nvSpPr>
            <p:cNvPr id="70" name="AutoShape 70"/>
            <p:cNvSpPr>
              <a:spLocks noChangeAspect="1" noChangeArrowheads="1"/>
            </p:cNvSpPr>
            <p:nvPr/>
          </p:nvSpPr>
          <p:spPr bwMode="auto">
            <a:xfrm rot="18793752" flipH="1">
              <a:off x="1809" y="1375"/>
              <a:ext cx="153"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B</a:t>
              </a:r>
              <a:endParaRPr lang="en-US" sz="600" b="1">
                <a:latin typeface="+mn-lt"/>
                <a:cs typeface="+mn-cs"/>
              </a:endParaRPr>
            </a:p>
          </p:txBody>
        </p:sp>
        <p:sp>
          <p:nvSpPr>
            <p:cNvPr id="102472" name="Line 71"/>
            <p:cNvSpPr>
              <a:spLocks noChangeShapeType="1"/>
            </p:cNvSpPr>
            <p:nvPr/>
          </p:nvSpPr>
          <p:spPr bwMode="auto">
            <a:xfrm rot="2593752" flipH="1">
              <a:off x="1919" y="1519"/>
              <a:ext cx="93"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73" name="Line 72"/>
            <p:cNvSpPr>
              <a:spLocks noChangeShapeType="1"/>
            </p:cNvSpPr>
            <p:nvPr/>
          </p:nvSpPr>
          <p:spPr bwMode="auto">
            <a:xfrm rot="2593752" flipH="1">
              <a:off x="1823" y="1621"/>
              <a:ext cx="93"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74" name="Line 73"/>
            <p:cNvSpPr>
              <a:spLocks noChangeShapeType="1"/>
            </p:cNvSpPr>
            <p:nvPr/>
          </p:nvSpPr>
          <p:spPr bwMode="auto">
            <a:xfrm rot="2593752" flipH="1">
              <a:off x="1734" y="1356"/>
              <a:ext cx="116"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75" name="Line 74"/>
            <p:cNvSpPr>
              <a:spLocks noChangeShapeType="1"/>
            </p:cNvSpPr>
            <p:nvPr/>
          </p:nvSpPr>
          <p:spPr bwMode="auto">
            <a:xfrm rot="2593752" flipH="1">
              <a:off x="1639" y="1458"/>
              <a:ext cx="116"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76" name="Rectangle 75"/>
            <p:cNvSpPr>
              <a:spLocks noChangeArrowheads="1"/>
            </p:cNvSpPr>
            <p:nvPr/>
          </p:nvSpPr>
          <p:spPr bwMode="auto">
            <a:xfrm rot="2593752" flipH="1">
              <a:off x="1664" y="1261"/>
              <a:ext cx="561" cy="694"/>
            </a:xfrm>
            <a:prstGeom prst="rect">
              <a:avLst/>
            </a:prstGeom>
            <a:noFill/>
            <a:ln w="9525" algn="ctr">
              <a:solidFill>
                <a:schemeClr val="tx1"/>
              </a:solidFill>
              <a:prstDash val="dash"/>
              <a:miter lim="800000"/>
              <a:headEnd/>
              <a:tailEnd/>
            </a:ln>
          </p:spPr>
          <p:txBody>
            <a:bodyPr wrap="none" lIns="82124" tIns="41061" rIns="82124" bIns="41061" anchor="ctr"/>
            <a:lstStyle/>
            <a:p>
              <a:endParaRPr lang="en-GB"/>
            </a:p>
          </p:txBody>
        </p:sp>
        <p:sp>
          <p:nvSpPr>
            <p:cNvPr id="76" name="Rectangle 76"/>
            <p:cNvSpPr>
              <a:spLocks noChangeArrowheads="1"/>
            </p:cNvSpPr>
            <p:nvPr/>
          </p:nvSpPr>
          <p:spPr bwMode="auto">
            <a:xfrm rot="-2673584">
              <a:off x="3432" y="1520"/>
              <a:ext cx="219" cy="300"/>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800" b="1">
                  <a:latin typeface="+mn-lt"/>
                  <a:cs typeface="+mn-cs"/>
                </a:rPr>
                <a:t>WXC</a:t>
              </a:r>
              <a:endParaRPr lang="en-US" sz="800" b="1">
                <a:latin typeface="+mn-lt"/>
                <a:cs typeface="+mn-cs"/>
              </a:endParaRPr>
            </a:p>
          </p:txBody>
        </p:sp>
        <p:sp>
          <p:nvSpPr>
            <p:cNvPr id="77" name="AutoShape 77"/>
            <p:cNvSpPr>
              <a:spLocks noChangeArrowheads="1"/>
            </p:cNvSpPr>
            <p:nvPr/>
          </p:nvSpPr>
          <p:spPr bwMode="auto">
            <a:xfrm rot="-2673584">
              <a:off x="3246" y="1438"/>
              <a:ext cx="213" cy="8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MUX</a:t>
              </a:r>
              <a:endParaRPr lang="en-US" sz="600" b="1">
                <a:latin typeface="+mn-lt"/>
                <a:cs typeface="+mn-cs"/>
              </a:endParaRPr>
            </a:p>
          </p:txBody>
        </p:sp>
        <p:sp>
          <p:nvSpPr>
            <p:cNvPr id="78" name="AutoShape 78"/>
            <p:cNvSpPr>
              <a:spLocks noChangeArrowheads="1"/>
            </p:cNvSpPr>
            <p:nvPr/>
          </p:nvSpPr>
          <p:spPr bwMode="auto">
            <a:xfrm rot="18926416" flipV="1">
              <a:off x="3622" y="1820"/>
              <a:ext cx="213" cy="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DMX</a:t>
              </a:r>
              <a:endParaRPr lang="en-US" sz="600" b="1">
                <a:latin typeface="+mn-lt"/>
                <a:cs typeface="+mn-cs"/>
              </a:endParaRPr>
            </a:p>
          </p:txBody>
        </p:sp>
        <p:cxnSp>
          <p:nvCxnSpPr>
            <p:cNvPr id="102480" name="AutoShape 79"/>
            <p:cNvCxnSpPr>
              <a:cxnSpLocks noChangeShapeType="1"/>
              <a:stCxn id="78" idx="1"/>
              <a:endCxn id="76" idx="2"/>
            </p:cNvCxnSpPr>
            <p:nvPr/>
          </p:nvCxnSpPr>
          <p:spPr bwMode="auto">
            <a:xfrm flipH="1" flipV="1">
              <a:off x="3647" y="1778"/>
              <a:ext cx="50" cy="56"/>
            </a:xfrm>
            <a:prstGeom prst="straightConnector1">
              <a:avLst/>
            </a:prstGeom>
            <a:noFill/>
            <a:ln w="9525">
              <a:solidFill>
                <a:schemeClr val="tx1"/>
              </a:solidFill>
              <a:round/>
              <a:headEnd type="triangle" w="med" len="med"/>
              <a:tailEnd/>
            </a:ln>
          </p:spPr>
        </p:cxnSp>
        <p:cxnSp>
          <p:nvCxnSpPr>
            <p:cNvPr id="102481" name="AutoShape 80"/>
            <p:cNvCxnSpPr>
              <a:cxnSpLocks noChangeShapeType="1"/>
              <a:stCxn id="77" idx="1"/>
              <a:endCxn id="76" idx="0"/>
            </p:cNvCxnSpPr>
            <p:nvPr/>
          </p:nvCxnSpPr>
          <p:spPr bwMode="auto">
            <a:xfrm>
              <a:off x="3383" y="1514"/>
              <a:ext cx="52" cy="49"/>
            </a:xfrm>
            <a:prstGeom prst="straightConnector1">
              <a:avLst/>
            </a:prstGeom>
            <a:noFill/>
            <a:ln w="9525">
              <a:solidFill>
                <a:schemeClr val="tx1"/>
              </a:solidFill>
              <a:round/>
              <a:headEnd/>
              <a:tailEnd type="triangle" w="med" len="med"/>
            </a:ln>
          </p:spPr>
        </p:cxnSp>
        <p:sp>
          <p:nvSpPr>
            <p:cNvPr id="81" name="AutoShape 81"/>
            <p:cNvSpPr>
              <a:spLocks noChangeAspect="1" noChangeArrowheads="1"/>
            </p:cNvSpPr>
            <p:nvPr/>
          </p:nvSpPr>
          <p:spPr bwMode="auto">
            <a:xfrm rot="2726416">
              <a:off x="3602" y="1364"/>
              <a:ext cx="152" cy="135"/>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B</a:t>
              </a:r>
              <a:endParaRPr lang="en-US" sz="600" b="1">
                <a:latin typeface="+mn-lt"/>
                <a:cs typeface="+mn-cs"/>
              </a:endParaRPr>
            </a:p>
          </p:txBody>
        </p:sp>
        <p:sp>
          <p:nvSpPr>
            <p:cNvPr id="82" name="AutoShape 82"/>
            <p:cNvSpPr>
              <a:spLocks noChangeAspect="1" noChangeArrowheads="1"/>
            </p:cNvSpPr>
            <p:nvPr/>
          </p:nvSpPr>
          <p:spPr bwMode="auto">
            <a:xfrm rot="13526416" flipH="1">
              <a:off x="3707" y="1467"/>
              <a:ext cx="151"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P</a:t>
              </a:r>
              <a:endParaRPr lang="en-US" sz="600" b="1">
                <a:latin typeface="+mn-lt"/>
                <a:cs typeface="+mn-cs"/>
              </a:endParaRPr>
            </a:p>
          </p:txBody>
        </p:sp>
        <p:sp>
          <p:nvSpPr>
            <p:cNvPr id="102484" name="Line 83"/>
            <p:cNvSpPr>
              <a:spLocks noChangeShapeType="1"/>
            </p:cNvSpPr>
            <p:nvPr/>
          </p:nvSpPr>
          <p:spPr bwMode="auto">
            <a:xfrm rot="-2673584">
              <a:off x="3557" y="1512"/>
              <a:ext cx="93"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85" name="Line 84"/>
            <p:cNvSpPr>
              <a:spLocks noChangeShapeType="1"/>
            </p:cNvSpPr>
            <p:nvPr/>
          </p:nvSpPr>
          <p:spPr bwMode="auto">
            <a:xfrm rot="-2673584">
              <a:off x="3655" y="1612"/>
              <a:ext cx="93"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86" name="Line 85"/>
            <p:cNvSpPr>
              <a:spLocks noChangeShapeType="1"/>
            </p:cNvSpPr>
            <p:nvPr/>
          </p:nvSpPr>
          <p:spPr bwMode="auto">
            <a:xfrm rot="-2673584">
              <a:off x="3715" y="1346"/>
              <a:ext cx="116"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87" name="Line 86"/>
            <p:cNvSpPr>
              <a:spLocks noChangeShapeType="1"/>
            </p:cNvSpPr>
            <p:nvPr/>
          </p:nvSpPr>
          <p:spPr bwMode="auto">
            <a:xfrm rot="-2673584">
              <a:off x="3813" y="1445"/>
              <a:ext cx="116"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88" name="Rectangle 87"/>
            <p:cNvSpPr>
              <a:spLocks noChangeArrowheads="1"/>
            </p:cNvSpPr>
            <p:nvPr/>
          </p:nvSpPr>
          <p:spPr bwMode="auto">
            <a:xfrm rot="-2673584">
              <a:off x="3347" y="1253"/>
              <a:ext cx="561" cy="694"/>
            </a:xfrm>
            <a:prstGeom prst="rect">
              <a:avLst/>
            </a:prstGeom>
            <a:noFill/>
            <a:ln w="9525" algn="ctr">
              <a:solidFill>
                <a:schemeClr val="tx1"/>
              </a:solidFill>
              <a:prstDash val="dash"/>
              <a:miter lim="800000"/>
              <a:headEnd/>
              <a:tailEnd/>
            </a:ln>
          </p:spPr>
          <p:txBody>
            <a:bodyPr wrap="none" lIns="82124" tIns="41061" rIns="82124" bIns="41061" anchor="ctr"/>
            <a:lstStyle/>
            <a:p>
              <a:endParaRPr lang="en-GB"/>
            </a:p>
          </p:txBody>
        </p:sp>
        <p:sp>
          <p:nvSpPr>
            <p:cNvPr id="88" name="Rectangle 88"/>
            <p:cNvSpPr>
              <a:spLocks noChangeArrowheads="1"/>
            </p:cNvSpPr>
            <p:nvPr/>
          </p:nvSpPr>
          <p:spPr bwMode="auto">
            <a:xfrm rot="2705207">
              <a:off x="3442" y="3034"/>
              <a:ext cx="219" cy="302"/>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800" b="1">
                  <a:latin typeface="+mn-lt"/>
                  <a:cs typeface="+mn-cs"/>
                </a:rPr>
                <a:t>WXC</a:t>
              </a:r>
              <a:endParaRPr lang="en-US" sz="800" b="1">
                <a:latin typeface="+mn-lt"/>
                <a:cs typeface="+mn-cs"/>
              </a:endParaRPr>
            </a:p>
          </p:txBody>
        </p:sp>
        <p:sp>
          <p:nvSpPr>
            <p:cNvPr id="89" name="AutoShape 89"/>
            <p:cNvSpPr>
              <a:spLocks noChangeArrowheads="1"/>
            </p:cNvSpPr>
            <p:nvPr/>
          </p:nvSpPr>
          <p:spPr bwMode="auto">
            <a:xfrm rot="2705207">
              <a:off x="3631" y="2950"/>
              <a:ext cx="213" cy="8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MUX</a:t>
              </a:r>
              <a:endParaRPr lang="en-US" sz="600" b="1">
                <a:latin typeface="+mn-lt"/>
                <a:cs typeface="+mn-cs"/>
              </a:endParaRPr>
            </a:p>
          </p:txBody>
        </p:sp>
        <p:sp>
          <p:nvSpPr>
            <p:cNvPr id="90" name="AutoShape 90"/>
            <p:cNvSpPr>
              <a:spLocks noChangeArrowheads="1"/>
            </p:cNvSpPr>
            <p:nvPr/>
          </p:nvSpPr>
          <p:spPr bwMode="auto">
            <a:xfrm rot="2705207" flipV="1">
              <a:off x="3250" y="3331"/>
              <a:ext cx="211" cy="8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DMX</a:t>
              </a:r>
              <a:endParaRPr lang="en-US" sz="600" b="1">
                <a:latin typeface="+mn-lt"/>
                <a:cs typeface="+mn-cs"/>
              </a:endParaRPr>
            </a:p>
          </p:txBody>
        </p:sp>
        <p:cxnSp>
          <p:nvCxnSpPr>
            <p:cNvPr id="102492" name="AutoShape 91"/>
            <p:cNvCxnSpPr>
              <a:cxnSpLocks noChangeShapeType="1"/>
              <a:stCxn id="90" idx="1"/>
              <a:endCxn id="88" idx="2"/>
            </p:cNvCxnSpPr>
            <p:nvPr/>
          </p:nvCxnSpPr>
          <p:spPr bwMode="auto">
            <a:xfrm flipV="1">
              <a:off x="3388" y="3292"/>
              <a:ext cx="56" cy="52"/>
            </a:xfrm>
            <a:prstGeom prst="straightConnector1">
              <a:avLst/>
            </a:prstGeom>
            <a:noFill/>
            <a:ln w="9525">
              <a:solidFill>
                <a:schemeClr val="tx1"/>
              </a:solidFill>
              <a:round/>
              <a:headEnd type="triangle" w="med" len="med"/>
              <a:tailEnd/>
            </a:ln>
          </p:spPr>
        </p:cxnSp>
        <p:cxnSp>
          <p:nvCxnSpPr>
            <p:cNvPr id="102493" name="AutoShape 92"/>
            <p:cNvCxnSpPr>
              <a:cxnSpLocks noChangeShapeType="1"/>
              <a:stCxn id="89" idx="1"/>
              <a:endCxn id="88" idx="0"/>
            </p:cNvCxnSpPr>
            <p:nvPr/>
          </p:nvCxnSpPr>
          <p:spPr bwMode="auto">
            <a:xfrm flipH="1">
              <a:off x="3658" y="3026"/>
              <a:ext cx="49" cy="53"/>
            </a:xfrm>
            <a:prstGeom prst="straightConnector1">
              <a:avLst/>
            </a:prstGeom>
            <a:noFill/>
            <a:ln w="9525">
              <a:solidFill>
                <a:schemeClr val="tx1"/>
              </a:solidFill>
              <a:round/>
              <a:headEnd/>
              <a:tailEnd type="triangle" w="med" len="med"/>
            </a:ln>
          </p:spPr>
        </p:cxnSp>
        <p:sp>
          <p:nvSpPr>
            <p:cNvPr id="93" name="AutoShape 93"/>
            <p:cNvSpPr>
              <a:spLocks noChangeAspect="1" noChangeArrowheads="1"/>
            </p:cNvSpPr>
            <p:nvPr/>
          </p:nvSpPr>
          <p:spPr bwMode="auto">
            <a:xfrm rot="8105207">
              <a:off x="3716" y="3257"/>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B</a:t>
              </a:r>
              <a:endParaRPr lang="en-US" sz="600" b="1">
                <a:latin typeface="+mn-lt"/>
                <a:cs typeface="+mn-cs"/>
              </a:endParaRPr>
            </a:p>
          </p:txBody>
        </p:sp>
        <p:sp>
          <p:nvSpPr>
            <p:cNvPr id="94" name="AutoShape 94"/>
            <p:cNvSpPr>
              <a:spLocks noChangeAspect="1" noChangeArrowheads="1"/>
            </p:cNvSpPr>
            <p:nvPr/>
          </p:nvSpPr>
          <p:spPr bwMode="auto">
            <a:xfrm rot="18905207" flipH="1">
              <a:off x="3613" y="3360"/>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algn="ctr" defTabSz="814388" eaLnBrk="0" fontAlgn="auto" hangingPunct="0">
                <a:lnSpc>
                  <a:spcPct val="90000"/>
                </a:lnSpc>
                <a:spcBef>
                  <a:spcPts val="0"/>
                </a:spcBef>
                <a:spcAft>
                  <a:spcPts val="0"/>
                </a:spcAft>
                <a:defRPr/>
              </a:pPr>
              <a:r>
                <a:rPr lang="en-GB" sz="600" b="1">
                  <a:latin typeface="+mn-lt"/>
                  <a:cs typeface="+mn-cs"/>
                </a:rPr>
                <a:t>P</a:t>
              </a:r>
              <a:endParaRPr lang="en-US" sz="600" b="1">
                <a:latin typeface="+mn-lt"/>
                <a:cs typeface="+mn-cs"/>
              </a:endParaRPr>
            </a:p>
          </p:txBody>
        </p:sp>
        <p:sp>
          <p:nvSpPr>
            <p:cNvPr id="102496" name="Line 95"/>
            <p:cNvSpPr>
              <a:spLocks noChangeShapeType="1"/>
            </p:cNvSpPr>
            <p:nvPr/>
          </p:nvSpPr>
          <p:spPr bwMode="auto">
            <a:xfrm rot="2705207">
              <a:off x="3664" y="3247"/>
              <a:ext cx="93"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97" name="Line 96"/>
            <p:cNvSpPr>
              <a:spLocks noChangeShapeType="1"/>
            </p:cNvSpPr>
            <p:nvPr/>
          </p:nvSpPr>
          <p:spPr bwMode="auto">
            <a:xfrm rot="2705207">
              <a:off x="3564" y="3346"/>
              <a:ext cx="93"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498" name="Line 97"/>
            <p:cNvSpPr>
              <a:spLocks noChangeShapeType="1"/>
            </p:cNvSpPr>
            <p:nvPr/>
          </p:nvSpPr>
          <p:spPr bwMode="auto">
            <a:xfrm rot="2705207">
              <a:off x="3820" y="3415"/>
              <a:ext cx="116" cy="0"/>
            </a:xfrm>
            <a:prstGeom prst="line">
              <a:avLst/>
            </a:prstGeom>
            <a:noFill/>
            <a:ln w="9525">
              <a:solidFill>
                <a:schemeClr val="tx1"/>
              </a:solidFill>
              <a:round/>
              <a:headEnd/>
              <a:tailEnd type="triangle" w="med" len="med"/>
            </a:ln>
          </p:spPr>
          <p:txBody>
            <a:bodyPr lIns="82124" tIns="41061" rIns="82124" bIns="41061"/>
            <a:lstStyle/>
            <a:p>
              <a:endParaRPr lang="en-US"/>
            </a:p>
          </p:txBody>
        </p:sp>
        <p:sp>
          <p:nvSpPr>
            <p:cNvPr id="102499" name="Line 98"/>
            <p:cNvSpPr>
              <a:spLocks noChangeShapeType="1"/>
            </p:cNvSpPr>
            <p:nvPr/>
          </p:nvSpPr>
          <p:spPr bwMode="auto">
            <a:xfrm rot="2705207">
              <a:off x="3721" y="3514"/>
              <a:ext cx="116" cy="0"/>
            </a:xfrm>
            <a:prstGeom prst="line">
              <a:avLst/>
            </a:prstGeom>
            <a:noFill/>
            <a:ln w="9525">
              <a:solidFill>
                <a:schemeClr val="tx1"/>
              </a:solidFill>
              <a:round/>
              <a:headEnd type="triangle" w="med" len="med"/>
              <a:tailEnd/>
            </a:ln>
          </p:spPr>
          <p:txBody>
            <a:bodyPr lIns="82124" tIns="41061" rIns="82124" bIns="41061"/>
            <a:lstStyle/>
            <a:p>
              <a:endParaRPr lang="en-US"/>
            </a:p>
          </p:txBody>
        </p:sp>
        <p:sp>
          <p:nvSpPr>
            <p:cNvPr id="102500" name="Rectangle 99"/>
            <p:cNvSpPr>
              <a:spLocks noChangeArrowheads="1"/>
            </p:cNvSpPr>
            <p:nvPr/>
          </p:nvSpPr>
          <p:spPr bwMode="auto">
            <a:xfrm rot="2705207">
              <a:off x="3342" y="2924"/>
              <a:ext cx="561" cy="694"/>
            </a:xfrm>
            <a:prstGeom prst="rect">
              <a:avLst/>
            </a:prstGeom>
            <a:noFill/>
            <a:ln w="9525" algn="ctr">
              <a:solidFill>
                <a:schemeClr val="tx1"/>
              </a:solidFill>
              <a:prstDash val="dash"/>
              <a:miter lim="800000"/>
              <a:headEnd/>
              <a:tailEnd/>
            </a:ln>
          </p:spPr>
          <p:txBody>
            <a:bodyPr wrap="none" lIns="82124" tIns="41061" rIns="82124" bIns="41061" anchor="ctr"/>
            <a:lstStyle/>
            <a:p>
              <a:endParaRPr lang="en-GB"/>
            </a:p>
          </p:txBody>
        </p:sp>
        <p:grpSp>
          <p:nvGrpSpPr>
            <p:cNvPr id="102501" name="Group 100"/>
            <p:cNvGrpSpPr>
              <a:grpSpLocks/>
            </p:cNvGrpSpPr>
            <p:nvPr/>
          </p:nvGrpSpPr>
          <p:grpSpPr bwMode="auto">
            <a:xfrm>
              <a:off x="1872" y="1488"/>
              <a:ext cx="1872" cy="1824"/>
              <a:chOff x="1872" y="1488"/>
              <a:chExt cx="1872" cy="1824"/>
            </a:xfrm>
          </p:grpSpPr>
          <p:sp>
            <p:nvSpPr>
              <p:cNvPr id="102566" name="Line 101"/>
              <p:cNvSpPr>
                <a:spLocks noChangeShapeType="1"/>
              </p:cNvSpPr>
              <p:nvPr/>
            </p:nvSpPr>
            <p:spPr bwMode="auto">
              <a:xfrm flipH="1">
                <a:off x="1872" y="1872"/>
                <a:ext cx="192" cy="432"/>
              </a:xfrm>
              <a:prstGeom prst="line">
                <a:avLst/>
              </a:prstGeom>
              <a:noFill/>
              <a:ln w="9525">
                <a:solidFill>
                  <a:srgbClr val="6600CC"/>
                </a:solidFill>
                <a:round/>
                <a:headEnd/>
                <a:tailEnd type="triangle" w="med" len="med"/>
              </a:ln>
            </p:spPr>
            <p:txBody>
              <a:bodyPr lIns="82124" tIns="41061" rIns="82124" bIns="41061"/>
              <a:lstStyle/>
              <a:p>
                <a:endParaRPr lang="en-US"/>
              </a:p>
            </p:txBody>
          </p:sp>
          <p:sp>
            <p:nvSpPr>
              <p:cNvPr id="102567" name="Line 102"/>
              <p:cNvSpPr>
                <a:spLocks noChangeShapeType="1"/>
              </p:cNvSpPr>
              <p:nvPr/>
            </p:nvSpPr>
            <p:spPr bwMode="auto">
              <a:xfrm flipH="1">
                <a:off x="2064" y="1824"/>
                <a:ext cx="96" cy="1200"/>
              </a:xfrm>
              <a:prstGeom prst="line">
                <a:avLst/>
              </a:prstGeom>
              <a:noFill/>
              <a:ln w="9525">
                <a:solidFill>
                  <a:srgbClr val="6600CC"/>
                </a:solidFill>
                <a:round/>
                <a:headEnd/>
                <a:tailEnd type="triangle" w="med" len="med"/>
              </a:ln>
            </p:spPr>
            <p:txBody>
              <a:bodyPr lIns="82124" tIns="41061" rIns="82124" bIns="41061"/>
              <a:lstStyle/>
              <a:p>
                <a:endParaRPr lang="en-US"/>
              </a:p>
            </p:txBody>
          </p:sp>
          <p:sp>
            <p:nvSpPr>
              <p:cNvPr id="102568" name="Line 103"/>
              <p:cNvSpPr>
                <a:spLocks noChangeShapeType="1"/>
              </p:cNvSpPr>
              <p:nvPr/>
            </p:nvSpPr>
            <p:spPr bwMode="auto">
              <a:xfrm>
                <a:off x="2160" y="1728"/>
                <a:ext cx="528" cy="1584"/>
              </a:xfrm>
              <a:prstGeom prst="line">
                <a:avLst/>
              </a:prstGeom>
              <a:noFill/>
              <a:ln w="9525">
                <a:solidFill>
                  <a:srgbClr val="6600CC"/>
                </a:solidFill>
                <a:round/>
                <a:headEnd/>
                <a:tailEnd type="triangle" w="med" len="med"/>
              </a:ln>
            </p:spPr>
            <p:txBody>
              <a:bodyPr lIns="82124" tIns="41061" rIns="82124" bIns="41061"/>
              <a:lstStyle/>
              <a:p>
                <a:endParaRPr lang="en-US"/>
              </a:p>
            </p:txBody>
          </p:sp>
          <p:sp>
            <p:nvSpPr>
              <p:cNvPr id="102569" name="Line 104"/>
              <p:cNvSpPr>
                <a:spLocks noChangeShapeType="1"/>
              </p:cNvSpPr>
              <p:nvPr/>
            </p:nvSpPr>
            <p:spPr bwMode="auto">
              <a:xfrm>
                <a:off x="2160" y="1680"/>
                <a:ext cx="1200" cy="1440"/>
              </a:xfrm>
              <a:prstGeom prst="line">
                <a:avLst/>
              </a:prstGeom>
              <a:noFill/>
              <a:ln w="9525">
                <a:solidFill>
                  <a:srgbClr val="6600CC"/>
                </a:solidFill>
                <a:round/>
                <a:headEnd/>
                <a:tailEnd type="triangle" w="med" len="med"/>
              </a:ln>
            </p:spPr>
            <p:txBody>
              <a:bodyPr lIns="82124" tIns="41061" rIns="82124" bIns="41061"/>
              <a:lstStyle/>
              <a:p>
                <a:endParaRPr lang="en-US"/>
              </a:p>
            </p:txBody>
          </p:sp>
          <p:sp>
            <p:nvSpPr>
              <p:cNvPr id="102570" name="Line 105"/>
              <p:cNvSpPr>
                <a:spLocks noChangeShapeType="1"/>
              </p:cNvSpPr>
              <p:nvPr/>
            </p:nvSpPr>
            <p:spPr bwMode="auto">
              <a:xfrm>
                <a:off x="2112" y="1776"/>
                <a:ext cx="1632" cy="672"/>
              </a:xfrm>
              <a:prstGeom prst="line">
                <a:avLst/>
              </a:prstGeom>
              <a:noFill/>
              <a:ln w="9525">
                <a:solidFill>
                  <a:srgbClr val="6600CC"/>
                </a:solidFill>
                <a:round/>
                <a:headEnd/>
                <a:tailEnd type="triangle" w="med" len="med"/>
              </a:ln>
            </p:spPr>
            <p:txBody>
              <a:bodyPr lIns="82124" tIns="41061" rIns="82124" bIns="41061"/>
              <a:lstStyle/>
              <a:p>
                <a:endParaRPr lang="en-US"/>
              </a:p>
            </p:txBody>
          </p:sp>
          <p:sp>
            <p:nvSpPr>
              <p:cNvPr id="102571" name="Line 106"/>
              <p:cNvSpPr>
                <a:spLocks noChangeShapeType="1"/>
              </p:cNvSpPr>
              <p:nvPr/>
            </p:nvSpPr>
            <p:spPr bwMode="auto">
              <a:xfrm flipV="1">
                <a:off x="2160" y="1728"/>
                <a:ext cx="1200" cy="48"/>
              </a:xfrm>
              <a:prstGeom prst="line">
                <a:avLst/>
              </a:prstGeom>
              <a:noFill/>
              <a:ln w="9525">
                <a:solidFill>
                  <a:srgbClr val="6600CC"/>
                </a:solidFill>
                <a:round/>
                <a:headEnd/>
                <a:tailEnd type="triangle" w="med" len="med"/>
              </a:ln>
            </p:spPr>
            <p:txBody>
              <a:bodyPr lIns="82124" tIns="41061" rIns="82124" bIns="41061"/>
              <a:lstStyle/>
              <a:p>
                <a:endParaRPr lang="en-US"/>
              </a:p>
            </p:txBody>
          </p:sp>
          <p:sp>
            <p:nvSpPr>
              <p:cNvPr id="102572" name="Line 107"/>
              <p:cNvSpPr>
                <a:spLocks noChangeShapeType="1"/>
              </p:cNvSpPr>
              <p:nvPr/>
            </p:nvSpPr>
            <p:spPr bwMode="auto">
              <a:xfrm flipV="1">
                <a:off x="2064" y="1488"/>
                <a:ext cx="720" cy="336"/>
              </a:xfrm>
              <a:prstGeom prst="line">
                <a:avLst/>
              </a:prstGeom>
              <a:noFill/>
              <a:ln w="9525">
                <a:solidFill>
                  <a:srgbClr val="6600CC"/>
                </a:solidFill>
                <a:round/>
                <a:headEnd/>
                <a:tailEnd type="triangle" w="med" len="med"/>
              </a:ln>
            </p:spPr>
            <p:txBody>
              <a:bodyPr lIns="82124" tIns="41061" rIns="82124" bIns="41061"/>
              <a:lstStyle/>
              <a:p>
                <a:endParaRPr lang="en-US"/>
              </a:p>
            </p:txBody>
          </p:sp>
        </p:grpSp>
        <p:grpSp>
          <p:nvGrpSpPr>
            <p:cNvPr id="102502" name="Group 108"/>
            <p:cNvGrpSpPr>
              <a:grpSpLocks/>
            </p:cNvGrpSpPr>
            <p:nvPr/>
          </p:nvGrpSpPr>
          <p:grpSpPr bwMode="auto">
            <a:xfrm rot="-2734616">
              <a:off x="1846" y="1418"/>
              <a:ext cx="1872" cy="1824"/>
              <a:chOff x="1872" y="1488"/>
              <a:chExt cx="1872" cy="1824"/>
            </a:xfrm>
          </p:grpSpPr>
          <p:sp>
            <p:nvSpPr>
              <p:cNvPr id="102559" name="Line 109"/>
              <p:cNvSpPr>
                <a:spLocks noChangeShapeType="1"/>
              </p:cNvSpPr>
              <p:nvPr/>
            </p:nvSpPr>
            <p:spPr bwMode="auto">
              <a:xfrm flipH="1">
                <a:off x="1872" y="1872"/>
                <a:ext cx="192" cy="432"/>
              </a:xfrm>
              <a:prstGeom prst="line">
                <a:avLst/>
              </a:prstGeom>
              <a:noFill/>
              <a:ln w="9525">
                <a:solidFill>
                  <a:srgbClr val="00CC00"/>
                </a:solidFill>
                <a:round/>
                <a:headEnd/>
                <a:tailEnd type="triangle" w="med" len="med"/>
              </a:ln>
            </p:spPr>
            <p:txBody>
              <a:bodyPr lIns="82124" tIns="41061" rIns="82124" bIns="41061"/>
              <a:lstStyle/>
              <a:p>
                <a:endParaRPr lang="en-US"/>
              </a:p>
            </p:txBody>
          </p:sp>
          <p:sp>
            <p:nvSpPr>
              <p:cNvPr id="102560" name="Line 110"/>
              <p:cNvSpPr>
                <a:spLocks noChangeShapeType="1"/>
              </p:cNvSpPr>
              <p:nvPr/>
            </p:nvSpPr>
            <p:spPr bwMode="auto">
              <a:xfrm flipH="1">
                <a:off x="2064" y="1824"/>
                <a:ext cx="96" cy="1200"/>
              </a:xfrm>
              <a:prstGeom prst="line">
                <a:avLst/>
              </a:prstGeom>
              <a:noFill/>
              <a:ln w="9525">
                <a:solidFill>
                  <a:srgbClr val="00CC00"/>
                </a:solidFill>
                <a:round/>
                <a:headEnd/>
                <a:tailEnd type="triangle" w="med" len="med"/>
              </a:ln>
            </p:spPr>
            <p:txBody>
              <a:bodyPr lIns="82124" tIns="41061" rIns="82124" bIns="41061"/>
              <a:lstStyle/>
              <a:p>
                <a:endParaRPr lang="en-US"/>
              </a:p>
            </p:txBody>
          </p:sp>
          <p:sp>
            <p:nvSpPr>
              <p:cNvPr id="102561" name="Line 111"/>
              <p:cNvSpPr>
                <a:spLocks noChangeShapeType="1"/>
              </p:cNvSpPr>
              <p:nvPr/>
            </p:nvSpPr>
            <p:spPr bwMode="auto">
              <a:xfrm>
                <a:off x="2160" y="1728"/>
                <a:ext cx="528" cy="1584"/>
              </a:xfrm>
              <a:prstGeom prst="line">
                <a:avLst/>
              </a:prstGeom>
              <a:noFill/>
              <a:ln w="9525">
                <a:solidFill>
                  <a:srgbClr val="00CC00"/>
                </a:solidFill>
                <a:round/>
                <a:headEnd/>
                <a:tailEnd type="triangle" w="med" len="med"/>
              </a:ln>
            </p:spPr>
            <p:txBody>
              <a:bodyPr lIns="82124" tIns="41061" rIns="82124" bIns="41061"/>
              <a:lstStyle/>
              <a:p>
                <a:endParaRPr lang="en-US"/>
              </a:p>
            </p:txBody>
          </p:sp>
          <p:sp>
            <p:nvSpPr>
              <p:cNvPr id="102562" name="Line 112"/>
              <p:cNvSpPr>
                <a:spLocks noChangeShapeType="1"/>
              </p:cNvSpPr>
              <p:nvPr/>
            </p:nvSpPr>
            <p:spPr bwMode="auto">
              <a:xfrm>
                <a:off x="2160" y="1680"/>
                <a:ext cx="1200" cy="1440"/>
              </a:xfrm>
              <a:prstGeom prst="line">
                <a:avLst/>
              </a:prstGeom>
              <a:noFill/>
              <a:ln w="9525">
                <a:solidFill>
                  <a:srgbClr val="00CC00"/>
                </a:solidFill>
                <a:round/>
                <a:headEnd/>
                <a:tailEnd type="triangle" w="med" len="med"/>
              </a:ln>
            </p:spPr>
            <p:txBody>
              <a:bodyPr lIns="82124" tIns="41061" rIns="82124" bIns="41061"/>
              <a:lstStyle/>
              <a:p>
                <a:endParaRPr lang="en-US"/>
              </a:p>
            </p:txBody>
          </p:sp>
          <p:sp>
            <p:nvSpPr>
              <p:cNvPr id="102563" name="Line 113"/>
              <p:cNvSpPr>
                <a:spLocks noChangeShapeType="1"/>
              </p:cNvSpPr>
              <p:nvPr/>
            </p:nvSpPr>
            <p:spPr bwMode="auto">
              <a:xfrm>
                <a:off x="2112" y="1776"/>
                <a:ext cx="1632" cy="672"/>
              </a:xfrm>
              <a:prstGeom prst="line">
                <a:avLst/>
              </a:prstGeom>
              <a:noFill/>
              <a:ln w="9525">
                <a:solidFill>
                  <a:srgbClr val="00CC00"/>
                </a:solidFill>
                <a:round/>
                <a:headEnd/>
                <a:tailEnd type="triangle" w="med" len="med"/>
              </a:ln>
            </p:spPr>
            <p:txBody>
              <a:bodyPr lIns="82124" tIns="41061" rIns="82124" bIns="41061"/>
              <a:lstStyle/>
              <a:p>
                <a:endParaRPr lang="en-US"/>
              </a:p>
            </p:txBody>
          </p:sp>
          <p:sp>
            <p:nvSpPr>
              <p:cNvPr id="102564" name="Line 114"/>
              <p:cNvSpPr>
                <a:spLocks noChangeShapeType="1"/>
              </p:cNvSpPr>
              <p:nvPr/>
            </p:nvSpPr>
            <p:spPr bwMode="auto">
              <a:xfrm flipV="1">
                <a:off x="2160" y="1728"/>
                <a:ext cx="1200" cy="48"/>
              </a:xfrm>
              <a:prstGeom prst="line">
                <a:avLst/>
              </a:prstGeom>
              <a:noFill/>
              <a:ln w="9525">
                <a:solidFill>
                  <a:srgbClr val="00CC00"/>
                </a:solidFill>
                <a:round/>
                <a:headEnd/>
                <a:tailEnd type="triangle" w="med" len="med"/>
              </a:ln>
            </p:spPr>
            <p:txBody>
              <a:bodyPr lIns="82124" tIns="41061" rIns="82124" bIns="41061"/>
              <a:lstStyle/>
              <a:p>
                <a:endParaRPr lang="en-US"/>
              </a:p>
            </p:txBody>
          </p:sp>
          <p:sp>
            <p:nvSpPr>
              <p:cNvPr id="102565" name="Line 115"/>
              <p:cNvSpPr>
                <a:spLocks noChangeShapeType="1"/>
              </p:cNvSpPr>
              <p:nvPr/>
            </p:nvSpPr>
            <p:spPr bwMode="auto">
              <a:xfrm flipV="1">
                <a:off x="2064" y="1488"/>
                <a:ext cx="720" cy="336"/>
              </a:xfrm>
              <a:prstGeom prst="line">
                <a:avLst/>
              </a:prstGeom>
              <a:noFill/>
              <a:ln w="9525">
                <a:solidFill>
                  <a:srgbClr val="00CC00"/>
                </a:solidFill>
                <a:round/>
                <a:headEnd/>
                <a:tailEnd type="triangle" w="med" len="med"/>
              </a:ln>
            </p:spPr>
            <p:txBody>
              <a:bodyPr lIns="82124" tIns="41061" rIns="82124" bIns="41061"/>
              <a:lstStyle/>
              <a:p>
                <a:endParaRPr lang="en-US"/>
              </a:p>
            </p:txBody>
          </p:sp>
        </p:grpSp>
        <p:grpSp>
          <p:nvGrpSpPr>
            <p:cNvPr id="102503" name="Group 116"/>
            <p:cNvGrpSpPr>
              <a:grpSpLocks/>
            </p:cNvGrpSpPr>
            <p:nvPr/>
          </p:nvGrpSpPr>
          <p:grpSpPr bwMode="auto">
            <a:xfrm rot="-5400000">
              <a:off x="1896" y="1464"/>
              <a:ext cx="1872" cy="1824"/>
              <a:chOff x="1872" y="1488"/>
              <a:chExt cx="1872" cy="1824"/>
            </a:xfrm>
          </p:grpSpPr>
          <p:sp>
            <p:nvSpPr>
              <p:cNvPr id="102552" name="Line 117"/>
              <p:cNvSpPr>
                <a:spLocks noChangeShapeType="1"/>
              </p:cNvSpPr>
              <p:nvPr/>
            </p:nvSpPr>
            <p:spPr bwMode="auto">
              <a:xfrm flipH="1">
                <a:off x="1872" y="1872"/>
                <a:ext cx="192" cy="432"/>
              </a:xfrm>
              <a:prstGeom prst="line">
                <a:avLst/>
              </a:prstGeom>
              <a:noFill/>
              <a:ln w="9525">
                <a:solidFill>
                  <a:srgbClr val="FF3300"/>
                </a:solidFill>
                <a:round/>
                <a:headEnd/>
                <a:tailEnd type="triangle" w="med" len="med"/>
              </a:ln>
            </p:spPr>
            <p:txBody>
              <a:bodyPr lIns="82124" tIns="41061" rIns="82124" bIns="41061"/>
              <a:lstStyle/>
              <a:p>
                <a:endParaRPr lang="en-US"/>
              </a:p>
            </p:txBody>
          </p:sp>
          <p:sp>
            <p:nvSpPr>
              <p:cNvPr id="102553" name="Line 118"/>
              <p:cNvSpPr>
                <a:spLocks noChangeShapeType="1"/>
              </p:cNvSpPr>
              <p:nvPr/>
            </p:nvSpPr>
            <p:spPr bwMode="auto">
              <a:xfrm flipH="1">
                <a:off x="2064" y="1824"/>
                <a:ext cx="96" cy="1200"/>
              </a:xfrm>
              <a:prstGeom prst="line">
                <a:avLst/>
              </a:prstGeom>
              <a:noFill/>
              <a:ln w="9525">
                <a:solidFill>
                  <a:srgbClr val="FF3300"/>
                </a:solidFill>
                <a:round/>
                <a:headEnd/>
                <a:tailEnd type="triangle" w="med" len="med"/>
              </a:ln>
            </p:spPr>
            <p:txBody>
              <a:bodyPr lIns="82124" tIns="41061" rIns="82124" bIns="41061"/>
              <a:lstStyle/>
              <a:p>
                <a:endParaRPr lang="en-US"/>
              </a:p>
            </p:txBody>
          </p:sp>
          <p:sp>
            <p:nvSpPr>
              <p:cNvPr id="102554" name="Line 119"/>
              <p:cNvSpPr>
                <a:spLocks noChangeShapeType="1"/>
              </p:cNvSpPr>
              <p:nvPr/>
            </p:nvSpPr>
            <p:spPr bwMode="auto">
              <a:xfrm>
                <a:off x="2160" y="1728"/>
                <a:ext cx="528" cy="1584"/>
              </a:xfrm>
              <a:prstGeom prst="line">
                <a:avLst/>
              </a:prstGeom>
              <a:noFill/>
              <a:ln w="9525">
                <a:solidFill>
                  <a:srgbClr val="FF3300"/>
                </a:solidFill>
                <a:round/>
                <a:headEnd/>
                <a:tailEnd type="triangle" w="med" len="med"/>
              </a:ln>
            </p:spPr>
            <p:txBody>
              <a:bodyPr lIns="82124" tIns="41061" rIns="82124" bIns="41061"/>
              <a:lstStyle/>
              <a:p>
                <a:endParaRPr lang="en-US"/>
              </a:p>
            </p:txBody>
          </p:sp>
          <p:sp>
            <p:nvSpPr>
              <p:cNvPr id="102555" name="Line 120"/>
              <p:cNvSpPr>
                <a:spLocks noChangeShapeType="1"/>
              </p:cNvSpPr>
              <p:nvPr/>
            </p:nvSpPr>
            <p:spPr bwMode="auto">
              <a:xfrm>
                <a:off x="2160" y="1680"/>
                <a:ext cx="1200" cy="1440"/>
              </a:xfrm>
              <a:prstGeom prst="line">
                <a:avLst/>
              </a:prstGeom>
              <a:noFill/>
              <a:ln w="9525">
                <a:solidFill>
                  <a:srgbClr val="FF3300"/>
                </a:solidFill>
                <a:round/>
                <a:headEnd/>
                <a:tailEnd type="triangle" w="med" len="med"/>
              </a:ln>
            </p:spPr>
            <p:txBody>
              <a:bodyPr lIns="82124" tIns="41061" rIns="82124" bIns="41061"/>
              <a:lstStyle/>
              <a:p>
                <a:endParaRPr lang="en-US"/>
              </a:p>
            </p:txBody>
          </p:sp>
          <p:sp>
            <p:nvSpPr>
              <p:cNvPr id="102556" name="Line 121"/>
              <p:cNvSpPr>
                <a:spLocks noChangeShapeType="1"/>
              </p:cNvSpPr>
              <p:nvPr/>
            </p:nvSpPr>
            <p:spPr bwMode="auto">
              <a:xfrm>
                <a:off x="2112" y="1776"/>
                <a:ext cx="1632" cy="672"/>
              </a:xfrm>
              <a:prstGeom prst="line">
                <a:avLst/>
              </a:prstGeom>
              <a:noFill/>
              <a:ln w="9525">
                <a:solidFill>
                  <a:srgbClr val="FF3300"/>
                </a:solidFill>
                <a:round/>
                <a:headEnd/>
                <a:tailEnd type="triangle" w="med" len="med"/>
              </a:ln>
            </p:spPr>
            <p:txBody>
              <a:bodyPr lIns="82124" tIns="41061" rIns="82124" bIns="41061"/>
              <a:lstStyle/>
              <a:p>
                <a:endParaRPr lang="en-US"/>
              </a:p>
            </p:txBody>
          </p:sp>
          <p:sp>
            <p:nvSpPr>
              <p:cNvPr id="102557" name="Line 122"/>
              <p:cNvSpPr>
                <a:spLocks noChangeShapeType="1"/>
              </p:cNvSpPr>
              <p:nvPr/>
            </p:nvSpPr>
            <p:spPr bwMode="auto">
              <a:xfrm flipV="1">
                <a:off x="2160" y="1728"/>
                <a:ext cx="1200" cy="48"/>
              </a:xfrm>
              <a:prstGeom prst="line">
                <a:avLst/>
              </a:prstGeom>
              <a:noFill/>
              <a:ln w="9525">
                <a:solidFill>
                  <a:srgbClr val="FF3300"/>
                </a:solidFill>
                <a:round/>
                <a:headEnd/>
                <a:tailEnd type="triangle" w="med" len="med"/>
              </a:ln>
            </p:spPr>
            <p:txBody>
              <a:bodyPr lIns="82124" tIns="41061" rIns="82124" bIns="41061"/>
              <a:lstStyle/>
              <a:p>
                <a:endParaRPr lang="en-US"/>
              </a:p>
            </p:txBody>
          </p:sp>
          <p:sp>
            <p:nvSpPr>
              <p:cNvPr id="102558" name="Line 123"/>
              <p:cNvSpPr>
                <a:spLocks noChangeShapeType="1"/>
              </p:cNvSpPr>
              <p:nvPr/>
            </p:nvSpPr>
            <p:spPr bwMode="auto">
              <a:xfrm flipV="1">
                <a:off x="2064" y="1488"/>
                <a:ext cx="720" cy="336"/>
              </a:xfrm>
              <a:prstGeom prst="line">
                <a:avLst/>
              </a:prstGeom>
              <a:noFill/>
              <a:ln w="9525">
                <a:solidFill>
                  <a:srgbClr val="FF3300"/>
                </a:solidFill>
                <a:round/>
                <a:headEnd/>
                <a:tailEnd type="triangle" w="med" len="med"/>
              </a:ln>
            </p:spPr>
            <p:txBody>
              <a:bodyPr lIns="82124" tIns="41061" rIns="82124" bIns="41061"/>
              <a:lstStyle/>
              <a:p>
                <a:endParaRPr lang="en-US"/>
              </a:p>
            </p:txBody>
          </p:sp>
        </p:grpSp>
        <p:grpSp>
          <p:nvGrpSpPr>
            <p:cNvPr id="102504" name="Group 124"/>
            <p:cNvGrpSpPr>
              <a:grpSpLocks/>
            </p:cNvGrpSpPr>
            <p:nvPr/>
          </p:nvGrpSpPr>
          <p:grpSpPr bwMode="auto">
            <a:xfrm rot="-8265504">
              <a:off x="1774" y="1488"/>
              <a:ext cx="1872" cy="1824"/>
              <a:chOff x="1872" y="1488"/>
              <a:chExt cx="1872" cy="1824"/>
            </a:xfrm>
          </p:grpSpPr>
          <p:sp>
            <p:nvSpPr>
              <p:cNvPr id="102545" name="Line 125"/>
              <p:cNvSpPr>
                <a:spLocks noChangeShapeType="1"/>
              </p:cNvSpPr>
              <p:nvPr/>
            </p:nvSpPr>
            <p:spPr bwMode="auto">
              <a:xfrm flipH="1">
                <a:off x="1872" y="1872"/>
                <a:ext cx="192" cy="432"/>
              </a:xfrm>
              <a:prstGeom prst="line">
                <a:avLst/>
              </a:prstGeom>
              <a:noFill/>
              <a:ln w="9525">
                <a:solidFill>
                  <a:srgbClr val="4D4D4D"/>
                </a:solidFill>
                <a:round/>
                <a:headEnd/>
                <a:tailEnd type="triangle" w="med" len="med"/>
              </a:ln>
            </p:spPr>
            <p:txBody>
              <a:bodyPr lIns="82124" tIns="41061" rIns="82124" bIns="41061"/>
              <a:lstStyle/>
              <a:p>
                <a:endParaRPr lang="en-US"/>
              </a:p>
            </p:txBody>
          </p:sp>
          <p:sp>
            <p:nvSpPr>
              <p:cNvPr id="102546" name="Line 126"/>
              <p:cNvSpPr>
                <a:spLocks noChangeShapeType="1"/>
              </p:cNvSpPr>
              <p:nvPr/>
            </p:nvSpPr>
            <p:spPr bwMode="auto">
              <a:xfrm flipH="1">
                <a:off x="2064" y="1824"/>
                <a:ext cx="96" cy="1200"/>
              </a:xfrm>
              <a:prstGeom prst="line">
                <a:avLst/>
              </a:prstGeom>
              <a:noFill/>
              <a:ln w="9525">
                <a:solidFill>
                  <a:srgbClr val="4D4D4D"/>
                </a:solidFill>
                <a:round/>
                <a:headEnd/>
                <a:tailEnd type="triangle" w="med" len="med"/>
              </a:ln>
            </p:spPr>
            <p:txBody>
              <a:bodyPr lIns="82124" tIns="41061" rIns="82124" bIns="41061"/>
              <a:lstStyle/>
              <a:p>
                <a:endParaRPr lang="en-US"/>
              </a:p>
            </p:txBody>
          </p:sp>
          <p:sp>
            <p:nvSpPr>
              <p:cNvPr id="102547" name="Line 127"/>
              <p:cNvSpPr>
                <a:spLocks noChangeShapeType="1"/>
              </p:cNvSpPr>
              <p:nvPr/>
            </p:nvSpPr>
            <p:spPr bwMode="auto">
              <a:xfrm>
                <a:off x="2160" y="1728"/>
                <a:ext cx="528" cy="1584"/>
              </a:xfrm>
              <a:prstGeom prst="line">
                <a:avLst/>
              </a:prstGeom>
              <a:noFill/>
              <a:ln w="9525">
                <a:solidFill>
                  <a:srgbClr val="4D4D4D"/>
                </a:solidFill>
                <a:round/>
                <a:headEnd/>
                <a:tailEnd type="triangle" w="med" len="med"/>
              </a:ln>
            </p:spPr>
            <p:txBody>
              <a:bodyPr lIns="82124" tIns="41061" rIns="82124" bIns="41061"/>
              <a:lstStyle/>
              <a:p>
                <a:endParaRPr lang="en-US"/>
              </a:p>
            </p:txBody>
          </p:sp>
          <p:sp>
            <p:nvSpPr>
              <p:cNvPr id="102548" name="Line 128"/>
              <p:cNvSpPr>
                <a:spLocks noChangeShapeType="1"/>
              </p:cNvSpPr>
              <p:nvPr/>
            </p:nvSpPr>
            <p:spPr bwMode="auto">
              <a:xfrm>
                <a:off x="2160" y="1680"/>
                <a:ext cx="1200" cy="1440"/>
              </a:xfrm>
              <a:prstGeom prst="line">
                <a:avLst/>
              </a:prstGeom>
              <a:noFill/>
              <a:ln w="9525">
                <a:solidFill>
                  <a:srgbClr val="4D4D4D"/>
                </a:solidFill>
                <a:round/>
                <a:headEnd/>
                <a:tailEnd type="triangle" w="med" len="med"/>
              </a:ln>
            </p:spPr>
            <p:txBody>
              <a:bodyPr lIns="82124" tIns="41061" rIns="82124" bIns="41061"/>
              <a:lstStyle/>
              <a:p>
                <a:endParaRPr lang="en-US"/>
              </a:p>
            </p:txBody>
          </p:sp>
          <p:sp>
            <p:nvSpPr>
              <p:cNvPr id="102549" name="Line 129"/>
              <p:cNvSpPr>
                <a:spLocks noChangeShapeType="1"/>
              </p:cNvSpPr>
              <p:nvPr/>
            </p:nvSpPr>
            <p:spPr bwMode="auto">
              <a:xfrm>
                <a:off x="2112" y="1776"/>
                <a:ext cx="1632" cy="672"/>
              </a:xfrm>
              <a:prstGeom prst="line">
                <a:avLst/>
              </a:prstGeom>
              <a:noFill/>
              <a:ln w="9525">
                <a:solidFill>
                  <a:srgbClr val="4D4D4D"/>
                </a:solidFill>
                <a:round/>
                <a:headEnd/>
                <a:tailEnd type="triangle" w="med" len="med"/>
              </a:ln>
            </p:spPr>
            <p:txBody>
              <a:bodyPr lIns="82124" tIns="41061" rIns="82124" bIns="41061"/>
              <a:lstStyle/>
              <a:p>
                <a:endParaRPr lang="en-US"/>
              </a:p>
            </p:txBody>
          </p:sp>
          <p:sp>
            <p:nvSpPr>
              <p:cNvPr id="102550" name="Line 130"/>
              <p:cNvSpPr>
                <a:spLocks noChangeShapeType="1"/>
              </p:cNvSpPr>
              <p:nvPr/>
            </p:nvSpPr>
            <p:spPr bwMode="auto">
              <a:xfrm flipV="1">
                <a:off x="2160" y="1728"/>
                <a:ext cx="1200" cy="48"/>
              </a:xfrm>
              <a:prstGeom prst="line">
                <a:avLst/>
              </a:prstGeom>
              <a:noFill/>
              <a:ln w="9525">
                <a:solidFill>
                  <a:srgbClr val="4D4D4D"/>
                </a:solidFill>
                <a:round/>
                <a:headEnd/>
                <a:tailEnd type="triangle" w="med" len="med"/>
              </a:ln>
            </p:spPr>
            <p:txBody>
              <a:bodyPr lIns="82124" tIns="41061" rIns="82124" bIns="41061"/>
              <a:lstStyle/>
              <a:p>
                <a:endParaRPr lang="en-US"/>
              </a:p>
            </p:txBody>
          </p:sp>
          <p:sp>
            <p:nvSpPr>
              <p:cNvPr id="102551" name="Line 131"/>
              <p:cNvSpPr>
                <a:spLocks noChangeShapeType="1"/>
              </p:cNvSpPr>
              <p:nvPr/>
            </p:nvSpPr>
            <p:spPr bwMode="auto">
              <a:xfrm flipV="1">
                <a:off x="2064" y="1488"/>
                <a:ext cx="720" cy="336"/>
              </a:xfrm>
              <a:prstGeom prst="line">
                <a:avLst/>
              </a:prstGeom>
              <a:noFill/>
              <a:ln w="9525">
                <a:solidFill>
                  <a:srgbClr val="4D4D4D"/>
                </a:solidFill>
                <a:round/>
                <a:headEnd/>
                <a:tailEnd type="triangle" w="med" len="med"/>
              </a:ln>
            </p:spPr>
            <p:txBody>
              <a:bodyPr lIns="82124" tIns="41061" rIns="82124" bIns="41061"/>
              <a:lstStyle/>
              <a:p>
                <a:endParaRPr lang="en-US"/>
              </a:p>
            </p:txBody>
          </p:sp>
        </p:grpSp>
        <p:grpSp>
          <p:nvGrpSpPr>
            <p:cNvPr id="102505" name="Group 132"/>
            <p:cNvGrpSpPr>
              <a:grpSpLocks/>
            </p:cNvGrpSpPr>
            <p:nvPr/>
          </p:nvGrpSpPr>
          <p:grpSpPr bwMode="auto">
            <a:xfrm rot="-8265504">
              <a:off x="1822" y="1536"/>
              <a:ext cx="1872" cy="1824"/>
              <a:chOff x="1872" y="1488"/>
              <a:chExt cx="1872" cy="1824"/>
            </a:xfrm>
          </p:grpSpPr>
          <p:sp>
            <p:nvSpPr>
              <p:cNvPr id="102538" name="Line 133"/>
              <p:cNvSpPr>
                <a:spLocks noChangeShapeType="1"/>
              </p:cNvSpPr>
              <p:nvPr/>
            </p:nvSpPr>
            <p:spPr bwMode="auto">
              <a:xfrm flipH="1">
                <a:off x="1872" y="1872"/>
                <a:ext cx="192" cy="432"/>
              </a:xfrm>
              <a:prstGeom prst="line">
                <a:avLst/>
              </a:prstGeom>
              <a:noFill/>
              <a:ln w="9525">
                <a:solidFill>
                  <a:srgbClr val="4D4D4D"/>
                </a:solidFill>
                <a:round/>
                <a:headEnd/>
                <a:tailEnd type="triangle" w="med" len="med"/>
              </a:ln>
            </p:spPr>
            <p:txBody>
              <a:bodyPr lIns="82124" tIns="41061" rIns="82124" bIns="41061"/>
              <a:lstStyle/>
              <a:p>
                <a:endParaRPr lang="en-US"/>
              </a:p>
            </p:txBody>
          </p:sp>
          <p:sp>
            <p:nvSpPr>
              <p:cNvPr id="102539" name="Line 134"/>
              <p:cNvSpPr>
                <a:spLocks noChangeShapeType="1"/>
              </p:cNvSpPr>
              <p:nvPr/>
            </p:nvSpPr>
            <p:spPr bwMode="auto">
              <a:xfrm flipH="1">
                <a:off x="2064" y="1824"/>
                <a:ext cx="96" cy="1200"/>
              </a:xfrm>
              <a:prstGeom prst="line">
                <a:avLst/>
              </a:prstGeom>
              <a:noFill/>
              <a:ln w="9525">
                <a:solidFill>
                  <a:srgbClr val="4D4D4D"/>
                </a:solidFill>
                <a:round/>
                <a:headEnd/>
                <a:tailEnd type="triangle" w="med" len="med"/>
              </a:ln>
            </p:spPr>
            <p:txBody>
              <a:bodyPr lIns="82124" tIns="41061" rIns="82124" bIns="41061"/>
              <a:lstStyle/>
              <a:p>
                <a:endParaRPr lang="en-US"/>
              </a:p>
            </p:txBody>
          </p:sp>
          <p:sp>
            <p:nvSpPr>
              <p:cNvPr id="102540" name="Line 135"/>
              <p:cNvSpPr>
                <a:spLocks noChangeShapeType="1"/>
              </p:cNvSpPr>
              <p:nvPr/>
            </p:nvSpPr>
            <p:spPr bwMode="auto">
              <a:xfrm>
                <a:off x="2160" y="1728"/>
                <a:ext cx="528" cy="1584"/>
              </a:xfrm>
              <a:prstGeom prst="line">
                <a:avLst/>
              </a:prstGeom>
              <a:noFill/>
              <a:ln w="9525">
                <a:solidFill>
                  <a:srgbClr val="4D4D4D"/>
                </a:solidFill>
                <a:round/>
                <a:headEnd/>
                <a:tailEnd type="triangle" w="med" len="med"/>
              </a:ln>
            </p:spPr>
            <p:txBody>
              <a:bodyPr lIns="82124" tIns="41061" rIns="82124" bIns="41061"/>
              <a:lstStyle/>
              <a:p>
                <a:endParaRPr lang="en-US"/>
              </a:p>
            </p:txBody>
          </p:sp>
          <p:sp>
            <p:nvSpPr>
              <p:cNvPr id="102541" name="Line 136"/>
              <p:cNvSpPr>
                <a:spLocks noChangeShapeType="1"/>
              </p:cNvSpPr>
              <p:nvPr/>
            </p:nvSpPr>
            <p:spPr bwMode="auto">
              <a:xfrm>
                <a:off x="2160" y="1680"/>
                <a:ext cx="1200" cy="1440"/>
              </a:xfrm>
              <a:prstGeom prst="line">
                <a:avLst/>
              </a:prstGeom>
              <a:noFill/>
              <a:ln w="9525">
                <a:solidFill>
                  <a:srgbClr val="4D4D4D"/>
                </a:solidFill>
                <a:round/>
                <a:headEnd/>
                <a:tailEnd type="triangle" w="med" len="med"/>
              </a:ln>
            </p:spPr>
            <p:txBody>
              <a:bodyPr lIns="82124" tIns="41061" rIns="82124" bIns="41061"/>
              <a:lstStyle/>
              <a:p>
                <a:endParaRPr lang="en-US"/>
              </a:p>
            </p:txBody>
          </p:sp>
          <p:sp>
            <p:nvSpPr>
              <p:cNvPr id="102542" name="Line 137"/>
              <p:cNvSpPr>
                <a:spLocks noChangeShapeType="1"/>
              </p:cNvSpPr>
              <p:nvPr/>
            </p:nvSpPr>
            <p:spPr bwMode="auto">
              <a:xfrm>
                <a:off x="2112" y="1776"/>
                <a:ext cx="1632" cy="672"/>
              </a:xfrm>
              <a:prstGeom prst="line">
                <a:avLst/>
              </a:prstGeom>
              <a:noFill/>
              <a:ln w="9525">
                <a:solidFill>
                  <a:srgbClr val="4D4D4D"/>
                </a:solidFill>
                <a:round/>
                <a:headEnd/>
                <a:tailEnd type="triangle" w="med" len="med"/>
              </a:ln>
            </p:spPr>
            <p:txBody>
              <a:bodyPr lIns="82124" tIns="41061" rIns="82124" bIns="41061"/>
              <a:lstStyle/>
              <a:p>
                <a:endParaRPr lang="en-US"/>
              </a:p>
            </p:txBody>
          </p:sp>
          <p:sp>
            <p:nvSpPr>
              <p:cNvPr id="102543" name="Line 138"/>
              <p:cNvSpPr>
                <a:spLocks noChangeShapeType="1"/>
              </p:cNvSpPr>
              <p:nvPr/>
            </p:nvSpPr>
            <p:spPr bwMode="auto">
              <a:xfrm flipV="1">
                <a:off x="2160" y="1728"/>
                <a:ext cx="1200" cy="48"/>
              </a:xfrm>
              <a:prstGeom prst="line">
                <a:avLst/>
              </a:prstGeom>
              <a:noFill/>
              <a:ln w="9525">
                <a:solidFill>
                  <a:srgbClr val="4D4D4D"/>
                </a:solidFill>
                <a:round/>
                <a:headEnd/>
                <a:tailEnd type="triangle" w="med" len="med"/>
              </a:ln>
            </p:spPr>
            <p:txBody>
              <a:bodyPr lIns="82124" tIns="41061" rIns="82124" bIns="41061"/>
              <a:lstStyle/>
              <a:p>
                <a:endParaRPr lang="en-US"/>
              </a:p>
            </p:txBody>
          </p:sp>
          <p:sp>
            <p:nvSpPr>
              <p:cNvPr id="102544" name="Line 139"/>
              <p:cNvSpPr>
                <a:spLocks noChangeShapeType="1"/>
              </p:cNvSpPr>
              <p:nvPr/>
            </p:nvSpPr>
            <p:spPr bwMode="auto">
              <a:xfrm flipV="1">
                <a:off x="2064" y="1488"/>
                <a:ext cx="720" cy="336"/>
              </a:xfrm>
              <a:prstGeom prst="line">
                <a:avLst/>
              </a:prstGeom>
              <a:noFill/>
              <a:ln w="9525">
                <a:solidFill>
                  <a:srgbClr val="4D4D4D"/>
                </a:solidFill>
                <a:round/>
                <a:headEnd/>
                <a:tailEnd type="triangle" w="med" len="med"/>
              </a:ln>
            </p:spPr>
            <p:txBody>
              <a:bodyPr lIns="82124" tIns="41061" rIns="82124" bIns="41061"/>
              <a:lstStyle/>
              <a:p>
                <a:endParaRPr lang="en-US"/>
              </a:p>
            </p:txBody>
          </p:sp>
        </p:grpSp>
        <p:grpSp>
          <p:nvGrpSpPr>
            <p:cNvPr id="102506" name="Group 140"/>
            <p:cNvGrpSpPr>
              <a:grpSpLocks/>
            </p:cNvGrpSpPr>
            <p:nvPr/>
          </p:nvGrpSpPr>
          <p:grpSpPr bwMode="auto">
            <a:xfrm rot="10800000">
              <a:off x="1872" y="1536"/>
              <a:ext cx="1872" cy="1824"/>
              <a:chOff x="1872" y="1488"/>
              <a:chExt cx="1872" cy="1824"/>
            </a:xfrm>
          </p:grpSpPr>
          <p:sp>
            <p:nvSpPr>
              <p:cNvPr id="102531" name="Line 141"/>
              <p:cNvSpPr>
                <a:spLocks noChangeShapeType="1"/>
              </p:cNvSpPr>
              <p:nvPr/>
            </p:nvSpPr>
            <p:spPr bwMode="auto">
              <a:xfrm flipH="1">
                <a:off x="1872" y="1872"/>
                <a:ext cx="192" cy="432"/>
              </a:xfrm>
              <a:prstGeom prst="line">
                <a:avLst/>
              </a:prstGeom>
              <a:noFill/>
              <a:ln w="9525">
                <a:solidFill>
                  <a:srgbClr val="FFFF00"/>
                </a:solidFill>
                <a:round/>
                <a:headEnd/>
                <a:tailEnd type="triangle" w="med" len="med"/>
              </a:ln>
            </p:spPr>
            <p:txBody>
              <a:bodyPr lIns="82124" tIns="41061" rIns="82124" bIns="41061"/>
              <a:lstStyle/>
              <a:p>
                <a:endParaRPr lang="en-US"/>
              </a:p>
            </p:txBody>
          </p:sp>
          <p:sp>
            <p:nvSpPr>
              <p:cNvPr id="102532" name="Line 142"/>
              <p:cNvSpPr>
                <a:spLocks noChangeShapeType="1"/>
              </p:cNvSpPr>
              <p:nvPr/>
            </p:nvSpPr>
            <p:spPr bwMode="auto">
              <a:xfrm flipH="1">
                <a:off x="2064" y="1824"/>
                <a:ext cx="96" cy="1200"/>
              </a:xfrm>
              <a:prstGeom prst="line">
                <a:avLst/>
              </a:prstGeom>
              <a:noFill/>
              <a:ln w="9525">
                <a:solidFill>
                  <a:srgbClr val="FFFF00"/>
                </a:solidFill>
                <a:round/>
                <a:headEnd/>
                <a:tailEnd type="triangle" w="med" len="med"/>
              </a:ln>
            </p:spPr>
            <p:txBody>
              <a:bodyPr lIns="82124" tIns="41061" rIns="82124" bIns="41061"/>
              <a:lstStyle/>
              <a:p>
                <a:endParaRPr lang="en-US"/>
              </a:p>
            </p:txBody>
          </p:sp>
          <p:sp>
            <p:nvSpPr>
              <p:cNvPr id="102533" name="Line 143"/>
              <p:cNvSpPr>
                <a:spLocks noChangeShapeType="1"/>
              </p:cNvSpPr>
              <p:nvPr/>
            </p:nvSpPr>
            <p:spPr bwMode="auto">
              <a:xfrm>
                <a:off x="2160" y="1728"/>
                <a:ext cx="528" cy="1584"/>
              </a:xfrm>
              <a:prstGeom prst="line">
                <a:avLst/>
              </a:prstGeom>
              <a:noFill/>
              <a:ln w="9525">
                <a:solidFill>
                  <a:srgbClr val="FFFF00"/>
                </a:solidFill>
                <a:round/>
                <a:headEnd/>
                <a:tailEnd type="triangle" w="med" len="med"/>
              </a:ln>
            </p:spPr>
            <p:txBody>
              <a:bodyPr lIns="82124" tIns="41061" rIns="82124" bIns="41061"/>
              <a:lstStyle/>
              <a:p>
                <a:endParaRPr lang="en-US"/>
              </a:p>
            </p:txBody>
          </p:sp>
          <p:sp>
            <p:nvSpPr>
              <p:cNvPr id="102534" name="Line 144"/>
              <p:cNvSpPr>
                <a:spLocks noChangeShapeType="1"/>
              </p:cNvSpPr>
              <p:nvPr/>
            </p:nvSpPr>
            <p:spPr bwMode="auto">
              <a:xfrm>
                <a:off x="2160" y="1680"/>
                <a:ext cx="1200" cy="1440"/>
              </a:xfrm>
              <a:prstGeom prst="line">
                <a:avLst/>
              </a:prstGeom>
              <a:noFill/>
              <a:ln w="9525">
                <a:solidFill>
                  <a:srgbClr val="FFFF00"/>
                </a:solidFill>
                <a:round/>
                <a:headEnd/>
                <a:tailEnd type="triangle" w="med" len="med"/>
              </a:ln>
            </p:spPr>
            <p:txBody>
              <a:bodyPr lIns="82124" tIns="41061" rIns="82124" bIns="41061"/>
              <a:lstStyle/>
              <a:p>
                <a:endParaRPr lang="en-US"/>
              </a:p>
            </p:txBody>
          </p:sp>
          <p:sp>
            <p:nvSpPr>
              <p:cNvPr id="102535" name="Line 145"/>
              <p:cNvSpPr>
                <a:spLocks noChangeShapeType="1"/>
              </p:cNvSpPr>
              <p:nvPr/>
            </p:nvSpPr>
            <p:spPr bwMode="auto">
              <a:xfrm>
                <a:off x="2112" y="1776"/>
                <a:ext cx="1632" cy="672"/>
              </a:xfrm>
              <a:prstGeom prst="line">
                <a:avLst/>
              </a:prstGeom>
              <a:noFill/>
              <a:ln w="9525">
                <a:solidFill>
                  <a:srgbClr val="FFFF00"/>
                </a:solidFill>
                <a:round/>
                <a:headEnd/>
                <a:tailEnd type="triangle" w="med" len="med"/>
              </a:ln>
            </p:spPr>
            <p:txBody>
              <a:bodyPr lIns="82124" tIns="41061" rIns="82124" bIns="41061"/>
              <a:lstStyle/>
              <a:p>
                <a:endParaRPr lang="en-US"/>
              </a:p>
            </p:txBody>
          </p:sp>
          <p:sp>
            <p:nvSpPr>
              <p:cNvPr id="102536" name="Line 146"/>
              <p:cNvSpPr>
                <a:spLocks noChangeShapeType="1"/>
              </p:cNvSpPr>
              <p:nvPr/>
            </p:nvSpPr>
            <p:spPr bwMode="auto">
              <a:xfrm flipV="1">
                <a:off x="2160" y="1728"/>
                <a:ext cx="1200" cy="48"/>
              </a:xfrm>
              <a:prstGeom prst="line">
                <a:avLst/>
              </a:prstGeom>
              <a:noFill/>
              <a:ln w="9525">
                <a:solidFill>
                  <a:srgbClr val="FFFF00"/>
                </a:solidFill>
                <a:round/>
                <a:headEnd/>
                <a:tailEnd type="triangle" w="med" len="med"/>
              </a:ln>
            </p:spPr>
            <p:txBody>
              <a:bodyPr lIns="82124" tIns="41061" rIns="82124" bIns="41061"/>
              <a:lstStyle/>
              <a:p>
                <a:endParaRPr lang="en-US"/>
              </a:p>
            </p:txBody>
          </p:sp>
          <p:sp>
            <p:nvSpPr>
              <p:cNvPr id="102537" name="Line 147"/>
              <p:cNvSpPr>
                <a:spLocks noChangeShapeType="1"/>
              </p:cNvSpPr>
              <p:nvPr/>
            </p:nvSpPr>
            <p:spPr bwMode="auto">
              <a:xfrm flipV="1">
                <a:off x="2064" y="1488"/>
                <a:ext cx="720" cy="336"/>
              </a:xfrm>
              <a:prstGeom prst="line">
                <a:avLst/>
              </a:prstGeom>
              <a:noFill/>
              <a:ln w="9525">
                <a:solidFill>
                  <a:srgbClr val="FFFF00"/>
                </a:solidFill>
                <a:round/>
                <a:headEnd/>
                <a:tailEnd type="triangle" w="med" len="med"/>
              </a:ln>
            </p:spPr>
            <p:txBody>
              <a:bodyPr lIns="82124" tIns="41061" rIns="82124" bIns="41061"/>
              <a:lstStyle/>
              <a:p>
                <a:endParaRPr lang="en-US"/>
              </a:p>
            </p:txBody>
          </p:sp>
        </p:grpSp>
        <p:grpSp>
          <p:nvGrpSpPr>
            <p:cNvPr id="102507" name="Group 148"/>
            <p:cNvGrpSpPr>
              <a:grpSpLocks/>
            </p:cNvGrpSpPr>
            <p:nvPr/>
          </p:nvGrpSpPr>
          <p:grpSpPr bwMode="auto">
            <a:xfrm rot="7851631">
              <a:off x="1896" y="1560"/>
              <a:ext cx="1872" cy="1824"/>
              <a:chOff x="1872" y="1488"/>
              <a:chExt cx="1872" cy="1824"/>
            </a:xfrm>
          </p:grpSpPr>
          <p:sp>
            <p:nvSpPr>
              <p:cNvPr id="102524" name="Line 149"/>
              <p:cNvSpPr>
                <a:spLocks noChangeShapeType="1"/>
              </p:cNvSpPr>
              <p:nvPr/>
            </p:nvSpPr>
            <p:spPr bwMode="auto">
              <a:xfrm flipH="1">
                <a:off x="1872" y="1872"/>
                <a:ext cx="192" cy="432"/>
              </a:xfrm>
              <a:prstGeom prst="line">
                <a:avLst/>
              </a:prstGeom>
              <a:noFill/>
              <a:ln w="9525">
                <a:solidFill>
                  <a:schemeClr val="tx2"/>
                </a:solidFill>
                <a:round/>
                <a:headEnd/>
                <a:tailEnd type="triangle" w="med" len="med"/>
              </a:ln>
            </p:spPr>
            <p:txBody>
              <a:bodyPr lIns="82124" tIns="41061" rIns="82124" bIns="41061"/>
              <a:lstStyle/>
              <a:p>
                <a:endParaRPr lang="en-US"/>
              </a:p>
            </p:txBody>
          </p:sp>
          <p:sp>
            <p:nvSpPr>
              <p:cNvPr id="102525" name="Line 150"/>
              <p:cNvSpPr>
                <a:spLocks noChangeShapeType="1"/>
              </p:cNvSpPr>
              <p:nvPr/>
            </p:nvSpPr>
            <p:spPr bwMode="auto">
              <a:xfrm flipH="1">
                <a:off x="2064" y="1824"/>
                <a:ext cx="96" cy="1200"/>
              </a:xfrm>
              <a:prstGeom prst="line">
                <a:avLst/>
              </a:prstGeom>
              <a:noFill/>
              <a:ln w="9525">
                <a:solidFill>
                  <a:schemeClr val="tx2"/>
                </a:solidFill>
                <a:round/>
                <a:headEnd/>
                <a:tailEnd type="triangle" w="med" len="med"/>
              </a:ln>
            </p:spPr>
            <p:txBody>
              <a:bodyPr lIns="82124" tIns="41061" rIns="82124" bIns="41061"/>
              <a:lstStyle/>
              <a:p>
                <a:endParaRPr lang="en-US"/>
              </a:p>
            </p:txBody>
          </p:sp>
          <p:sp>
            <p:nvSpPr>
              <p:cNvPr id="102526" name="Line 151"/>
              <p:cNvSpPr>
                <a:spLocks noChangeShapeType="1"/>
              </p:cNvSpPr>
              <p:nvPr/>
            </p:nvSpPr>
            <p:spPr bwMode="auto">
              <a:xfrm>
                <a:off x="2160" y="1728"/>
                <a:ext cx="528" cy="1584"/>
              </a:xfrm>
              <a:prstGeom prst="line">
                <a:avLst/>
              </a:prstGeom>
              <a:noFill/>
              <a:ln w="9525">
                <a:solidFill>
                  <a:schemeClr val="tx2"/>
                </a:solidFill>
                <a:round/>
                <a:headEnd/>
                <a:tailEnd type="triangle" w="med" len="med"/>
              </a:ln>
            </p:spPr>
            <p:txBody>
              <a:bodyPr lIns="82124" tIns="41061" rIns="82124" bIns="41061"/>
              <a:lstStyle/>
              <a:p>
                <a:endParaRPr lang="en-US"/>
              </a:p>
            </p:txBody>
          </p:sp>
          <p:sp>
            <p:nvSpPr>
              <p:cNvPr id="102527" name="Line 152"/>
              <p:cNvSpPr>
                <a:spLocks noChangeShapeType="1"/>
              </p:cNvSpPr>
              <p:nvPr/>
            </p:nvSpPr>
            <p:spPr bwMode="auto">
              <a:xfrm>
                <a:off x="2160" y="1680"/>
                <a:ext cx="1200" cy="1440"/>
              </a:xfrm>
              <a:prstGeom prst="line">
                <a:avLst/>
              </a:prstGeom>
              <a:noFill/>
              <a:ln w="9525">
                <a:solidFill>
                  <a:schemeClr val="tx2"/>
                </a:solidFill>
                <a:round/>
                <a:headEnd/>
                <a:tailEnd type="triangle" w="med" len="med"/>
              </a:ln>
            </p:spPr>
            <p:txBody>
              <a:bodyPr lIns="82124" tIns="41061" rIns="82124" bIns="41061"/>
              <a:lstStyle/>
              <a:p>
                <a:endParaRPr lang="en-US"/>
              </a:p>
            </p:txBody>
          </p:sp>
          <p:sp>
            <p:nvSpPr>
              <p:cNvPr id="102528" name="Line 153"/>
              <p:cNvSpPr>
                <a:spLocks noChangeShapeType="1"/>
              </p:cNvSpPr>
              <p:nvPr/>
            </p:nvSpPr>
            <p:spPr bwMode="auto">
              <a:xfrm>
                <a:off x="2112" y="1776"/>
                <a:ext cx="1632" cy="672"/>
              </a:xfrm>
              <a:prstGeom prst="line">
                <a:avLst/>
              </a:prstGeom>
              <a:noFill/>
              <a:ln w="9525">
                <a:solidFill>
                  <a:schemeClr val="tx2"/>
                </a:solidFill>
                <a:round/>
                <a:headEnd/>
                <a:tailEnd type="triangle" w="med" len="med"/>
              </a:ln>
            </p:spPr>
            <p:txBody>
              <a:bodyPr lIns="82124" tIns="41061" rIns="82124" bIns="41061"/>
              <a:lstStyle/>
              <a:p>
                <a:endParaRPr lang="en-US"/>
              </a:p>
            </p:txBody>
          </p:sp>
          <p:sp>
            <p:nvSpPr>
              <p:cNvPr id="102529" name="Line 154"/>
              <p:cNvSpPr>
                <a:spLocks noChangeShapeType="1"/>
              </p:cNvSpPr>
              <p:nvPr/>
            </p:nvSpPr>
            <p:spPr bwMode="auto">
              <a:xfrm flipV="1">
                <a:off x="2160" y="1728"/>
                <a:ext cx="1200" cy="48"/>
              </a:xfrm>
              <a:prstGeom prst="line">
                <a:avLst/>
              </a:prstGeom>
              <a:noFill/>
              <a:ln w="9525">
                <a:solidFill>
                  <a:schemeClr val="tx2"/>
                </a:solidFill>
                <a:round/>
                <a:headEnd/>
                <a:tailEnd type="triangle" w="med" len="med"/>
              </a:ln>
            </p:spPr>
            <p:txBody>
              <a:bodyPr lIns="82124" tIns="41061" rIns="82124" bIns="41061"/>
              <a:lstStyle/>
              <a:p>
                <a:endParaRPr lang="en-US"/>
              </a:p>
            </p:txBody>
          </p:sp>
          <p:sp>
            <p:nvSpPr>
              <p:cNvPr id="102530" name="Line 155"/>
              <p:cNvSpPr>
                <a:spLocks noChangeShapeType="1"/>
              </p:cNvSpPr>
              <p:nvPr/>
            </p:nvSpPr>
            <p:spPr bwMode="auto">
              <a:xfrm flipV="1">
                <a:off x="2064" y="1488"/>
                <a:ext cx="720" cy="336"/>
              </a:xfrm>
              <a:prstGeom prst="line">
                <a:avLst/>
              </a:prstGeom>
              <a:noFill/>
              <a:ln w="9525">
                <a:solidFill>
                  <a:schemeClr val="tx2"/>
                </a:solidFill>
                <a:round/>
                <a:headEnd/>
                <a:tailEnd type="triangle" w="med" len="med"/>
              </a:ln>
            </p:spPr>
            <p:txBody>
              <a:bodyPr lIns="82124" tIns="41061" rIns="82124" bIns="41061"/>
              <a:lstStyle/>
              <a:p>
                <a:endParaRPr lang="en-US"/>
              </a:p>
            </p:txBody>
          </p:sp>
        </p:grpSp>
        <p:grpSp>
          <p:nvGrpSpPr>
            <p:cNvPr id="102508" name="Group 156"/>
            <p:cNvGrpSpPr>
              <a:grpSpLocks/>
            </p:cNvGrpSpPr>
            <p:nvPr/>
          </p:nvGrpSpPr>
          <p:grpSpPr bwMode="auto">
            <a:xfrm rot="5400000">
              <a:off x="1896" y="1560"/>
              <a:ext cx="1872" cy="1824"/>
              <a:chOff x="1872" y="1488"/>
              <a:chExt cx="1872" cy="1824"/>
            </a:xfrm>
          </p:grpSpPr>
          <p:sp>
            <p:nvSpPr>
              <p:cNvPr id="102517" name="Line 157"/>
              <p:cNvSpPr>
                <a:spLocks noChangeShapeType="1"/>
              </p:cNvSpPr>
              <p:nvPr/>
            </p:nvSpPr>
            <p:spPr bwMode="auto">
              <a:xfrm flipH="1">
                <a:off x="1872" y="1872"/>
                <a:ext cx="192" cy="432"/>
              </a:xfrm>
              <a:prstGeom prst="line">
                <a:avLst/>
              </a:prstGeom>
              <a:noFill/>
              <a:ln w="9525">
                <a:solidFill>
                  <a:schemeClr val="accent2"/>
                </a:solidFill>
                <a:round/>
                <a:headEnd/>
                <a:tailEnd type="triangle" w="med" len="med"/>
              </a:ln>
            </p:spPr>
            <p:txBody>
              <a:bodyPr lIns="82124" tIns="41061" rIns="82124" bIns="41061"/>
              <a:lstStyle/>
              <a:p>
                <a:endParaRPr lang="en-US"/>
              </a:p>
            </p:txBody>
          </p:sp>
          <p:sp>
            <p:nvSpPr>
              <p:cNvPr id="102518" name="Line 158"/>
              <p:cNvSpPr>
                <a:spLocks noChangeShapeType="1"/>
              </p:cNvSpPr>
              <p:nvPr/>
            </p:nvSpPr>
            <p:spPr bwMode="auto">
              <a:xfrm flipH="1">
                <a:off x="2064" y="1824"/>
                <a:ext cx="96" cy="1200"/>
              </a:xfrm>
              <a:prstGeom prst="line">
                <a:avLst/>
              </a:prstGeom>
              <a:noFill/>
              <a:ln w="9525">
                <a:solidFill>
                  <a:schemeClr val="tx2"/>
                </a:solidFill>
                <a:round/>
                <a:headEnd/>
                <a:tailEnd type="triangle" w="med" len="med"/>
              </a:ln>
            </p:spPr>
            <p:txBody>
              <a:bodyPr lIns="82124" tIns="41061" rIns="82124" bIns="41061"/>
              <a:lstStyle/>
              <a:p>
                <a:endParaRPr lang="en-US"/>
              </a:p>
            </p:txBody>
          </p:sp>
          <p:sp>
            <p:nvSpPr>
              <p:cNvPr id="102519" name="Line 159"/>
              <p:cNvSpPr>
                <a:spLocks noChangeShapeType="1"/>
              </p:cNvSpPr>
              <p:nvPr/>
            </p:nvSpPr>
            <p:spPr bwMode="auto">
              <a:xfrm>
                <a:off x="2160" y="1728"/>
                <a:ext cx="528" cy="1584"/>
              </a:xfrm>
              <a:prstGeom prst="line">
                <a:avLst/>
              </a:prstGeom>
              <a:noFill/>
              <a:ln w="9525">
                <a:solidFill>
                  <a:schemeClr val="accent2"/>
                </a:solidFill>
                <a:round/>
                <a:headEnd/>
                <a:tailEnd type="triangle" w="med" len="med"/>
              </a:ln>
            </p:spPr>
            <p:txBody>
              <a:bodyPr lIns="82124" tIns="41061" rIns="82124" bIns="41061"/>
              <a:lstStyle/>
              <a:p>
                <a:endParaRPr lang="en-US"/>
              </a:p>
            </p:txBody>
          </p:sp>
          <p:sp>
            <p:nvSpPr>
              <p:cNvPr id="102520" name="Line 160"/>
              <p:cNvSpPr>
                <a:spLocks noChangeShapeType="1"/>
              </p:cNvSpPr>
              <p:nvPr/>
            </p:nvSpPr>
            <p:spPr bwMode="auto">
              <a:xfrm>
                <a:off x="2160" y="1680"/>
                <a:ext cx="1200" cy="1440"/>
              </a:xfrm>
              <a:prstGeom prst="line">
                <a:avLst/>
              </a:prstGeom>
              <a:noFill/>
              <a:ln w="9525">
                <a:solidFill>
                  <a:schemeClr val="accent2"/>
                </a:solidFill>
                <a:round/>
                <a:headEnd/>
                <a:tailEnd type="triangle" w="med" len="med"/>
              </a:ln>
            </p:spPr>
            <p:txBody>
              <a:bodyPr lIns="82124" tIns="41061" rIns="82124" bIns="41061"/>
              <a:lstStyle/>
              <a:p>
                <a:endParaRPr lang="en-US"/>
              </a:p>
            </p:txBody>
          </p:sp>
          <p:sp>
            <p:nvSpPr>
              <p:cNvPr id="102521" name="Line 161"/>
              <p:cNvSpPr>
                <a:spLocks noChangeShapeType="1"/>
              </p:cNvSpPr>
              <p:nvPr/>
            </p:nvSpPr>
            <p:spPr bwMode="auto">
              <a:xfrm>
                <a:off x="2112" y="1776"/>
                <a:ext cx="1632" cy="672"/>
              </a:xfrm>
              <a:prstGeom prst="line">
                <a:avLst/>
              </a:prstGeom>
              <a:noFill/>
              <a:ln w="9525">
                <a:solidFill>
                  <a:schemeClr val="accent2"/>
                </a:solidFill>
                <a:round/>
                <a:headEnd/>
                <a:tailEnd type="triangle" w="med" len="med"/>
              </a:ln>
            </p:spPr>
            <p:txBody>
              <a:bodyPr lIns="82124" tIns="41061" rIns="82124" bIns="41061"/>
              <a:lstStyle/>
              <a:p>
                <a:endParaRPr lang="en-US"/>
              </a:p>
            </p:txBody>
          </p:sp>
          <p:sp>
            <p:nvSpPr>
              <p:cNvPr id="102522" name="Line 162"/>
              <p:cNvSpPr>
                <a:spLocks noChangeShapeType="1"/>
              </p:cNvSpPr>
              <p:nvPr/>
            </p:nvSpPr>
            <p:spPr bwMode="auto">
              <a:xfrm flipV="1">
                <a:off x="2160" y="1728"/>
                <a:ext cx="1200" cy="48"/>
              </a:xfrm>
              <a:prstGeom prst="line">
                <a:avLst/>
              </a:prstGeom>
              <a:noFill/>
              <a:ln w="9525">
                <a:solidFill>
                  <a:schemeClr val="accent2"/>
                </a:solidFill>
                <a:round/>
                <a:headEnd/>
                <a:tailEnd type="triangle" w="med" len="med"/>
              </a:ln>
            </p:spPr>
            <p:txBody>
              <a:bodyPr lIns="82124" tIns="41061" rIns="82124" bIns="41061"/>
              <a:lstStyle/>
              <a:p>
                <a:endParaRPr lang="en-US"/>
              </a:p>
            </p:txBody>
          </p:sp>
          <p:sp>
            <p:nvSpPr>
              <p:cNvPr id="102523" name="Line 163"/>
              <p:cNvSpPr>
                <a:spLocks noChangeShapeType="1"/>
              </p:cNvSpPr>
              <p:nvPr/>
            </p:nvSpPr>
            <p:spPr bwMode="auto">
              <a:xfrm flipV="1">
                <a:off x="2064" y="1488"/>
                <a:ext cx="720" cy="336"/>
              </a:xfrm>
              <a:prstGeom prst="line">
                <a:avLst/>
              </a:prstGeom>
              <a:noFill/>
              <a:ln w="9525">
                <a:solidFill>
                  <a:schemeClr val="accent2"/>
                </a:solidFill>
                <a:round/>
                <a:headEnd/>
                <a:tailEnd type="triangle" w="med" len="med"/>
              </a:ln>
            </p:spPr>
            <p:txBody>
              <a:bodyPr lIns="82124" tIns="41061" rIns="82124" bIns="41061"/>
              <a:lstStyle/>
              <a:p>
                <a:endParaRPr lang="en-US"/>
              </a:p>
            </p:txBody>
          </p:sp>
        </p:grpSp>
        <p:grpSp>
          <p:nvGrpSpPr>
            <p:cNvPr id="102509" name="Group 164"/>
            <p:cNvGrpSpPr>
              <a:grpSpLocks/>
            </p:cNvGrpSpPr>
            <p:nvPr/>
          </p:nvGrpSpPr>
          <p:grpSpPr bwMode="auto">
            <a:xfrm rot="2497386">
              <a:off x="1922" y="1488"/>
              <a:ext cx="1872" cy="1824"/>
              <a:chOff x="1872" y="1488"/>
              <a:chExt cx="1872" cy="1824"/>
            </a:xfrm>
          </p:grpSpPr>
          <p:sp>
            <p:nvSpPr>
              <p:cNvPr id="102510" name="Line 165"/>
              <p:cNvSpPr>
                <a:spLocks noChangeShapeType="1"/>
              </p:cNvSpPr>
              <p:nvPr/>
            </p:nvSpPr>
            <p:spPr bwMode="auto">
              <a:xfrm flipH="1">
                <a:off x="1872" y="1872"/>
                <a:ext cx="192" cy="432"/>
              </a:xfrm>
              <a:prstGeom prst="line">
                <a:avLst/>
              </a:prstGeom>
              <a:noFill/>
              <a:ln w="9525">
                <a:solidFill>
                  <a:schemeClr val="hlink"/>
                </a:solidFill>
                <a:round/>
                <a:headEnd/>
                <a:tailEnd type="triangle" w="med" len="med"/>
              </a:ln>
            </p:spPr>
            <p:txBody>
              <a:bodyPr lIns="82124" tIns="41061" rIns="82124" bIns="41061"/>
              <a:lstStyle/>
              <a:p>
                <a:endParaRPr lang="en-US"/>
              </a:p>
            </p:txBody>
          </p:sp>
          <p:sp>
            <p:nvSpPr>
              <p:cNvPr id="102511" name="Line 166"/>
              <p:cNvSpPr>
                <a:spLocks noChangeShapeType="1"/>
              </p:cNvSpPr>
              <p:nvPr/>
            </p:nvSpPr>
            <p:spPr bwMode="auto">
              <a:xfrm flipH="1">
                <a:off x="2064" y="1824"/>
                <a:ext cx="96" cy="1200"/>
              </a:xfrm>
              <a:prstGeom prst="line">
                <a:avLst/>
              </a:prstGeom>
              <a:noFill/>
              <a:ln w="9525">
                <a:solidFill>
                  <a:schemeClr val="tx2"/>
                </a:solidFill>
                <a:round/>
                <a:headEnd/>
                <a:tailEnd type="triangle" w="med" len="med"/>
              </a:ln>
            </p:spPr>
            <p:txBody>
              <a:bodyPr lIns="82124" tIns="41061" rIns="82124" bIns="41061"/>
              <a:lstStyle/>
              <a:p>
                <a:endParaRPr lang="en-US"/>
              </a:p>
            </p:txBody>
          </p:sp>
          <p:sp>
            <p:nvSpPr>
              <p:cNvPr id="102512" name="Line 167"/>
              <p:cNvSpPr>
                <a:spLocks noChangeShapeType="1"/>
              </p:cNvSpPr>
              <p:nvPr/>
            </p:nvSpPr>
            <p:spPr bwMode="auto">
              <a:xfrm>
                <a:off x="2160" y="1728"/>
                <a:ext cx="528" cy="1584"/>
              </a:xfrm>
              <a:prstGeom prst="line">
                <a:avLst/>
              </a:prstGeom>
              <a:noFill/>
              <a:ln w="9525">
                <a:solidFill>
                  <a:schemeClr val="hlink"/>
                </a:solidFill>
                <a:round/>
                <a:headEnd/>
                <a:tailEnd type="triangle" w="med" len="med"/>
              </a:ln>
            </p:spPr>
            <p:txBody>
              <a:bodyPr lIns="82124" tIns="41061" rIns="82124" bIns="41061"/>
              <a:lstStyle/>
              <a:p>
                <a:endParaRPr lang="en-US"/>
              </a:p>
            </p:txBody>
          </p:sp>
          <p:sp>
            <p:nvSpPr>
              <p:cNvPr id="102513" name="Line 168"/>
              <p:cNvSpPr>
                <a:spLocks noChangeShapeType="1"/>
              </p:cNvSpPr>
              <p:nvPr/>
            </p:nvSpPr>
            <p:spPr bwMode="auto">
              <a:xfrm>
                <a:off x="2160" y="1680"/>
                <a:ext cx="1200" cy="1440"/>
              </a:xfrm>
              <a:prstGeom prst="line">
                <a:avLst/>
              </a:prstGeom>
              <a:noFill/>
              <a:ln w="9525">
                <a:solidFill>
                  <a:schemeClr val="hlink"/>
                </a:solidFill>
                <a:round/>
                <a:headEnd/>
                <a:tailEnd type="triangle" w="med" len="med"/>
              </a:ln>
            </p:spPr>
            <p:txBody>
              <a:bodyPr lIns="82124" tIns="41061" rIns="82124" bIns="41061"/>
              <a:lstStyle/>
              <a:p>
                <a:endParaRPr lang="en-US"/>
              </a:p>
            </p:txBody>
          </p:sp>
          <p:sp>
            <p:nvSpPr>
              <p:cNvPr id="102514" name="Line 169"/>
              <p:cNvSpPr>
                <a:spLocks noChangeShapeType="1"/>
              </p:cNvSpPr>
              <p:nvPr/>
            </p:nvSpPr>
            <p:spPr bwMode="auto">
              <a:xfrm>
                <a:off x="2112" y="1776"/>
                <a:ext cx="1632" cy="672"/>
              </a:xfrm>
              <a:prstGeom prst="line">
                <a:avLst/>
              </a:prstGeom>
              <a:noFill/>
              <a:ln w="9525">
                <a:solidFill>
                  <a:schemeClr val="hlink"/>
                </a:solidFill>
                <a:round/>
                <a:headEnd/>
                <a:tailEnd type="triangle" w="med" len="med"/>
              </a:ln>
            </p:spPr>
            <p:txBody>
              <a:bodyPr lIns="82124" tIns="41061" rIns="82124" bIns="41061"/>
              <a:lstStyle/>
              <a:p>
                <a:endParaRPr lang="en-US"/>
              </a:p>
            </p:txBody>
          </p:sp>
          <p:sp>
            <p:nvSpPr>
              <p:cNvPr id="102515" name="Line 170"/>
              <p:cNvSpPr>
                <a:spLocks noChangeShapeType="1"/>
              </p:cNvSpPr>
              <p:nvPr/>
            </p:nvSpPr>
            <p:spPr bwMode="auto">
              <a:xfrm flipV="1">
                <a:off x="2160" y="1728"/>
                <a:ext cx="1200" cy="48"/>
              </a:xfrm>
              <a:prstGeom prst="line">
                <a:avLst/>
              </a:prstGeom>
              <a:noFill/>
              <a:ln w="9525">
                <a:solidFill>
                  <a:schemeClr val="hlink"/>
                </a:solidFill>
                <a:round/>
                <a:headEnd/>
                <a:tailEnd type="triangle" w="med" len="med"/>
              </a:ln>
            </p:spPr>
            <p:txBody>
              <a:bodyPr lIns="82124" tIns="41061" rIns="82124" bIns="41061"/>
              <a:lstStyle/>
              <a:p>
                <a:endParaRPr lang="en-US"/>
              </a:p>
            </p:txBody>
          </p:sp>
          <p:sp>
            <p:nvSpPr>
              <p:cNvPr id="102516" name="Line 171"/>
              <p:cNvSpPr>
                <a:spLocks noChangeShapeType="1"/>
              </p:cNvSpPr>
              <p:nvPr/>
            </p:nvSpPr>
            <p:spPr bwMode="auto">
              <a:xfrm flipV="1">
                <a:off x="2064" y="1488"/>
                <a:ext cx="720" cy="336"/>
              </a:xfrm>
              <a:prstGeom prst="line">
                <a:avLst/>
              </a:prstGeom>
              <a:noFill/>
              <a:ln w="9525">
                <a:solidFill>
                  <a:schemeClr val="hlink"/>
                </a:solidFill>
                <a:round/>
                <a:headEnd/>
                <a:tailEnd type="triangle" w="med" len="med"/>
              </a:ln>
            </p:spPr>
            <p:txBody>
              <a:bodyPr lIns="82124" tIns="41061" rIns="82124" bIns="41061"/>
              <a:lstStyle/>
              <a:p>
                <a:endParaRPr lang="en-US"/>
              </a:p>
            </p:txBody>
          </p:sp>
        </p:grpSp>
      </p:grpSp>
      <p:sp>
        <p:nvSpPr>
          <p:cNvPr id="102404" name="Text Box 172"/>
          <p:cNvSpPr txBox="1">
            <a:spLocks noChangeArrowheads="1"/>
          </p:cNvSpPr>
          <p:nvPr/>
        </p:nvSpPr>
        <p:spPr bwMode="auto">
          <a:xfrm>
            <a:off x="381000" y="1085850"/>
            <a:ext cx="8001000" cy="1158875"/>
          </a:xfrm>
          <a:prstGeom prst="rect">
            <a:avLst/>
          </a:prstGeom>
          <a:noFill/>
          <a:ln w="9525" algn="ctr">
            <a:noFill/>
            <a:miter lim="800000"/>
            <a:headEnd/>
            <a:tailEnd/>
          </a:ln>
        </p:spPr>
        <p:txBody>
          <a:bodyPr lIns="82124" tIns="41061" rIns="82124" bIns="41061">
            <a:spAutoFit/>
          </a:bodyPr>
          <a:lstStyle/>
          <a:p>
            <a:pPr marL="457200" indent="-457200" defTabSz="814388" eaLnBrk="0" hangingPunct="0">
              <a:lnSpc>
                <a:spcPts val="2400"/>
              </a:lnSpc>
              <a:spcAft>
                <a:spcPts val="600"/>
              </a:spcAft>
              <a:buClr>
                <a:srgbClr val="009999"/>
              </a:buClr>
              <a:buSzPct val="100000"/>
              <a:buFont typeface="Arial" pitchFamily="34" charset="0"/>
              <a:buChar char="•"/>
            </a:pPr>
            <a:r>
              <a:rPr lang="en-US" sz="2000">
                <a:solidFill>
                  <a:srgbClr val="546568"/>
                </a:solidFill>
              </a:rPr>
              <a:t>ROADMs can be extended to multi-degree</a:t>
            </a:r>
          </a:p>
          <a:p>
            <a:pPr marL="457200" indent="-457200" defTabSz="814388" eaLnBrk="0" hangingPunct="0">
              <a:lnSpc>
                <a:spcPts val="2400"/>
              </a:lnSpc>
              <a:spcAft>
                <a:spcPts val="600"/>
              </a:spcAft>
              <a:buClr>
                <a:srgbClr val="009999"/>
              </a:buClr>
              <a:buSzPct val="100000"/>
              <a:buFont typeface="Arial" pitchFamily="34" charset="0"/>
              <a:buChar char="•"/>
            </a:pPr>
            <a:r>
              <a:rPr lang="en-US" sz="2000">
                <a:solidFill>
                  <a:srgbClr val="546568"/>
                </a:solidFill>
              </a:rPr>
              <a:t>8 degree node using wavelength cross connects</a:t>
            </a:r>
          </a:p>
          <a:p>
            <a:pPr marL="457200" indent="-457200" defTabSz="814388" eaLnBrk="0" hangingPunct="0">
              <a:lnSpc>
                <a:spcPts val="2400"/>
              </a:lnSpc>
              <a:spcAft>
                <a:spcPts val="600"/>
              </a:spcAft>
              <a:buClr>
                <a:srgbClr val="009999"/>
              </a:buClr>
              <a:buSzPct val="100000"/>
              <a:buFont typeface="Arial" pitchFamily="34" charset="0"/>
              <a:buChar char="•"/>
            </a:pPr>
            <a:endParaRPr lang="en-US" sz="2000">
              <a:solidFill>
                <a:srgbClr val="546568"/>
              </a:solidFill>
            </a:endParaRPr>
          </a:p>
        </p:txBody>
      </p:sp>
    </p:spTree>
    <p:extLst>
      <p:ext uri="{BB962C8B-B14F-4D97-AF65-F5344CB8AC3E}">
        <p14:creationId xmlns:p14="http://schemas.microsoft.com/office/powerpoint/2010/main" val="400399171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2286000" y="5573713"/>
            <a:ext cx="4895850" cy="868362"/>
          </a:xfrm>
          <a:prstGeom prst="rect">
            <a:avLst/>
          </a:prstGeom>
          <a:noFill/>
          <a:ln w="12700">
            <a:noFill/>
            <a:miter lim="800000"/>
            <a:headEnd/>
            <a:tailEnd/>
          </a:ln>
        </p:spPr>
        <p:txBody>
          <a:bodyPr lIns="86796" tIns="43398" rIns="86796" bIns="43398"/>
          <a:lstStyle/>
          <a:p>
            <a:pPr defTabSz="863600" eaLnBrk="0" hangingPunct="0">
              <a:spcBef>
                <a:spcPct val="20000"/>
              </a:spcBef>
              <a:buClr>
                <a:srgbClr val="009999"/>
              </a:buClr>
              <a:buFont typeface="Arial" pitchFamily="34" charset="0"/>
              <a:buChar char="•"/>
            </a:pPr>
            <a:r>
              <a:rPr lang="en-GB" sz="2000" dirty="0">
                <a:solidFill>
                  <a:srgbClr val="546568"/>
                </a:solidFill>
              </a:rPr>
              <a:t> One traffic channel per </a:t>
            </a:r>
            <a:r>
              <a:rPr lang="en-GB" sz="2000" dirty="0" err="1">
                <a:solidFill>
                  <a:srgbClr val="546568"/>
                </a:solidFill>
              </a:rPr>
              <a:t>fiber</a:t>
            </a:r>
            <a:r>
              <a:rPr lang="en-GB" sz="2000" dirty="0">
                <a:solidFill>
                  <a:srgbClr val="546568"/>
                </a:solidFill>
              </a:rPr>
              <a:t> pair </a:t>
            </a:r>
          </a:p>
          <a:p>
            <a:pPr defTabSz="863600" eaLnBrk="0" hangingPunct="0">
              <a:spcBef>
                <a:spcPct val="20000"/>
              </a:spcBef>
              <a:buClr>
                <a:srgbClr val="009999"/>
              </a:buClr>
              <a:buFont typeface="Arial" pitchFamily="34" charset="0"/>
              <a:buChar char="•"/>
            </a:pPr>
            <a:r>
              <a:rPr lang="en-GB" sz="2000" dirty="0">
                <a:solidFill>
                  <a:srgbClr val="546568"/>
                </a:solidFill>
              </a:rPr>
              <a:t> 40 x </a:t>
            </a:r>
            <a:r>
              <a:rPr lang="en-GB" sz="2000" dirty="0" smtClean="0">
                <a:solidFill>
                  <a:srgbClr val="546568"/>
                </a:solidFill>
              </a:rPr>
              <a:t>10 </a:t>
            </a:r>
            <a:r>
              <a:rPr lang="en-GB" sz="2000" dirty="0" err="1">
                <a:solidFill>
                  <a:srgbClr val="546568"/>
                </a:solidFill>
              </a:rPr>
              <a:t>Gbps</a:t>
            </a:r>
            <a:r>
              <a:rPr lang="en-GB" sz="2000" dirty="0">
                <a:solidFill>
                  <a:srgbClr val="546568"/>
                </a:solidFill>
              </a:rPr>
              <a:t> channels, </a:t>
            </a:r>
            <a:r>
              <a:rPr lang="en-GB" sz="2000" b="1" i="1" dirty="0">
                <a:solidFill>
                  <a:srgbClr val="546568"/>
                </a:solidFill>
              </a:rPr>
              <a:t>80 </a:t>
            </a:r>
            <a:r>
              <a:rPr lang="en-GB" sz="2000" b="1" i="1" dirty="0" err="1">
                <a:solidFill>
                  <a:srgbClr val="546568"/>
                </a:solidFill>
              </a:rPr>
              <a:t>fibers</a:t>
            </a:r>
            <a:endParaRPr lang="en-GB" sz="2000" b="1" i="1" dirty="0">
              <a:solidFill>
                <a:srgbClr val="546568"/>
              </a:solidFill>
            </a:endParaRPr>
          </a:p>
        </p:txBody>
      </p:sp>
      <p:sp>
        <p:nvSpPr>
          <p:cNvPr id="87043" name="Rectangle 3"/>
          <p:cNvSpPr>
            <a:spLocks noChangeArrowheads="1"/>
          </p:cNvSpPr>
          <p:nvPr/>
        </p:nvSpPr>
        <p:spPr bwMode="auto">
          <a:xfrm>
            <a:off x="179388" y="188913"/>
            <a:ext cx="6615112" cy="574675"/>
          </a:xfrm>
          <a:prstGeom prst="rect">
            <a:avLst/>
          </a:prstGeom>
          <a:noFill/>
          <a:ln w="9525">
            <a:noFill/>
            <a:miter lim="800000"/>
            <a:headEnd/>
            <a:tailEnd/>
          </a:ln>
        </p:spPr>
        <p:txBody>
          <a:bodyPr lIns="82124" tIns="41061" rIns="82124" bIns="41061" anchor="b"/>
          <a:lstStyle/>
          <a:p>
            <a:pPr defTabSz="814388" eaLnBrk="0" hangingPunct="0">
              <a:lnSpc>
                <a:spcPct val="90000"/>
              </a:lnSpc>
            </a:pPr>
            <a:r>
              <a:rPr lang="en-GB" sz="3600">
                <a:solidFill>
                  <a:srgbClr val="009999"/>
                </a:solidFill>
              </a:rPr>
              <a:t>Traditional TDM Model</a:t>
            </a:r>
            <a:endParaRPr lang="en-US" sz="3600">
              <a:solidFill>
                <a:srgbClr val="009999"/>
              </a:solidFill>
            </a:endParaRPr>
          </a:p>
        </p:txBody>
      </p:sp>
      <p:grpSp>
        <p:nvGrpSpPr>
          <p:cNvPr id="87044" name="Group 152"/>
          <p:cNvGrpSpPr>
            <a:grpSpLocks/>
          </p:cNvGrpSpPr>
          <p:nvPr/>
        </p:nvGrpSpPr>
        <p:grpSpPr bwMode="auto">
          <a:xfrm>
            <a:off x="914400" y="871538"/>
            <a:ext cx="7385050" cy="4446587"/>
            <a:chOff x="576" y="672"/>
            <a:chExt cx="4652" cy="2801"/>
          </a:xfrm>
        </p:grpSpPr>
        <p:grpSp>
          <p:nvGrpSpPr>
            <p:cNvPr id="87046" name="Group 7"/>
            <p:cNvGrpSpPr>
              <a:grpSpLocks/>
            </p:cNvGrpSpPr>
            <p:nvPr/>
          </p:nvGrpSpPr>
          <p:grpSpPr bwMode="auto">
            <a:xfrm>
              <a:off x="1878" y="672"/>
              <a:ext cx="2063" cy="110"/>
              <a:chOff x="2256" y="1056"/>
              <a:chExt cx="2640" cy="288"/>
            </a:xfrm>
          </p:grpSpPr>
          <p:sp>
            <p:nvSpPr>
              <p:cNvPr id="87177" name="Oval 8"/>
              <p:cNvSpPr>
                <a:spLocks noChangeArrowheads="1"/>
              </p:cNvSpPr>
              <p:nvPr/>
            </p:nvSpPr>
            <p:spPr bwMode="auto">
              <a:xfrm>
                <a:off x="4800" y="1056"/>
                <a:ext cx="96" cy="288"/>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178" name="Rectangle 9"/>
              <p:cNvSpPr>
                <a:spLocks noChangeArrowheads="1"/>
              </p:cNvSpPr>
              <p:nvPr/>
            </p:nvSpPr>
            <p:spPr bwMode="auto">
              <a:xfrm>
                <a:off x="2304" y="1056"/>
                <a:ext cx="2531" cy="286"/>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179" name="Oval 10"/>
              <p:cNvSpPr>
                <a:spLocks noChangeArrowheads="1"/>
              </p:cNvSpPr>
              <p:nvPr/>
            </p:nvSpPr>
            <p:spPr bwMode="auto">
              <a:xfrm>
                <a:off x="2256" y="1056"/>
                <a:ext cx="96" cy="288"/>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180" name="Line 11"/>
              <p:cNvSpPr>
                <a:spLocks noChangeShapeType="1"/>
              </p:cNvSpPr>
              <p:nvPr/>
            </p:nvSpPr>
            <p:spPr bwMode="auto">
              <a:xfrm>
                <a:off x="2304" y="1056"/>
                <a:ext cx="2542" cy="0"/>
              </a:xfrm>
              <a:prstGeom prst="line">
                <a:avLst/>
              </a:prstGeom>
              <a:noFill/>
              <a:ln w="12700">
                <a:solidFill>
                  <a:schemeClr val="accent1"/>
                </a:solidFill>
                <a:round/>
                <a:headEnd/>
                <a:tailEnd/>
              </a:ln>
            </p:spPr>
            <p:txBody>
              <a:bodyPr wrap="none" anchor="ctr"/>
              <a:lstStyle/>
              <a:p>
                <a:endParaRPr lang="en-US"/>
              </a:p>
            </p:txBody>
          </p:sp>
          <p:sp>
            <p:nvSpPr>
              <p:cNvPr id="87181" name="Line 12"/>
              <p:cNvSpPr>
                <a:spLocks noChangeShapeType="1"/>
              </p:cNvSpPr>
              <p:nvPr/>
            </p:nvSpPr>
            <p:spPr bwMode="auto">
              <a:xfrm>
                <a:off x="2304" y="1344"/>
                <a:ext cx="2542" cy="0"/>
              </a:xfrm>
              <a:prstGeom prst="line">
                <a:avLst/>
              </a:prstGeom>
              <a:noFill/>
              <a:ln w="12700">
                <a:solidFill>
                  <a:schemeClr val="accent1"/>
                </a:solidFill>
                <a:round/>
                <a:headEnd/>
                <a:tailEnd/>
              </a:ln>
            </p:spPr>
            <p:txBody>
              <a:bodyPr wrap="none" anchor="ctr"/>
              <a:lstStyle/>
              <a:p>
                <a:endParaRPr lang="en-US"/>
              </a:p>
            </p:txBody>
          </p:sp>
        </p:grpSp>
        <p:sp>
          <p:nvSpPr>
            <p:cNvPr id="87047" name="Line 13"/>
            <p:cNvSpPr>
              <a:spLocks noChangeShapeType="1"/>
            </p:cNvSpPr>
            <p:nvPr/>
          </p:nvSpPr>
          <p:spPr bwMode="auto">
            <a:xfrm>
              <a:off x="1466" y="727"/>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048" name="Oval 14"/>
            <p:cNvSpPr>
              <a:spLocks noChangeArrowheads="1"/>
            </p:cNvSpPr>
            <p:nvPr/>
          </p:nvSpPr>
          <p:spPr bwMode="auto">
            <a:xfrm>
              <a:off x="3869" y="819"/>
              <a:ext cx="74" cy="110"/>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049" name="Rectangle 15"/>
            <p:cNvSpPr>
              <a:spLocks noChangeArrowheads="1"/>
            </p:cNvSpPr>
            <p:nvPr/>
          </p:nvSpPr>
          <p:spPr bwMode="auto">
            <a:xfrm>
              <a:off x="1917" y="819"/>
              <a:ext cx="1979" cy="109"/>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050" name="Oval 16"/>
            <p:cNvSpPr>
              <a:spLocks noChangeArrowheads="1"/>
            </p:cNvSpPr>
            <p:nvPr/>
          </p:nvSpPr>
          <p:spPr bwMode="auto">
            <a:xfrm>
              <a:off x="1879" y="819"/>
              <a:ext cx="76" cy="110"/>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051" name="Line 17"/>
            <p:cNvSpPr>
              <a:spLocks noChangeShapeType="1"/>
            </p:cNvSpPr>
            <p:nvPr/>
          </p:nvSpPr>
          <p:spPr bwMode="auto">
            <a:xfrm>
              <a:off x="1917" y="819"/>
              <a:ext cx="1987" cy="0"/>
            </a:xfrm>
            <a:prstGeom prst="line">
              <a:avLst/>
            </a:prstGeom>
            <a:noFill/>
            <a:ln w="12700">
              <a:solidFill>
                <a:schemeClr val="accent1"/>
              </a:solidFill>
              <a:round/>
              <a:headEnd/>
              <a:tailEnd/>
            </a:ln>
          </p:spPr>
          <p:txBody>
            <a:bodyPr wrap="none" anchor="ctr"/>
            <a:lstStyle/>
            <a:p>
              <a:endParaRPr lang="en-US"/>
            </a:p>
          </p:txBody>
        </p:sp>
        <p:sp>
          <p:nvSpPr>
            <p:cNvPr id="87052" name="Line 18"/>
            <p:cNvSpPr>
              <a:spLocks noChangeShapeType="1"/>
            </p:cNvSpPr>
            <p:nvPr/>
          </p:nvSpPr>
          <p:spPr bwMode="auto">
            <a:xfrm>
              <a:off x="1917" y="929"/>
              <a:ext cx="1987" cy="0"/>
            </a:xfrm>
            <a:prstGeom prst="line">
              <a:avLst/>
            </a:prstGeom>
            <a:noFill/>
            <a:ln w="12700">
              <a:solidFill>
                <a:schemeClr val="accent1"/>
              </a:solidFill>
              <a:round/>
              <a:headEnd/>
              <a:tailEnd/>
            </a:ln>
          </p:spPr>
          <p:txBody>
            <a:bodyPr wrap="none" anchor="ctr"/>
            <a:lstStyle/>
            <a:p>
              <a:endParaRPr lang="en-US"/>
            </a:p>
          </p:txBody>
        </p:sp>
        <p:sp>
          <p:nvSpPr>
            <p:cNvPr id="87053" name="Line 19"/>
            <p:cNvSpPr>
              <a:spLocks noChangeShapeType="1"/>
            </p:cNvSpPr>
            <p:nvPr/>
          </p:nvSpPr>
          <p:spPr bwMode="auto">
            <a:xfrm flipH="1">
              <a:off x="1466" y="874"/>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054" name="Rectangle 20"/>
            <p:cNvSpPr>
              <a:spLocks noChangeArrowheads="1"/>
            </p:cNvSpPr>
            <p:nvPr/>
          </p:nvSpPr>
          <p:spPr bwMode="auto">
            <a:xfrm>
              <a:off x="4307" y="819"/>
              <a:ext cx="921"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055" name="Rectangle 21"/>
            <p:cNvSpPr>
              <a:spLocks noChangeArrowheads="1"/>
            </p:cNvSpPr>
            <p:nvPr/>
          </p:nvSpPr>
          <p:spPr bwMode="auto">
            <a:xfrm>
              <a:off x="576" y="819"/>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7056" name="Rectangle 22"/>
            <p:cNvSpPr>
              <a:spLocks noChangeArrowheads="1"/>
            </p:cNvSpPr>
            <p:nvPr/>
          </p:nvSpPr>
          <p:spPr bwMode="auto">
            <a:xfrm>
              <a:off x="580" y="672"/>
              <a:ext cx="88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057" name="Rectangle 23"/>
            <p:cNvSpPr>
              <a:spLocks noChangeArrowheads="1"/>
            </p:cNvSpPr>
            <p:nvPr/>
          </p:nvSpPr>
          <p:spPr bwMode="auto">
            <a:xfrm>
              <a:off x="4318" y="672"/>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grpSp>
          <p:nvGrpSpPr>
            <p:cNvPr id="87058" name="Group 25"/>
            <p:cNvGrpSpPr>
              <a:grpSpLocks/>
            </p:cNvGrpSpPr>
            <p:nvPr/>
          </p:nvGrpSpPr>
          <p:grpSpPr bwMode="auto">
            <a:xfrm>
              <a:off x="1878" y="1035"/>
              <a:ext cx="2063" cy="110"/>
              <a:chOff x="2256" y="1056"/>
              <a:chExt cx="2640" cy="288"/>
            </a:xfrm>
          </p:grpSpPr>
          <p:sp>
            <p:nvSpPr>
              <p:cNvPr id="87172" name="Oval 26"/>
              <p:cNvSpPr>
                <a:spLocks noChangeArrowheads="1"/>
              </p:cNvSpPr>
              <p:nvPr/>
            </p:nvSpPr>
            <p:spPr bwMode="auto">
              <a:xfrm>
                <a:off x="4800" y="1056"/>
                <a:ext cx="96" cy="288"/>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173" name="Rectangle 27"/>
              <p:cNvSpPr>
                <a:spLocks noChangeArrowheads="1"/>
              </p:cNvSpPr>
              <p:nvPr/>
            </p:nvSpPr>
            <p:spPr bwMode="auto">
              <a:xfrm>
                <a:off x="2304" y="1056"/>
                <a:ext cx="2531" cy="286"/>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174" name="Oval 28"/>
              <p:cNvSpPr>
                <a:spLocks noChangeArrowheads="1"/>
              </p:cNvSpPr>
              <p:nvPr/>
            </p:nvSpPr>
            <p:spPr bwMode="auto">
              <a:xfrm>
                <a:off x="2256" y="1056"/>
                <a:ext cx="96" cy="288"/>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175" name="Line 29"/>
              <p:cNvSpPr>
                <a:spLocks noChangeShapeType="1"/>
              </p:cNvSpPr>
              <p:nvPr/>
            </p:nvSpPr>
            <p:spPr bwMode="auto">
              <a:xfrm>
                <a:off x="2304" y="1056"/>
                <a:ext cx="2542" cy="0"/>
              </a:xfrm>
              <a:prstGeom prst="line">
                <a:avLst/>
              </a:prstGeom>
              <a:noFill/>
              <a:ln w="12700">
                <a:solidFill>
                  <a:schemeClr val="accent1"/>
                </a:solidFill>
                <a:round/>
                <a:headEnd/>
                <a:tailEnd/>
              </a:ln>
            </p:spPr>
            <p:txBody>
              <a:bodyPr wrap="none" anchor="ctr"/>
              <a:lstStyle/>
              <a:p>
                <a:endParaRPr lang="en-US"/>
              </a:p>
            </p:txBody>
          </p:sp>
          <p:sp>
            <p:nvSpPr>
              <p:cNvPr id="87176" name="Line 30"/>
              <p:cNvSpPr>
                <a:spLocks noChangeShapeType="1"/>
              </p:cNvSpPr>
              <p:nvPr/>
            </p:nvSpPr>
            <p:spPr bwMode="auto">
              <a:xfrm>
                <a:off x="2304" y="1344"/>
                <a:ext cx="2542" cy="0"/>
              </a:xfrm>
              <a:prstGeom prst="line">
                <a:avLst/>
              </a:prstGeom>
              <a:noFill/>
              <a:ln w="12700">
                <a:solidFill>
                  <a:schemeClr val="accent1"/>
                </a:solidFill>
                <a:round/>
                <a:headEnd/>
                <a:tailEnd/>
              </a:ln>
            </p:spPr>
            <p:txBody>
              <a:bodyPr wrap="none" anchor="ctr"/>
              <a:lstStyle/>
              <a:p>
                <a:endParaRPr lang="en-US"/>
              </a:p>
            </p:txBody>
          </p:sp>
        </p:grpSp>
        <p:sp>
          <p:nvSpPr>
            <p:cNvPr id="87059" name="Line 31"/>
            <p:cNvSpPr>
              <a:spLocks noChangeShapeType="1"/>
            </p:cNvSpPr>
            <p:nvPr/>
          </p:nvSpPr>
          <p:spPr bwMode="auto">
            <a:xfrm>
              <a:off x="1466" y="1090"/>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060" name="Oval 32"/>
            <p:cNvSpPr>
              <a:spLocks noChangeArrowheads="1"/>
            </p:cNvSpPr>
            <p:nvPr/>
          </p:nvSpPr>
          <p:spPr bwMode="auto">
            <a:xfrm>
              <a:off x="3869" y="1180"/>
              <a:ext cx="74" cy="110"/>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061" name="Rectangle 33"/>
            <p:cNvSpPr>
              <a:spLocks noChangeArrowheads="1"/>
            </p:cNvSpPr>
            <p:nvPr/>
          </p:nvSpPr>
          <p:spPr bwMode="auto">
            <a:xfrm>
              <a:off x="1917" y="1180"/>
              <a:ext cx="1979" cy="110"/>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062" name="Oval 34"/>
            <p:cNvSpPr>
              <a:spLocks noChangeArrowheads="1"/>
            </p:cNvSpPr>
            <p:nvPr/>
          </p:nvSpPr>
          <p:spPr bwMode="auto">
            <a:xfrm>
              <a:off x="1879" y="1180"/>
              <a:ext cx="76" cy="110"/>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063" name="Line 35"/>
            <p:cNvSpPr>
              <a:spLocks noChangeShapeType="1"/>
            </p:cNvSpPr>
            <p:nvPr/>
          </p:nvSpPr>
          <p:spPr bwMode="auto">
            <a:xfrm>
              <a:off x="1917" y="1180"/>
              <a:ext cx="1987" cy="0"/>
            </a:xfrm>
            <a:prstGeom prst="line">
              <a:avLst/>
            </a:prstGeom>
            <a:noFill/>
            <a:ln w="12700">
              <a:solidFill>
                <a:schemeClr val="accent1"/>
              </a:solidFill>
              <a:round/>
              <a:headEnd/>
              <a:tailEnd/>
            </a:ln>
          </p:spPr>
          <p:txBody>
            <a:bodyPr wrap="none" anchor="ctr"/>
            <a:lstStyle/>
            <a:p>
              <a:endParaRPr lang="en-US"/>
            </a:p>
          </p:txBody>
        </p:sp>
        <p:sp>
          <p:nvSpPr>
            <p:cNvPr id="87064" name="Line 36"/>
            <p:cNvSpPr>
              <a:spLocks noChangeShapeType="1"/>
            </p:cNvSpPr>
            <p:nvPr/>
          </p:nvSpPr>
          <p:spPr bwMode="auto">
            <a:xfrm>
              <a:off x="1917" y="1290"/>
              <a:ext cx="1987" cy="0"/>
            </a:xfrm>
            <a:prstGeom prst="line">
              <a:avLst/>
            </a:prstGeom>
            <a:noFill/>
            <a:ln w="12700">
              <a:solidFill>
                <a:schemeClr val="accent1"/>
              </a:solidFill>
              <a:round/>
              <a:headEnd/>
              <a:tailEnd/>
            </a:ln>
          </p:spPr>
          <p:txBody>
            <a:bodyPr wrap="none" anchor="ctr"/>
            <a:lstStyle/>
            <a:p>
              <a:endParaRPr lang="en-US"/>
            </a:p>
          </p:txBody>
        </p:sp>
        <p:sp>
          <p:nvSpPr>
            <p:cNvPr id="87065" name="Line 37"/>
            <p:cNvSpPr>
              <a:spLocks noChangeShapeType="1"/>
            </p:cNvSpPr>
            <p:nvPr/>
          </p:nvSpPr>
          <p:spPr bwMode="auto">
            <a:xfrm flipH="1">
              <a:off x="1466" y="1235"/>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066" name="Rectangle 38"/>
            <p:cNvSpPr>
              <a:spLocks noChangeArrowheads="1"/>
            </p:cNvSpPr>
            <p:nvPr/>
          </p:nvSpPr>
          <p:spPr bwMode="auto">
            <a:xfrm>
              <a:off x="4307" y="1180"/>
              <a:ext cx="921"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067" name="Rectangle 39"/>
            <p:cNvSpPr>
              <a:spLocks noChangeArrowheads="1"/>
            </p:cNvSpPr>
            <p:nvPr/>
          </p:nvSpPr>
          <p:spPr bwMode="auto">
            <a:xfrm>
              <a:off x="576" y="1180"/>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7068" name="Rectangle 40"/>
            <p:cNvSpPr>
              <a:spLocks noChangeArrowheads="1"/>
            </p:cNvSpPr>
            <p:nvPr/>
          </p:nvSpPr>
          <p:spPr bwMode="auto">
            <a:xfrm>
              <a:off x="580" y="1035"/>
              <a:ext cx="88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069" name="Rectangle 41"/>
            <p:cNvSpPr>
              <a:spLocks noChangeArrowheads="1"/>
            </p:cNvSpPr>
            <p:nvPr/>
          </p:nvSpPr>
          <p:spPr bwMode="auto">
            <a:xfrm>
              <a:off x="4318" y="1035"/>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grpSp>
          <p:nvGrpSpPr>
            <p:cNvPr id="87070" name="Group 43"/>
            <p:cNvGrpSpPr>
              <a:grpSpLocks/>
            </p:cNvGrpSpPr>
            <p:nvPr/>
          </p:nvGrpSpPr>
          <p:grpSpPr bwMode="auto">
            <a:xfrm>
              <a:off x="1878" y="1398"/>
              <a:ext cx="2063" cy="110"/>
              <a:chOff x="2256" y="1056"/>
              <a:chExt cx="2640" cy="288"/>
            </a:xfrm>
          </p:grpSpPr>
          <p:sp>
            <p:nvSpPr>
              <p:cNvPr id="87167" name="Oval 44"/>
              <p:cNvSpPr>
                <a:spLocks noChangeArrowheads="1"/>
              </p:cNvSpPr>
              <p:nvPr/>
            </p:nvSpPr>
            <p:spPr bwMode="auto">
              <a:xfrm>
                <a:off x="4800" y="1056"/>
                <a:ext cx="96" cy="288"/>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168" name="Rectangle 45"/>
              <p:cNvSpPr>
                <a:spLocks noChangeArrowheads="1"/>
              </p:cNvSpPr>
              <p:nvPr/>
            </p:nvSpPr>
            <p:spPr bwMode="auto">
              <a:xfrm>
                <a:off x="2304" y="1056"/>
                <a:ext cx="2531" cy="286"/>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169" name="Oval 46"/>
              <p:cNvSpPr>
                <a:spLocks noChangeArrowheads="1"/>
              </p:cNvSpPr>
              <p:nvPr/>
            </p:nvSpPr>
            <p:spPr bwMode="auto">
              <a:xfrm>
                <a:off x="2256" y="1056"/>
                <a:ext cx="96" cy="288"/>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170" name="Line 47"/>
              <p:cNvSpPr>
                <a:spLocks noChangeShapeType="1"/>
              </p:cNvSpPr>
              <p:nvPr/>
            </p:nvSpPr>
            <p:spPr bwMode="auto">
              <a:xfrm>
                <a:off x="2304" y="1056"/>
                <a:ext cx="2542" cy="0"/>
              </a:xfrm>
              <a:prstGeom prst="line">
                <a:avLst/>
              </a:prstGeom>
              <a:noFill/>
              <a:ln w="12700">
                <a:solidFill>
                  <a:schemeClr val="accent1"/>
                </a:solidFill>
                <a:round/>
                <a:headEnd/>
                <a:tailEnd/>
              </a:ln>
            </p:spPr>
            <p:txBody>
              <a:bodyPr wrap="none" anchor="ctr"/>
              <a:lstStyle/>
              <a:p>
                <a:endParaRPr lang="en-US"/>
              </a:p>
            </p:txBody>
          </p:sp>
          <p:sp>
            <p:nvSpPr>
              <p:cNvPr id="87171" name="Line 48"/>
              <p:cNvSpPr>
                <a:spLocks noChangeShapeType="1"/>
              </p:cNvSpPr>
              <p:nvPr/>
            </p:nvSpPr>
            <p:spPr bwMode="auto">
              <a:xfrm>
                <a:off x="2304" y="1344"/>
                <a:ext cx="2542" cy="0"/>
              </a:xfrm>
              <a:prstGeom prst="line">
                <a:avLst/>
              </a:prstGeom>
              <a:noFill/>
              <a:ln w="12700">
                <a:solidFill>
                  <a:schemeClr val="accent1"/>
                </a:solidFill>
                <a:round/>
                <a:headEnd/>
                <a:tailEnd/>
              </a:ln>
            </p:spPr>
            <p:txBody>
              <a:bodyPr wrap="none" anchor="ctr"/>
              <a:lstStyle/>
              <a:p>
                <a:endParaRPr lang="en-US"/>
              </a:p>
            </p:txBody>
          </p:sp>
        </p:grpSp>
        <p:sp>
          <p:nvSpPr>
            <p:cNvPr id="87071" name="Line 49"/>
            <p:cNvSpPr>
              <a:spLocks noChangeShapeType="1"/>
            </p:cNvSpPr>
            <p:nvPr/>
          </p:nvSpPr>
          <p:spPr bwMode="auto">
            <a:xfrm>
              <a:off x="1466" y="1453"/>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072" name="Oval 50"/>
            <p:cNvSpPr>
              <a:spLocks noChangeArrowheads="1"/>
            </p:cNvSpPr>
            <p:nvPr/>
          </p:nvSpPr>
          <p:spPr bwMode="auto">
            <a:xfrm>
              <a:off x="3869" y="1544"/>
              <a:ext cx="74" cy="110"/>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073" name="Rectangle 51"/>
            <p:cNvSpPr>
              <a:spLocks noChangeArrowheads="1"/>
            </p:cNvSpPr>
            <p:nvPr/>
          </p:nvSpPr>
          <p:spPr bwMode="auto">
            <a:xfrm>
              <a:off x="1917" y="1544"/>
              <a:ext cx="1979" cy="109"/>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074" name="Oval 52"/>
            <p:cNvSpPr>
              <a:spLocks noChangeArrowheads="1"/>
            </p:cNvSpPr>
            <p:nvPr/>
          </p:nvSpPr>
          <p:spPr bwMode="auto">
            <a:xfrm>
              <a:off x="1879" y="1544"/>
              <a:ext cx="76" cy="110"/>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075" name="Line 53"/>
            <p:cNvSpPr>
              <a:spLocks noChangeShapeType="1"/>
            </p:cNvSpPr>
            <p:nvPr/>
          </p:nvSpPr>
          <p:spPr bwMode="auto">
            <a:xfrm>
              <a:off x="1917" y="1544"/>
              <a:ext cx="1987" cy="0"/>
            </a:xfrm>
            <a:prstGeom prst="line">
              <a:avLst/>
            </a:prstGeom>
            <a:noFill/>
            <a:ln w="12700">
              <a:solidFill>
                <a:schemeClr val="accent1"/>
              </a:solidFill>
              <a:round/>
              <a:headEnd/>
              <a:tailEnd/>
            </a:ln>
          </p:spPr>
          <p:txBody>
            <a:bodyPr wrap="none" anchor="ctr"/>
            <a:lstStyle/>
            <a:p>
              <a:endParaRPr lang="en-US"/>
            </a:p>
          </p:txBody>
        </p:sp>
        <p:sp>
          <p:nvSpPr>
            <p:cNvPr id="87076" name="Line 54"/>
            <p:cNvSpPr>
              <a:spLocks noChangeShapeType="1"/>
            </p:cNvSpPr>
            <p:nvPr/>
          </p:nvSpPr>
          <p:spPr bwMode="auto">
            <a:xfrm>
              <a:off x="1917" y="1654"/>
              <a:ext cx="1987" cy="0"/>
            </a:xfrm>
            <a:prstGeom prst="line">
              <a:avLst/>
            </a:prstGeom>
            <a:noFill/>
            <a:ln w="12700">
              <a:solidFill>
                <a:schemeClr val="accent1"/>
              </a:solidFill>
              <a:round/>
              <a:headEnd/>
              <a:tailEnd/>
            </a:ln>
          </p:spPr>
          <p:txBody>
            <a:bodyPr wrap="none" anchor="ctr"/>
            <a:lstStyle/>
            <a:p>
              <a:endParaRPr lang="en-US"/>
            </a:p>
          </p:txBody>
        </p:sp>
        <p:sp>
          <p:nvSpPr>
            <p:cNvPr id="87077" name="Line 55"/>
            <p:cNvSpPr>
              <a:spLocks noChangeShapeType="1"/>
            </p:cNvSpPr>
            <p:nvPr/>
          </p:nvSpPr>
          <p:spPr bwMode="auto">
            <a:xfrm flipH="1">
              <a:off x="1466" y="1599"/>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078" name="Rectangle 56"/>
            <p:cNvSpPr>
              <a:spLocks noChangeArrowheads="1"/>
            </p:cNvSpPr>
            <p:nvPr/>
          </p:nvSpPr>
          <p:spPr bwMode="auto">
            <a:xfrm>
              <a:off x="4307" y="1544"/>
              <a:ext cx="921"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079" name="Rectangle 57"/>
            <p:cNvSpPr>
              <a:spLocks noChangeArrowheads="1"/>
            </p:cNvSpPr>
            <p:nvPr/>
          </p:nvSpPr>
          <p:spPr bwMode="auto">
            <a:xfrm>
              <a:off x="576" y="1544"/>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7080" name="Rectangle 58"/>
            <p:cNvSpPr>
              <a:spLocks noChangeArrowheads="1"/>
            </p:cNvSpPr>
            <p:nvPr/>
          </p:nvSpPr>
          <p:spPr bwMode="auto">
            <a:xfrm>
              <a:off x="580" y="1398"/>
              <a:ext cx="88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081" name="Rectangle 59"/>
            <p:cNvSpPr>
              <a:spLocks noChangeArrowheads="1"/>
            </p:cNvSpPr>
            <p:nvPr/>
          </p:nvSpPr>
          <p:spPr bwMode="auto">
            <a:xfrm>
              <a:off x="4318" y="1398"/>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grpSp>
          <p:nvGrpSpPr>
            <p:cNvPr id="87082" name="Group 61"/>
            <p:cNvGrpSpPr>
              <a:grpSpLocks/>
            </p:cNvGrpSpPr>
            <p:nvPr/>
          </p:nvGrpSpPr>
          <p:grpSpPr bwMode="auto">
            <a:xfrm>
              <a:off x="1878" y="1775"/>
              <a:ext cx="2063" cy="110"/>
              <a:chOff x="2256" y="1056"/>
              <a:chExt cx="2640" cy="288"/>
            </a:xfrm>
          </p:grpSpPr>
          <p:sp>
            <p:nvSpPr>
              <p:cNvPr id="87162" name="Oval 62"/>
              <p:cNvSpPr>
                <a:spLocks noChangeArrowheads="1"/>
              </p:cNvSpPr>
              <p:nvPr/>
            </p:nvSpPr>
            <p:spPr bwMode="auto">
              <a:xfrm>
                <a:off x="4800" y="1056"/>
                <a:ext cx="96" cy="288"/>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163" name="Rectangle 63"/>
              <p:cNvSpPr>
                <a:spLocks noChangeArrowheads="1"/>
              </p:cNvSpPr>
              <p:nvPr/>
            </p:nvSpPr>
            <p:spPr bwMode="auto">
              <a:xfrm>
                <a:off x="2304" y="1056"/>
                <a:ext cx="2531" cy="286"/>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164" name="Oval 64"/>
              <p:cNvSpPr>
                <a:spLocks noChangeArrowheads="1"/>
              </p:cNvSpPr>
              <p:nvPr/>
            </p:nvSpPr>
            <p:spPr bwMode="auto">
              <a:xfrm>
                <a:off x="2256" y="1056"/>
                <a:ext cx="96" cy="288"/>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165" name="Line 65"/>
              <p:cNvSpPr>
                <a:spLocks noChangeShapeType="1"/>
              </p:cNvSpPr>
              <p:nvPr/>
            </p:nvSpPr>
            <p:spPr bwMode="auto">
              <a:xfrm>
                <a:off x="2304" y="1056"/>
                <a:ext cx="2542" cy="0"/>
              </a:xfrm>
              <a:prstGeom prst="line">
                <a:avLst/>
              </a:prstGeom>
              <a:noFill/>
              <a:ln w="12700">
                <a:solidFill>
                  <a:schemeClr val="accent1"/>
                </a:solidFill>
                <a:round/>
                <a:headEnd/>
                <a:tailEnd/>
              </a:ln>
            </p:spPr>
            <p:txBody>
              <a:bodyPr wrap="none" anchor="ctr"/>
              <a:lstStyle/>
              <a:p>
                <a:endParaRPr lang="en-US"/>
              </a:p>
            </p:txBody>
          </p:sp>
          <p:sp>
            <p:nvSpPr>
              <p:cNvPr id="87166" name="Line 66"/>
              <p:cNvSpPr>
                <a:spLocks noChangeShapeType="1"/>
              </p:cNvSpPr>
              <p:nvPr/>
            </p:nvSpPr>
            <p:spPr bwMode="auto">
              <a:xfrm>
                <a:off x="2304" y="1344"/>
                <a:ext cx="2542" cy="0"/>
              </a:xfrm>
              <a:prstGeom prst="line">
                <a:avLst/>
              </a:prstGeom>
              <a:noFill/>
              <a:ln w="12700">
                <a:solidFill>
                  <a:schemeClr val="accent1"/>
                </a:solidFill>
                <a:round/>
                <a:headEnd/>
                <a:tailEnd/>
              </a:ln>
            </p:spPr>
            <p:txBody>
              <a:bodyPr wrap="none" anchor="ctr"/>
              <a:lstStyle/>
              <a:p>
                <a:endParaRPr lang="en-US"/>
              </a:p>
            </p:txBody>
          </p:sp>
        </p:grpSp>
        <p:sp>
          <p:nvSpPr>
            <p:cNvPr id="87083" name="Line 67"/>
            <p:cNvSpPr>
              <a:spLocks noChangeShapeType="1"/>
            </p:cNvSpPr>
            <p:nvPr/>
          </p:nvSpPr>
          <p:spPr bwMode="auto">
            <a:xfrm>
              <a:off x="1466" y="1830"/>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084" name="Oval 68"/>
            <p:cNvSpPr>
              <a:spLocks noChangeArrowheads="1"/>
            </p:cNvSpPr>
            <p:nvPr/>
          </p:nvSpPr>
          <p:spPr bwMode="auto">
            <a:xfrm>
              <a:off x="3869" y="1921"/>
              <a:ext cx="74" cy="110"/>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085" name="Rectangle 69"/>
            <p:cNvSpPr>
              <a:spLocks noChangeArrowheads="1"/>
            </p:cNvSpPr>
            <p:nvPr/>
          </p:nvSpPr>
          <p:spPr bwMode="auto">
            <a:xfrm>
              <a:off x="1917" y="1921"/>
              <a:ext cx="1979" cy="110"/>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086" name="Oval 70"/>
            <p:cNvSpPr>
              <a:spLocks noChangeArrowheads="1"/>
            </p:cNvSpPr>
            <p:nvPr/>
          </p:nvSpPr>
          <p:spPr bwMode="auto">
            <a:xfrm>
              <a:off x="1879" y="1921"/>
              <a:ext cx="76" cy="110"/>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087" name="Line 71"/>
            <p:cNvSpPr>
              <a:spLocks noChangeShapeType="1"/>
            </p:cNvSpPr>
            <p:nvPr/>
          </p:nvSpPr>
          <p:spPr bwMode="auto">
            <a:xfrm>
              <a:off x="1917" y="1921"/>
              <a:ext cx="1987" cy="0"/>
            </a:xfrm>
            <a:prstGeom prst="line">
              <a:avLst/>
            </a:prstGeom>
            <a:noFill/>
            <a:ln w="12700">
              <a:solidFill>
                <a:schemeClr val="accent1"/>
              </a:solidFill>
              <a:round/>
              <a:headEnd/>
              <a:tailEnd/>
            </a:ln>
          </p:spPr>
          <p:txBody>
            <a:bodyPr wrap="none" anchor="ctr"/>
            <a:lstStyle/>
            <a:p>
              <a:endParaRPr lang="en-US"/>
            </a:p>
          </p:txBody>
        </p:sp>
        <p:sp>
          <p:nvSpPr>
            <p:cNvPr id="87088" name="Line 72"/>
            <p:cNvSpPr>
              <a:spLocks noChangeShapeType="1"/>
            </p:cNvSpPr>
            <p:nvPr/>
          </p:nvSpPr>
          <p:spPr bwMode="auto">
            <a:xfrm>
              <a:off x="1917" y="2031"/>
              <a:ext cx="1987" cy="0"/>
            </a:xfrm>
            <a:prstGeom prst="line">
              <a:avLst/>
            </a:prstGeom>
            <a:noFill/>
            <a:ln w="12700">
              <a:solidFill>
                <a:schemeClr val="accent1"/>
              </a:solidFill>
              <a:round/>
              <a:headEnd/>
              <a:tailEnd/>
            </a:ln>
          </p:spPr>
          <p:txBody>
            <a:bodyPr wrap="none" anchor="ctr"/>
            <a:lstStyle/>
            <a:p>
              <a:endParaRPr lang="en-US"/>
            </a:p>
          </p:txBody>
        </p:sp>
        <p:sp>
          <p:nvSpPr>
            <p:cNvPr id="87089" name="Line 73"/>
            <p:cNvSpPr>
              <a:spLocks noChangeShapeType="1"/>
            </p:cNvSpPr>
            <p:nvPr/>
          </p:nvSpPr>
          <p:spPr bwMode="auto">
            <a:xfrm flipH="1">
              <a:off x="1466" y="1976"/>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090" name="Rectangle 74"/>
            <p:cNvSpPr>
              <a:spLocks noChangeArrowheads="1"/>
            </p:cNvSpPr>
            <p:nvPr/>
          </p:nvSpPr>
          <p:spPr bwMode="auto">
            <a:xfrm>
              <a:off x="4307" y="1921"/>
              <a:ext cx="921"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091" name="Rectangle 75"/>
            <p:cNvSpPr>
              <a:spLocks noChangeArrowheads="1"/>
            </p:cNvSpPr>
            <p:nvPr/>
          </p:nvSpPr>
          <p:spPr bwMode="auto">
            <a:xfrm>
              <a:off x="576" y="1921"/>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7092" name="Rectangle 76"/>
            <p:cNvSpPr>
              <a:spLocks noChangeArrowheads="1"/>
            </p:cNvSpPr>
            <p:nvPr/>
          </p:nvSpPr>
          <p:spPr bwMode="auto">
            <a:xfrm>
              <a:off x="580" y="1775"/>
              <a:ext cx="88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093" name="Rectangle 77"/>
            <p:cNvSpPr>
              <a:spLocks noChangeArrowheads="1"/>
            </p:cNvSpPr>
            <p:nvPr/>
          </p:nvSpPr>
          <p:spPr bwMode="auto">
            <a:xfrm>
              <a:off x="4318" y="1775"/>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grpSp>
          <p:nvGrpSpPr>
            <p:cNvPr id="87094" name="Group 80"/>
            <p:cNvGrpSpPr>
              <a:grpSpLocks/>
            </p:cNvGrpSpPr>
            <p:nvPr/>
          </p:nvGrpSpPr>
          <p:grpSpPr bwMode="auto">
            <a:xfrm>
              <a:off x="1878" y="2114"/>
              <a:ext cx="2063" cy="110"/>
              <a:chOff x="2256" y="1056"/>
              <a:chExt cx="2640" cy="288"/>
            </a:xfrm>
          </p:grpSpPr>
          <p:sp>
            <p:nvSpPr>
              <p:cNvPr id="87157" name="Oval 81"/>
              <p:cNvSpPr>
                <a:spLocks noChangeArrowheads="1"/>
              </p:cNvSpPr>
              <p:nvPr/>
            </p:nvSpPr>
            <p:spPr bwMode="auto">
              <a:xfrm>
                <a:off x="4800" y="1056"/>
                <a:ext cx="96" cy="288"/>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158" name="Rectangle 82"/>
              <p:cNvSpPr>
                <a:spLocks noChangeArrowheads="1"/>
              </p:cNvSpPr>
              <p:nvPr/>
            </p:nvSpPr>
            <p:spPr bwMode="auto">
              <a:xfrm>
                <a:off x="2304" y="1056"/>
                <a:ext cx="2531" cy="286"/>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159" name="Oval 83"/>
              <p:cNvSpPr>
                <a:spLocks noChangeArrowheads="1"/>
              </p:cNvSpPr>
              <p:nvPr/>
            </p:nvSpPr>
            <p:spPr bwMode="auto">
              <a:xfrm>
                <a:off x="2256" y="1056"/>
                <a:ext cx="96" cy="288"/>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160" name="Line 84"/>
              <p:cNvSpPr>
                <a:spLocks noChangeShapeType="1"/>
              </p:cNvSpPr>
              <p:nvPr/>
            </p:nvSpPr>
            <p:spPr bwMode="auto">
              <a:xfrm>
                <a:off x="2304" y="1056"/>
                <a:ext cx="2542" cy="0"/>
              </a:xfrm>
              <a:prstGeom prst="line">
                <a:avLst/>
              </a:prstGeom>
              <a:noFill/>
              <a:ln w="12700">
                <a:solidFill>
                  <a:schemeClr val="accent1"/>
                </a:solidFill>
                <a:round/>
                <a:headEnd/>
                <a:tailEnd/>
              </a:ln>
            </p:spPr>
            <p:txBody>
              <a:bodyPr wrap="none" anchor="ctr"/>
              <a:lstStyle/>
              <a:p>
                <a:endParaRPr lang="en-US"/>
              </a:p>
            </p:txBody>
          </p:sp>
          <p:sp>
            <p:nvSpPr>
              <p:cNvPr id="87161" name="Line 85"/>
              <p:cNvSpPr>
                <a:spLocks noChangeShapeType="1"/>
              </p:cNvSpPr>
              <p:nvPr/>
            </p:nvSpPr>
            <p:spPr bwMode="auto">
              <a:xfrm>
                <a:off x="2304" y="1344"/>
                <a:ext cx="2542" cy="0"/>
              </a:xfrm>
              <a:prstGeom prst="line">
                <a:avLst/>
              </a:prstGeom>
              <a:noFill/>
              <a:ln w="12700">
                <a:solidFill>
                  <a:schemeClr val="accent1"/>
                </a:solidFill>
                <a:round/>
                <a:headEnd/>
                <a:tailEnd/>
              </a:ln>
            </p:spPr>
            <p:txBody>
              <a:bodyPr wrap="none" anchor="ctr"/>
              <a:lstStyle/>
              <a:p>
                <a:endParaRPr lang="en-US"/>
              </a:p>
            </p:txBody>
          </p:sp>
        </p:grpSp>
        <p:sp>
          <p:nvSpPr>
            <p:cNvPr id="87095" name="Line 86"/>
            <p:cNvSpPr>
              <a:spLocks noChangeShapeType="1"/>
            </p:cNvSpPr>
            <p:nvPr/>
          </p:nvSpPr>
          <p:spPr bwMode="auto">
            <a:xfrm>
              <a:off x="1466" y="2169"/>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096" name="Oval 87"/>
            <p:cNvSpPr>
              <a:spLocks noChangeArrowheads="1"/>
            </p:cNvSpPr>
            <p:nvPr/>
          </p:nvSpPr>
          <p:spPr bwMode="auto">
            <a:xfrm>
              <a:off x="3869" y="2260"/>
              <a:ext cx="74" cy="110"/>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097" name="Rectangle 88"/>
            <p:cNvSpPr>
              <a:spLocks noChangeArrowheads="1"/>
            </p:cNvSpPr>
            <p:nvPr/>
          </p:nvSpPr>
          <p:spPr bwMode="auto">
            <a:xfrm>
              <a:off x="1917" y="2260"/>
              <a:ext cx="1979" cy="109"/>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098" name="Oval 89"/>
            <p:cNvSpPr>
              <a:spLocks noChangeArrowheads="1"/>
            </p:cNvSpPr>
            <p:nvPr/>
          </p:nvSpPr>
          <p:spPr bwMode="auto">
            <a:xfrm>
              <a:off x="1879" y="2260"/>
              <a:ext cx="76" cy="110"/>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099" name="Line 90"/>
            <p:cNvSpPr>
              <a:spLocks noChangeShapeType="1"/>
            </p:cNvSpPr>
            <p:nvPr/>
          </p:nvSpPr>
          <p:spPr bwMode="auto">
            <a:xfrm>
              <a:off x="1917" y="2260"/>
              <a:ext cx="1987" cy="0"/>
            </a:xfrm>
            <a:prstGeom prst="line">
              <a:avLst/>
            </a:prstGeom>
            <a:noFill/>
            <a:ln w="12700">
              <a:solidFill>
                <a:schemeClr val="accent1"/>
              </a:solidFill>
              <a:round/>
              <a:headEnd/>
              <a:tailEnd/>
            </a:ln>
          </p:spPr>
          <p:txBody>
            <a:bodyPr wrap="none" anchor="ctr"/>
            <a:lstStyle/>
            <a:p>
              <a:endParaRPr lang="en-US"/>
            </a:p>
          </p:txBody>
        </p:sp>
        <p:sp>
          <p:nvSpPr>
            <p:cNvPr id="87100" name="Line 91"/>
            <p:cNvSpPr>
              <a:spLocks noChangeShapeType="1"/>
            </p:cNvSpPr>
            <p:nvPr/>
          </p:nvSpPr>
          <p:spPr bwMode="auto">
            <a:xfrm>
              <a:off x="1917" y="2370"/>
              <a:ext cx="1987" cy="0"/>
            </a:xfrm>
            <a:prstGeom prst="line">
              <a:avLst/>
            </a:prstGeom>
            <a:noFill/>
            <a:ln w="12700">
              <a:solidFill>
                <a:schemeClr val="accent1"/>
              </a:solidFill>
              <a:round/>
              <a:headEnd/>
              <a:tailEnd/>
            </a:ln>
          </p:spPr>
          <p:txBody>
            <a:bodyPr wrap="none" anchor="ctr"/>
            <a:lstStyle/>
            <a:p>
              <a:endParaRPr lang="en-US"/>
            </a:p>
          </p:txBody>
        </p:sp>
        <p:sp>
          <p:nvSpPr>
            <p:cNvPr id="87101" name="Line 92"/>
            <p:cNvSpPr>
              <a:spLocks noChangeShapeType="1"/>
            </p:cNvSpPr>
            <p:nvPr/>
          </p:nvSpPr>
          <p:spPr bwMode="auto">
            <a:xfrm flipH="1">
              <a:off x="1466" y="2315"/>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102" name="Rectangle 93"/>
            <p:cNvSpPr>
              <a:spLocks noChangeArrowheads="1"/>
            </p:cNvSpPr>
            <p:nvPr/>
          </p:nvSpPr>
          <p:spPr bwMode="auto">
            <a:xfrm>
              <a:off x="4307" y="2260"/>
              <a:ext cx="921"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103" name="Rectangle 94"/>
            <p:cNvSpPr>
              <a:spLocks noChangeArrowheads="1"/>
            </p:cNvSpPr>
            <p:nvPr/>
          </p:nvSpPr>
          <p:spPr bwMode="auto">
            <a:xfrm>
              <a:off x="576" y="2260"/>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7104" name="Rectangle 95"/>
            <p:cNvSpPr>
              <a:spLocks noChangeArrowheads="1"/>
            </p:cNvSpPr>
            <p:nvPr/>
          </p:nvSpPr>
          <p:spPr bwMode="auto">
            <a:xfrm>
              <a:off x="580" y="2114"/>
              <a:ext cx="88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105" name="Rectangle 96"/>
            <p:cNvSpPr>
              <a:spLocks noChangeArrowheads="1"/>
            </p:cNvSpPr>
            <p:nvPr/>
          </p:nvSpPr>
          <p:spPr bwMode="auto">
            <a:xfrm>
              <a:off x="4318" y="2114"/>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grpSp>
          <p:nvGrpSpPr>
            <p:cNvPr id="87106" name="Group 98"/>
            <p:cNvGrpSpPr>
              <a:grpSpLocks/>
            </p:cNvGrpSpPr>
            <p:nvPr/>
          </p:nvGrpSpPr>
          <p:grpSpPr bwMode="auto">
            <a:xfrm>
              <a:off x="1878" y="2476"/>
              <a:ext cx="2063" cy="110"/>
              <a:chOff x="2256" y="1056"/>
              <a:chExt cx="2640" cy="288"/>
            </a:xfrm>
          </p:grpSpPr>
          <p:sp>
            <p:nvSpPr>
              <p:cNvPr id="87152" name="Oval 99"/>
              <p:cNvSpPr>
                <a:spLocks noChangeArrowheads="1"/>
              </p:cNvSpPr>
              <p:nvPr/>
            </p:nvSpPr>
            <p:spPr bwMode="auto">
              <a:xfrm>
                <a:off x="4800" y="1056"/>
                <a:ext cx="96" cy="288"/>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153" name="Rectangle 100"/>
              <p:cNvSpPr>
                <a:spLocks noChangeArrowheads="1"/>
              </p:cNvSpPr>
              <p:nvPr/>
            </p:nvSpPr>
            <p:spPr bwMode="auto">
              <a:xfrm>
                <a:off x="2304" y="1056"/>
                <a:ext cx="2531" cy="286"/>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154" name="Oval 101"/>
              <p:cNvSpPr>
                <a:spLocks noChangeArrowheads="1"/>
              </p:cNvSpPr>
              <p:nvPr/>
            </p:nvSpPr>
            <p:spPr bwMode="auto">
              <a:xfrm>
                <a:off x="2256" y="1056"/>
                <a:ext cx="96" cy="288"/>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155" name="Line 102"/>
              <p:cNvSpPr>
                <a:spLocks noChangeShapeType="1"/>
              </p:cNvSpPr>
              <p:nvPr/>
            </p:nvSpPr>
            <p:spPr bwMode="auto">
              <a:xfrm>
                <a:off x="2304" y="1056"/>
                <a:ext cx="2542" cy="0"/>
              </a:xfrm>
              <a:prstGeom prst="line">
                <a:avLst/>
              </a:prstGeom>
              <a:noFill/>
              <a:ln w="12700">
                <a:solidFill>
                  <a:schemeClr val="accent1"/>
                </a:solidFill>
                <a:round/>
                <a:headEnd/>
                <a:tailEnd/>
              </a:ln>
            </p:spPr>
            <p:txBody>
              <a:bodyPr wrap="none" anchor="ctr"/>
              <a:lstStyle/>
              <a:p>
                <a:endParaRPr lang="en-US"/>
              </a:p>
            </p:txBody>
          </p:sp>
          <p:sp>
            <p:nvSpPr>
              <p:cNvPr id="87156" name="Line 103"/>
              <p:cNvSpPr>
                <a:spLocks noChangeShapeType="1"/>
              </p:cNvSpPr>
              <p:nvPr/>
            </p:nvSpPr>
            <p:spPr bwMode="auto">
              <a:xfrm>
                <a:off x="2304" y="1344"/>
                <a:ext cx="2542" cy="0"/>
              </a:xfrm>
              <a:prstGeom prst="line">
                <a:avLst/>
              </a:prstGeom>
              <a:noFill/>
              <a:ln w="12700">
                <a:solidFill>
                  <a:schemeClr val="accent1"/>
                </a:solidFill>
                <a:round/>
                <a:headEnd/>
                <a:tailEnd/>
              </a:ln>
            </p:spPr>
            <p:txBody>
              <a:bodyPr wrap="none" anchor="ctr"/>
              <a:lstStyle/>
              <a:p>
                <a:endParaRPr lang="en-US"/>
              </a:p>
            </p:txBody>
          </p:sp>
        </p:grpSp>
        <p:sp>
          <p:nvSpPr>
            <p:cNvPr id="87107" name="Line 104"/>
            <p:cNvSpPr>
              <a:spLocks noChangeShapeType="1"/>
            </p:cNvSpPr>
            <p:nvPr/>
          </p:nvSpPr>
          <p:spPr bwMode="auto">
            <a:xfrm>
              <a:off x="1466" y="2531"/>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108" name="Oval 105"/>
            <p:cNvSpPr>
              <a:spLocks noChangeArrowheads="1"/>
            </p:cNvSpPr>
            <p:nvPr/>
          </p:nvSpPr>
          <p:spPr bwMode="auto">
            <a:xfrm>
              <a:off x="3869" y="2622"/>
              <a:ext cx="74" cy="110"/>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109" name="Rectangle 106"/>
            <p:cNvSpPr>
              <a:spLocks noChangeArrowheads="1"/>
            </p:cNvSpPr>
            <p:nvPr/>
          </p:nvSpPr>
          <p:spPr bwMode="auto">
            <a:xfrm>
              <a:off x="1917" y="2622"/>
              <a:ext cx="1979" cy="109"/>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110" name="Oval 107"/>
            <p:cNvSpPr>
              <a:spLocks noChangeArrowheads="1"/>
            </p:cNvSpPr>
            <p:nvPr/>
          </p:nvSpPr>
          <p:spPr bwMode="auto">
            <a:xfrm>
              <a:off x="1879" y="2622"/>
              <a:ext cx="76" cy="110"/>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111" name="Line 108"/>
            <p:cNvSpPr>
              <a:spLocks noChangeShapeType="1"/>
            </p:cNvSpPr>
            <p:nvPr/>
          </p:nvSpPr>
          <p:spPr bwMode="auto">
            <a:xfrm>
              <a:off x="1917" y="2622"/>
              <a:ext cx="1987" cy="0"/>
            </a:xfrm>
            <a:prstGeom prst="line">
              <a:avLst/>
            </a:prstGeom>
            <a:noFill/>
            <a:ln w="12700">
              <a:solidFill>
                <a:schemeClr val="accent1"/>
              </a:solidFill>
              <a:round/>
              <a:headEnd/>
              <a:tailEnd/>
            </a:ln>
          </p:spPr>
          <p:txBody>
            <a:bodyPr wrap="none" anchor="ctr"/>
            <a:lstStyle/>
            <a:p>
              <a:endParaRPr lang="en-US"/>
            </a:p>
          </p:txBody>
        </p:sp>
        <p:sp>
          <p:nvSpPr>
            <p:cNvPr id="87112" name="Line 109"/>
            <p:cNvSpPr>
              <a:spLocks noChangeShapeType="1"/>
            </p:cNvSpPr>
            <p:nvPr/>
          </p:nvSpPr>
          <p:spPr bwMode="auto">
            <a:xfrm>
              <a:off x="1917" y="2732"/>
              <a:ext cx="1987" cy="0"/>
            </a:xfrm>
            <a:prstGeom prst="line">
              <a:avLst/>
            </a:prstGeom>
            <a:noFill/>
            <a:ln w="12700">
              <a:solidFill>
                <a:schemeClr val="accent1"/>
              </a:solidFill>
              <a:round/>
              <a:headEnd/>
              <a:tailEnd/>
            </a:ln>
          </p:spPr>
          <p:txBody>
            <a:bodyPr wrap="none" anchor="ctr"/>
            <a:lstStyle/>
            <a:p>
              <a:endParaRPr lang="en-US"/>
            </a:p>
          </p:txBody>
        </p:sp>
        <p:sp>
          <p:nvSpPr>
            <p:cNvPr id="87113" name="Line 110"/>
            <p:cNvSpPr>
              <a:spLocks noChangeShapeType="1"/>
            </p:cNvSpPr>
            <p:nvPr/>
          </p:nvSpPr>
          <p:spPr bwMode="auto">
            <a:xfrm flipH="1">
              <a:off x="1466" y="2677"/>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114" name="Rectangle 111"/>
            <p:cNvSpPr>
              <a:spLocks noChangeArrowheads="1"/>
            </p:cNvSpPr>
            <p:nvPr/>
          </p:nvSpPr>
          <p:spPr bwMode="auto">
            <a:xfrm>
              <a:off x="4307" y="2622"/>
              <a:ext cx="921"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115" name="Rectangle 112"/>
            <p:cNvSpPr>
              <a:spLocks noChangeArrowheads="1"/>
            </p:cNvSpPr>
            <p:nvPr/>
          </p:nvSpPr>
          <p:spPr bwMode="auto">
            <a:xfrm>
              <a:off x="576" y="2622"/>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7116" name="Rectangle 113"/>
            <p:cNvSpPr>
              <a:spLocks noChangeArrowheads="1"/>
            </p:cNvSpPr>
            <p:nvPr/>
          </p:nvSpPr>
          <p:spPr bwMode="auto">
            <a:xfrm>
              <a:off x="580" y="2476"/>
              <a:ext cx="88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117" name="Rectangle 114"/>
            <p:cNvSpPr>
              <a:spLocks noChangeArrowheads="1"/>
            </p:cNvSpPr>
            <p:nvPr/>
          </p:nvSpPr>
          <p:spPr bwMode="auto">
            <a:xfrm>
              <a:off x="4318" y="2476"/>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grpSp>
          <p:nvGrpSpPr>
            <p:cNvPr id="87118" name="Group 116"/>
            <p:cNvGrpSpPr>
              <a:grpSpLocks/>
            </p:cNvGrpSpPr>
            <p:nvPr/>
          </p:nvGrpSpPr>
          <p:grpSpPr bwMode="auto">
            <a:xfrm>
              <a:off x="1878" y="2839"/>
              <a:ext cx="2063" cy="110"/>
              <a:chOff x="2256" y="1056"/>
              <a:chExt cx="2640" cy="288"/>
            </a:xfrm>
          </p:grpSpPr>
          <p:sp>
            <p:nvSpPr>
              <p:cNvPr id="87147" name="Oval 117"/>
              <p:cNvSpPr>
                <a:spLocks noChangeArrowheads="1"/>
              </p:cNvSpPr>
              <p:nvPr/>
            </p:nvSpPr>
            <p:spPr bwMode="auto">
              <a:xfrm>
                <a:off x="4800" y="1056"/>
                <a:ext cx="96" cy="288"/>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148" name="Rectangle 118"/>
              <p:cNvSpPr>
                <a:spLocks noChangeArrowheads="1"/>
              </p:cNvSpPr>
              <p:nvPr/>
            </p:nvSpPr>
            <p:spPr bwMode="auto">
              <a:xfrm>
                <a:off x="2304" y="1056"/>
                <a:ext cx="2531" cy="286"/>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149" name="Oval 119"/>
              <p:cNvSpPr>
                <a:spLocks noChangeArrowheads="1"/>
              </p:cNvSpPr>
              <p:nvPr/>
            </p:nvSpPr>
            <p:spPr bwMode="auto">
              <a:xfrm>
                <a:off x="2256" y="1056"/>
                <a:ext cx="96" cy="288"/>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150" name="Line 120"/>
              <p:cNvSpPr>
                <a:spLocks noChangeShapeType="1"/>
              </p:cNvSpPr>
              <p:nvPr/>
            </p:nvSpPr>
            <p:spPr bwMode="auto">
              <a:xfrm>
                <a:off x="2304" y="1056"/>
                <a:ext cx="2542" cy="0"/>
              </a:xfrm>
              <a:prstGeom prst="line">
                <a:avLst/>
              </a:prstGeom>
              <a:noFill/>
              <a:ln w="12700">
                <a:solidFill>
                  <a:schemeClr val="accent1"/>
                </a:solidFill>
                <a:round/>
                <a:headEnd/>
                <a:tailEnd/>
              </a:ln>
            </p:spPr>
            <p:txBody>
              <a:bodyPr wrap="none" anchor="ctr"/>
              <a:lstStyle/>
              <a:p>
                <a:endParaRPr lang="en-US"/>
              </a:p>
            </p:txBody>
          </p:sp>
          <p:sp>
            <p:nvSpPr>
              <p:cNvPr id="87151" name="Line 121"/>
              <p:cNvSpPr>
                <a:spLocks noChangeShapeType="1"/>
              </p:cNvSpPr>
              <p:nvPr/>
            </p:nvSpPr>
            <p:spPr bwMode="auto">
              <a:xfrm>
                <a:off x="2304" y="1344"/>
                <a:ext cx="2542" cy="0"/>
              </a:xfrm>
              <a:prstGeom prst="line">
                <a:avLst/>
              </a:prstGeom>
              <a:noFill/>
              <a:ln w="12700">
                <a:solidFill>
                  <a:schemeClr val="accent1"/>
                </a:solidFill>
                <a:round/>
                <a:headEnd/>
                <a:tailEnd/>
              </a:ln>
            </p:spPr>
            <p:txBody>
              <a:bodyPr wrap="none" anchor="ctr"/>
              <a:lstStyle/>
              <a:p>
                <a:endParaRPr lang="en-US"/>
              </a:p>
            </p:txBody>
          </p:sp>
        </p:grpSp>
        <p:sp>
          <p:nvSpPr>
            <p:cNvPr id="87119" name="Line 122"/>
            <p:cNvSpPr>
              <a:spLocks noChangeShapeType="1"/>
            </p:cNvSpPr>
            <p:nvPr/>
          </p:nvSpPr>
          <p:spPr bwMode="auto">
            <a:xfrm>
              <a:off x="1466" y="2894"/>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120" name="Oval 123"/>
            <p:cNvSpPr>
              <a:spLocks noChangeArrowheads="1"/>
            </p:cNvSpPr>
            <p:nvPr/>
          </p:nvSpPr>
          <p:spPr bwMode="auto">
            <a:xfrm>
              <a:off x="3869" y="2986"/>
              <a:ext cx="74" cy="110"/>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121" name="Rectangle 124"/>
            <p:cNvSpPr>
              <a:spLocks noChangeArrowheads="1"/>
            </p:cNvSpPr>
            <p:nvPr/>
          </p:nvSpPr>
          <p:spPr bwMode="auto">
            <a:xfrm>
              <a:off x="1917" y="2986"/>
              <a:ext cx="1979" cy="109"/>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122" name="Oval 125"/>
            <p:cNvSpPr>
              <a:spLocks noChangeArrowheads="1"/>
            </p:cNvSpPr>
            <p:nvPr/>
          </p:nvSpPr>
          <p:spPr bwMode="auto">
            <a:xfrm>
              <a:off x="1879" y="2986"/>
              <a:ext cx="76" cy="110"/>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123" name="Line 126"/>
            <p:cNvSpPr>
              <a:spLocks noChangeShapeType="1"/>
            </p:cNvSpPr>
            <p:nvPr/>
          </p:nvSpPr>
          <p:spPr bwMode="auto">
            <a:xfrm>
              <a:off x="1917" y="2986"/>
              <a:ext cx="1987" cy="0"/>
            </a:xfrm>
            <a:prstGeom prst="line">
              <a:avLst/>
            </a:prstGeom>
            <a:noFill/>
            <a:ln w="12700">
              <a:solidFill>
                <a:schemeClr val="accent1"/>
              </a:solidFill>
              <a:round/>
              <a:headEnd/>
              <a:tailEnd/>
            </a:ln>
          </p:spPr>
          <p:txBody>
            <a:bodyPr wrap="none" anchor="ctr"/>
            <a:lstStyle/>
            <a:p>
              <a:endParaRPr lang="en-US"/>
            </a:p>
          </p:txBody>
        </p:sp>
        <p:sp>
          <p:nvSpPr>
            <p:cNvPr id="87124" name="Line 127"/>
            <p:cNvSpPr>
              <a:spLocks noChangeShapeType="1"/>
            </p:cNvSpPr>
            <p:nvPr/>
          </p:nvSpPr>
          <p:spPr bwMode="auto">
            <a:xfrm>
              <a:off x="1917" y="3096"/>
              <a:ext cx="1987" cy="0"/>
            </a:xfrm>
            <a:prstGeom prst="line">
              <a:avLst/>
            </a:prstGeom>
            <a:noFill/>
            <a:ln w="12700">
              <a:solidFill>
                <a:schemeClr val="accent1"/>
              </a:solidFill>
              <a:round/>
              <a:headEnd/>
              <a:tailEnd/>
            </a:ln>
          </p:spPr>
          <p:txBody>
            <a:bodyPr wrap="none" anchor="ctr"/>
            <a:lstStyle/>
            <a:p>
              <a:endParaRPr lang="en-US"/>
            </a:p>
          </p:txBody>
        </p:sp>
        <p:sp>
          <p:nvSpPr>
            <p:cNvPr id="87125" name="Line 128"/>
            <p:cNvSpPr>
              <a:spLocks noChangeShapeType="1"/>
            </p:cNvSpPr>
            <p:nvPr/>
          </p:nvSpPr>
          <p:spPr bwMode="auto">
            <a:xfrm flipH="1">
              <a:off x="1466" y="3041"/>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126" name="Rectangle 129"/>
            <p:cNvSpPr>
              <a:spLocks noChangeArrowheads="1"/>
            </p:cNvSpPr>
            <p:nvPr/>
          </p:nvSpPr>
          <p:spPr bwMode="auto">
            <a:xfrm>
              <a:off x="4307" y="2986"/>
              <a:ext cx="921"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127" name="Rectangle 130"/>
            <p:cNvSpPr>
              <a:spLocks noChangeArrowheads="1"/>
            </p:cNvSpPr>
            <p:nvPr/>
          </p:nvSpPr>
          <p:spPr bwMode="auto">
            <a:xfrm>
              <a:off x="576" y="2986"/>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7128" name="Rectangle 131"/>
            <p:cNvSpPr>
              <a:spLocks noChangeArrowheads="1"/>
            </p:cNvSpPr>
            <p:nvPr/>
          </p:nvSpPr>
          <p:spPr bwMode="auto">
            <a:xfrm>
              <a:off x="580" y="2839"/>
              <a:ext cx="88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129" name="Rectangle 132"/>
            <p:cNvSpPr>
              <a:spLocks noChangeArrowheads="1"/>
            </p:cNvSpPr>
            <p:nvPr/>
          </p:nvSpPr>
          <p:spPr bwMode="auto">
            <a:xfrm>
              <a:off x="4318" y="2839"/>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grpSp>
          <p:nvGrpSpPr>
            <p:cNvPr id="87130" name="Group 134"/>
            <p:cNvGrpSpPr>
              <a:grpSpLocks/>
            </p:cNvGrpSpPr>
            <p:nvPr/>
          </p:nvGrpSpPr>
          <p:grpSpPr bwMode="auto">
            <a:xfrm>
              <a:off x="1878" y="3216"/>
              <a:ext cx="2063" cy="110"/>
              <a:chOff x="2256" y="1056"/>
              <a:chExt cx="2640" cy="288"/>
            </a:xfrm>
          </p:grpSpPr>
          <p:sp>
            <p:nvSpPr>
              <p:cNvPr id="87142" name="Oval 135"/>
              <p:cNvSpPr>
                <a:spLocks noChangeArrowheads="1"/>
              </p:cNvSpPr>
              <p:nvPr/>
            </p:nvSpPr>
            <p:spPr bwMode="auto">
              <a:xfrm>
                <a:off x="4800" y="1056"/>
                <a:ext cx="96" cy="288"/>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143" name="Rectangle 136"/>
              <p:cNvSpPr>
                <a:spLocks noChangeArrowheads="1"/>
              </p:cNvSpPr>
              <p:nvPr/>
            </p:nvSpPr>
            <p:spPr bwMode="auto">
              <a:xfrm>
                <a:off x="2304" y="1056"/>
                <a:ext cx="2531" cy="286"/>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144" name="Oval 137"/>
              <p:cNvSpPr>
                <a:spLocks noChangeArrowheads="1"/>
              </p:cNvSpPr>
              <p:nvPr/>
            </p:nvSpPr>
            <p:spPr bwMode="auto">
              <a:xfrm>
                <a:off x="2256" y="1056"/>
                <a:ext cx="96" cy="288"/>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145" name="Line 138"/>
              <p:cNvSpPr>
                <a:spLocks noChangeShapeType="1"/>
              </p:cNvSpPr>
              <p:nvPr/>
            </p:nvSpPr>
            <p:spPr bwMode="auto">
              <a:xfrm>
                <a:off x="2304" y="1056"/>
                <a:ext cx="2542" cy="0"/>
              </a:xfrm>
              <a:prstGeom prst="line">
                <a:avLst/>
              </a:prstGeom>
              <a:noFill/>
              <a:ln w="12700">
                <a:solidFill>
                  <a:schemeClr val="accent1"/>
                </a:solidFill>
                <a:round/>
                <a:headEnd/>
                <a:tailEnd/>
              </a:ln>
            </p:spPr>
            <p:txBody>
              <a:bodyPr wrap="none" anchor="ctr"/>
              <a:lstStyle/>
              <a:p>
                <a:endParaRPr lang="en-US"/>
              </a:p>
            </p:txBody>
          </p:sp>
          <p:sp>
            <p:nvSpPr>
              <p:cNvPr id="87146" name="Line 139"/>
              <p:cNvSpPr>
                <a:spLocks noChangeShapeType="1"/>
              </p:cNvSpPr>
              <p:nvPr/>
            </p:nvSpPr>
            <p:spPr bwMode="auto">
              <a:xfrm>
                <a:off x="2304" y="1344"/>
                <a:ext cx="2542" cy="0"/>
              </a:xfrm>
              <a:prstGeom prst="line">
                <a:avLst/>
              </a:prstGeom>
              <a:noFill/>
              <a:ln w="12700">
                <a:solidFill>
                  <a:schemeClr val="accent1"/>
                </a:solidFill>
                <a:round/>
                <a:headEnd/>
                <a:tailEnd/>
              </a:ln>
            </p:spPr>
            <p:txBody>
              <a:bodyPr wrap="none" anchor="ctr"/>
              <a:lstStyle/>
              <a:p>
                <a:endParaRPr lang="en-US"/>
              </a:p>
            </p:txBody>
          </p:sp>
        </p:grpSp>
        <p:sp>
          <p:nvSpPr>
            <p:cNvPr id="87131" name="Line 140"/>
            <p:cNvSpPr>
              <a:spLocks noChangeShapeType="1"/>
            </p:cNvSpPr>
            <p:nvPr/>
          </p:nvSpPr>
          <p:spPr bwMode="auto">
            <a:xfrm>
              <a:off x="1466" y="3271"/>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132" name="Oval 141"/>
            <p:cNvSpPr>
              <a:spLocks noChangeArrowheads="1"/>
            </p:cNvSpPr>
            <p:nvPr/>
          </p:nvSpPr>
          <p:spPr bwMode="auto">
            <a:xfrm>
              <a:off x="3869" y="3363"/>
              <a:ext cx="74" cy="110"/>
            </a:xfrm>
            <a:prstGeom prst="ellipse">
              <a:avLst/>
            </a:prstGeom>
            <a:gradFill rotWithShape="0">
              <a:gsLst>
                <a:gs pos="0">
                  <a:srgbClr val="919191"/>
                </a:gs>
                <a:gs pos="50000">
                  <a:srgbClr val="FFFFFF"/>
                </a:gs>
                <a:gs pos="100000">
                  <a:srgbClr val="919191"/>
                </a:gs>
              </a:gsLst>
              <a:lin ang="5400000" scaled="1"/>
            </a:gradFill>
            <a:ln w="12700">
              <a:solidFill>
                <a:schemeClr val="accent1"/>
              </a:solidFill>
              <a:round/>
              <a:headEnd/>
              <a:tailEnd/>
            </a:ln>
          </p:spPr>
          <p:txBody>
            <a:bodyPr wrap="none" anchor="ctr"/>
            <a:lstStyle/>
            <a:p>
              <a:endParaRPr lang="en-GB">
                <a:solidFill>
                  <a:schemeClr val="bg1"/>
                </a:solidFill>
              </a:endParaRPr>
            </a:p>
          </p:txBody>
        </p:sp>
        <p:sp>
          <p:nvSpPr>
            <p:cNvPr id="87133" name="Rectangle 142"/>
            <p:cNvSpPr>
              <a:spLocks noChangeArrowheads="1"/>
            </p:cNvSpPr>
            <p:nvPr/>
          </p:nvSpPr>
          <p:spPr bwMode="auto">
            <a:xfrm>
              <a:off x="1917" y="3363"/>
              <a:ext cx="1979" cy="109"/>
            </a:xfrm>
            <a:prstGeom prst="rect">
              <a:avLst/>
            </a:prstGeom>
            <a:gradFill rotWithShape="0">
              <a:gsLst>
                <a:gs pos="0">
                  <a:srgbClr val="919191"/>
                </a:gs>
                <a:gs pos="50000">
                  <a:srgbClr val="FFFFFF"/>
                </a:gs>
                <a:gs pos="100000">
                  <a:srgbClr val="919191"/>
                </a:gs>
              </a:gsLst>
              <a:lin ang="5400000" scaled="1"/>
            </a:gradFill>
            <a:ln w="12700">
              <a:solidFill>
                <a:schemeClr val="accent1"/>
              </a:solidFill>
              <a:miter lim="800000"/>
              <a:headEnd/>
              <a:tailEnd/>
            </a:ln>
          </p:spPr>
          <p:txBody>
            <a:bodyPr wrap="none" anchor="ctr"/>
            <a:lstStyle/>
            <a:p>
              <a:endParaRPr lang="en-GB">
                <a:solidFill>
                  <a:schemeClr val="bg1"/>
                </a:solidFill>
              </a:endParaRPr>
            </a:p>
          </p:txBody>
        </p:sp>
        <p:sp>
          <p:nvSpPr>
            <p:cNvPr id="87134" name="Oval 143"/>
            <p:cNvSpPr>
              <a:spLocks noChangeArrowheads="1"/>
            </p:cNvSpPr>
            <p:nvPr/>
          </p:nvSpPr>
          <p:spPr bwMode="auto">
            <a:xfrm>
              <a:off x="1879" y="3363"/>
              <a:ext cx="76" cy="110"/>
            </a:xfrm>
            <a:prstGeom prst="ellipse">
              <a:avLst/>
            </a:prstGeom>
            <a:solidFill>
              <a:srgbClr val="DADADA"/>
            </a:solidFill>
            <a:ln w="12700">
              <a:solidFill>
                <a:schemeClr val="accent1"/>
              </a:solidFill>
              <a:round/>
              <a:headEnd/>
              <a:tailEnd/>
            </a:ln>
          </p:spPr>
          <p:txBody>
            <a:bodyPr wrap="none" anchor="ctr"/>
            <a:lstStyle/>
            <a:p>
              <a:endParaRPr lang="en-GB">
                <a:solidFill>
                  <a:schemeClr val="bg1"/>
                </a:solidFill>
              </a:endParaRPr>
            </a:p>
          </p:txBody>
        </p:sp>
        <p:sp>
          <p:nvSpPr>
            <p:cNvPr id="87135" name="Line 144"/>
            <p:cNvSpPr>
              <a:spLocks noChangeShapeType="1"/>
            </p:cNvSpPr>
            <p:nvPr/>
          </p:nvSpPr>
          <p:spPr bwMode="auto">
            <a:xfrm>
              <a:off x="1917" y="3363"/>
              <a:ext cx="1987" cy="0"/>
            </a:xfrm>
            <a:prstGeom prst="line">
              <a:avLst/>
            </a:prstGeom>
            <a:noFill/>
            <a:ln w="12700">
              <a:solidFill>
                <a:schemeClr val="accent1"/>
              </a:solidFill>
              <a:round/>
              <a:headEnd/>
              <a:tailEnd/>
            </a:ln>
          </p:spPr>
          <p:txBody>
            <a:bodyPr wrap="none" anchor="ctr"/>
            <a:lstStyle/>
            <a:p>
              <a:endParaRPr lang="en-US"/>
            </a:p>
          </p:txBody>
        </p:sp>
        <p:sp>
          <p:nvSpPr>
            <p:cNvPr id="87136" name="Line 145"/>
            <p:cNvSpPr>
              <a:spLocks noChangeShapeType="1"/>
            </p:cNvSpPr>
            <p:nvPr/>
          </p:nvSpPr>
          <p:spPr bwMode="auto">
            <a:xfrm>
              <a:off x="1917" y="3473"/>
              <a:ext cx="1987" cy="0"/>
            </a:xfrm>
            <a:prstGeom prst="line">
              <a:avLst/>
            </a:prstGeom>
            <a:noFill/>
            <a:ln w="12700">
              <a:solidFill>
                <a:schemeClr val="accent1"/>
              </a:solidFill>
              <a:round/>
              <a:headEnd/>
              <a:tailEnd/>
            </a:ln>
          </p:spPr>
          <p:txBody>
            <a:bodyPr wrap="none" anchor="ctr"/>
            <a:lstStyle/>
            <a:p>
              <a:endParaRPr lang="en-US"/>
            </a:p>
          </p:txBody>
        </p:sp>
        <p:sp>
          <p:nvSpPr>
            <p:cNvPr id="87137" name="Line 146"/>
            <p:cNvSpPr>
              <a:spLocks noChangeShapeType="1"/>
            </p:cNvSpPr>
            <p:nvPr/>
          </p:nvSpPr>
          <p:spPr bwMode="auto">
            <a:xfrm flipH="1">
              <a:off x="1466" y="3418"/>
              <a:ext cx="2852" cy="0"/>
            </a:xfrm>
            <a:prstGeom prst="line">
              <a:avLst/>
            </a:prstGeom>
            <a:noFill/>
            <a:ln w="38100">
              <a:solidFill>
                <a:schemeClr val="accent1"/>
              </a:solidFill>
              <a:round/>
              <a:headEnd/>
              <a:tailEnd type="triangle" w="med" len="med"/>
            </a:ln>
          </p:spPr>
          <p:txBody>
            <a:bodyPr wrap="none" anchor="ctr"/>
            <a:lstStyle/>
            <a:p>
              <a:endParaRPr lang="en-US"/>
            </a:p>
          </p:txBody>
        </p:sp>
        <p:sp>
          <p:nvSpPr>
            <p:cNvPr id="87138" name="Rectangle 147"/>
            <p:cNvSpPr>
              <a:spLocks noChangeArrowheads="1"/>
            </p:cNvSpPr>
            <p:nvPr/>
          </p:nvSpPr>
          <p:spPr bwMode="auto">
            <a:xfrm>
              <a:off x="4307" y="3363"/>
              <a:ext cx="921"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139" name="Rectangle 148"/>
            <p:cNvSpPr>
              <a:spLocks noChangeArrowheads="1"/>
            </p:cNvSpPr>
            <p:nvPr/>
          </p:nvSpPr>
          <p:spPr bwMode="auto">
            <a:xfrm>
              <a:off x="576" y="3363"/>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7140" name="Rectangle 149"/>
            <p:cNvSpPr>
              <a:spLocks noChangeArrowheads="1"/>
            </p:cNvSpPr>
            <p:nvPr/>
          </p:nvSpPr>
          <p:spPr bwMode="auto">
            <a:xfrm>
              <a:off x="580" y="3216"/>
              <a:ext cx="88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7141" name="Rectangle 150"/>
            <p:cNvSpPr>
              <a:spLocks noChangeArrowheads="1"/>
            </p:cNvSpPr>
            <p:nvPr/>
          </p:nvSpPr>
          <p:spPr bwMode="auto">
            <a:xfrm>
              <a:off x="4318" y="3216"/>
              <a:ext cx="906" cy="110"/>
            </a:xfrm>
            <a:prstGeom prst="rect">
              <a:avLst/>
            </a:prstGeom>
            <a:solidFill>
              <a:srgbClr val="009999"/>
            </a:solidFill>
            <a:ln w="12700">
              <a:solidFill>
                <a:schemeClr val="accent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grpSp>
      <p:cxnSp>
        <p:nvCxnSpPr>
          <p:cNvPr id="142" name="Straight Connector 141"/>
          <p:cNvCxnSpPr/>
          <p:nvPr/>
        </p:nvCxnSpPr>
        <p:spPr>
          <a:xfrm>
            <a:off x="9948863" y="3762375"/>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19986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76200" y="47625"/>
            <a:ext cx="8915400" cy="592138"/>
          </a:xfrm>
          <a:prstGeom prst="rect">
            <a:avLst/>
          </a:prstGeom>
          <a:noFill/>
          <a:ln w="9525">
            <a:noFill/>
            <a:miter lim="800000"/>
            <a:headEnd/>
            <a:tailEnd/>
          </a:ln>
        </p:spPr>
        <p:txBody>
          <a:bodyPr lIns="82124" tIns="41061" rIns="82124" bIns="41061" anchor="b"/>
          <a:lstStyle/>
          <a:p>
            <a:pPr defTabSz="814388" eaLnBrk="0" hangingPunct="0">
              <a:lnSpc>
                <a:spcPct val="90000"/>
              </a:lnSpc>
            </a:pPr>
            <a:r>
              <a:rPr lang="en-GB" sz="3200">
                <a:solidFill>
                  <a:srgbClr val="009999"/>
                </a:solidFill>
              </a:rPr>
              <a:t>Dense Wavelength Division Multiplexing DWDM</a:t>
            </a:r>
            <a:endParaRPr lang="en-US" sz="3200">
              <a:solidFill>
                <a:srgbClr val="009999"/>
              </a:solidFill>
            </a:endParaRPr>
          </a:p>
        </p:txBody>
      </p:sp>
      <p:sp>
        <p:nvSpPr>
          <p:cNvPr id="88067" name="Rectangle 3"/>
          <p:cNvSpPr>
            <a:spLocks noChangeArrowheads="1"/>
          </p:cNvSpPr>
          <p:nvPr/>
        </p:nvSpPr>
        <p:spPr bwMode="auto">
          <a:xfrm>
            <a:off x="206375" y="4846638"/>
            <a:ext cx="8785225" cy="1484312"/>
          </a:xfrm>
          <a:prstGeom prst="rect">
            <a:avLst/>
          </a:prstGeom>
          <a:noFill/>
          <a:ln w="12700">
            <a:noFill/>
            <a:miter lim="800000"/>
            <a:headEnd/>
            <a:tailEnd/>
          </a:ln>
        </p:spPr>
        <p:txBody>
          <a:bodyPr lIns="86796" tIns="43398" rIns="86796" bIns="43398"/>
          <a:lstStyle/>
          <a:p>
            <a:pPr defTabSz="863600" eaLnBrk="0" hangingPunct="0">
              <a:spcBef>
                <a:spcPct val="20000"/>
              </a:spcBef>
              <a:buClr>
                <a:srgbClr val="009999"/>
              </a:buClr>
              <a:buFont typeface="Arial" pitchFamily="34" charset="0"/>
              <a:buChar char="•"/>
            </a:pPr>
            <a:r>
              <a:rPr lang="en-GB" sz="2000" dirty="0">
                <a:solidFill>
                  <a:srgbClr val="546568"/>
                </a:solidFill>
              </a:rPr>
              <a:t> Multiple traffic channels on a </a:t>
            </a:r>
            <a:r>
              <a:rPr lang="en-GB" sz="2000" dirty="0" err="1">
                <a:solidFill>
                  <a:srgbClr val="546568"/>
                </a:solidFill>
              </a:rPr>
              <a:t>fiber</a:t>
            </a:r>
            <a:r>
              <a:rPr lang="en-GB" sz="2000" dirty="0">
                <a:solidFill>
                  <a:srgbClr val="546568"/>
                </a:solidFill>
              </a:rPr>
              <a:t> pair</a:t>
            </a:r>
          </a:p>
          <a:p>
            <a:pPr defTabSz="863600" eaLnBrk="0" hangingPunct="0">
              <a:spcBef>
                <a:spcPct val="20000"/>
              </a:spcBef>
              <a:buClr>
                <a:srgbClr val="009999"/>
              </a:buClr>
              <a:buFont typeface="Arial" pitchFamily="34" charset="0"/>
              <a:buChar char="•"/>
            </a:pPr>
            <a:r>
              <a:rPr lang="en-GB" sz="2000" dirty="0">
                <a:solidFill>
                  <a:srgbClr val="546568"/>
                </a:solidFill>
              </a:rPr>
              <a:t> Each channel  transmitted on a different wavelength/</a:t>
            </a:r>
            <a:r>
              <a:rPr lang="en-GB" sz="2000" dirty="0" err="1">
                <a:solidFill>
                  <a:srgbClr val="546568"/>
                </a:solidFill>
              </a:rPr>
              <a:t>color</a:t>
            </a:r>
            <a:r>
              <a:rPr lang="en-GB" sz="2000" dirty="0">
                <a:solidFill>
                  <a:srgbClr val="546568"/>
                </a:solidFill>
              </a:rPr>
              <a:t> prevents channel interference and allows them to be separated at the receiving end</a:t>
            </a:r>
          </a:p>
          <a:p>
            <a:pPr defTabSz="863600" eaLnBrk="0" hangingPunct="0">
              <a:spcBef>
                <a:spcPct val="20000"/>
              </a:spcBef>
              <a:buClr>
                <a:srgbClr val="009999"/>
              </a:buClr>
              <a:buFont typeface="Arial" pitchFamily="34" charset="0"/>
              <a:buChar char="•"/>
            </a:pPr>
            <a:r>
              <a:rPr lang="en-GB" sz="2000" dirty="0">
                <a:solidFill>
                  <a:srgbClr val="546568"/>
                </a:solidFill>
              </a:rPr>
              <a:t>  40 x </a:t>
            </a:r>
            <a:r>
              <a:rPr lang="en-GB" sz="2000" dirty="0" smtClean="0">
                <a:solidFill>
                  <a:srgbClr val="546568"/>
                </a:solidFill>
              </a:rPr>
              <a:t>10 </a:t>
            </a:r>
            <a:r>
              <a:rPr lang="en-GB" sz="2000" dirty="0" err="1">
                <a:solidFill>
                  <a:srgbClr val="546568"/>
                </a:solidFill>
              </a:rPr>
              <a:t>Gbps</a:t>
            </a:r>
            <a:r>
              <a:rPr lang="en-GB" sz="2000" dirty="0">
                <a:solidFill>
                  <a:srgbClr val="546568"/>
                </a:solidFill>
              </a:rPr>
              <a:t> channels, </a:t>
            </a:r>
            <a:r>
              <a:rPr lang="en-GB" sz="2000" b="1" i="1" dirty="0">
                <a:solidFill>
                  <a:srgbClr val="546568"/>
                </a:solidFill>
              </a:rPr>
              <a:t>2 </a:t>
            </a:r>
            <a:r>
              <a:rPr lang="en-GB" sz="2000" b="1" i="1" dirty="0" err="1">
                <a:solidFill>
                  <a:srgbClr val="546568"/>
                </a:solidFill>
              </a:rPr>
              <a:t>fibers</a:t>
            </a:r>
            <a:endParaRPr lang="en-GB" sz="2000" b="1" i="1" dirty="0">
              <a:solidFill>
                <a:srgbClr val="546568"/>
              </a:solidFill>
            </a:endParaRPr>
          </a:p>
        </p:txBody>
      </p:sp>
      <p:sp>
        <p:nvSpPr>
          <p:cNvPr id="88068" name="Oval 6"/>
          <p:cNvSpPr>
            <a:spLocks noChangeArrowheads="1"/>
          </p:cNvSpPr>
          <p:nvPr/>
        </p:nvSpPr>
        <p:spPr bwMode="auto">
          <a:xfrm>
            <a:off x="5719763" y="1455738"/>
            <a:ext cx="328612" cy="554037"/>
          </a:xfrm>
          <a:prstGeom prst="ellipse">
            <a:avLst/>
          </a:prstGeom>
          <a:gradFill rotWithShape="0">
            <a:gsLst>
              <a:gs pos="0">
                <a:srgbClr val="919191"/>
              </a:gs>
              <a:gs pos="50000">
                <a:srgbClr val="FFFFFF"/>
              </a:gs>
              <a:gs pos="100000">
                <a:srgbClr val="919191"/>
              </a:gs>
            </a:gsLst>
            <a:lin ang="5400000" scaled="1"/>
          </a:gradFill>
          <a:ln w="19050">
            <a:solidFill>
              <a:schemeClr val="tx1"/>
            </a:solidFill>
            <a:round/>
            <a:headEnd/>
            <a:tailEnd/>
          </a:ln>
        </p:spPr>
        <p:txBody>
          <a:bodyPr wrap="none" anchor="ctr"/>
          <a:lstStyle/>
          <a:p>
            <a:endParaRPr lang="en-GB">
              <a:solidFill>
                <a:schemeClr val="bg1"/>
              </a:solidFill>
            </a:endParaRPr>
          </a:p>
        </p:txBody>
      </p:sp>
      <p:sp>
        <p:nvSpPr>
          <p:cNvPr id="88069" name="Rectangle 7"/>
          <p:cNvSpPr>
            <a:spLocks noChangeArrowheads="1"/>
          </p:cNvSpPr>
          <p:nvPr/>
        </p:nvSpPr>
        <p:spPr bwMode="auto">
          <a:xfrm>
            <a:off x="2998788" y="1455738"/>
            <a:ext cx="2879725" cy="554037"/>
          </a:xfrm>
          <a:prstGeom prst="rect">
            <a:avLst/>
          </a:prstGeom>
          <a:gradFill rotWithShape="0">
            <a:gsLst>
              <a:gs pos="0">
                <a:srgbClr val="919191"/>
              </a:gs>
              <a:gs pos="50000">
                <a:srgbClr val="FFFFFF"/>
              </a:gs>
              <a:gs pos="100000">
                <a:srgbClr val="919191"/>
              </a:gs>
            </a:gsLst>
            <a:lin ang="5400000" scaled="1"/>
          </a:gradFill>
          <a:ln w="19050">
            <a:solidFill>
              <a:schemeClr val="tx1"/>
            </a:solidFill>
            <a:miter lim="800000"/>
            <a:headEnd/>
            <a:tailEnd/>
          </a:ln>
        </p:spPr>
        <p:txBody>
          <a:bodyPr wrap="none" anchor="ctr"/>
          <a:lstStyle/>
          <a:p>
            <a:endParaRPr lang="en-GB">
              <a:solidFill>
                <a:schemeClr val="bg1"/>
              </a:solidFill>
            </a:endParaRPr>
          </a:p>
        </p:txBody>
      </p:sp>
      <p:sp>
        <p:nvSpPr>
          <p:cNvPr id="88070" name="Oval 8"/>
          <p:cNvSpPr>
            <a:spLocks noChangeArrowheads="1"/>
          </p:cNvSpPr>
          <p:nvPr/>
        </p:nvSpPr>
        <p:spPr bwMode="auto">
          <a:xfrm>
            <a:off x="2825750" y="1454150"/>
            <a:ext cx="347663" cy="557213"/>
          </a:xfrm>
          <a:prstGeom prst="ellipse">
            <a:avLst/>
          </a:prstGeom>
          <a:solidFill>
            <a:srgbClr val="DADADA"/>
          </a:solidFill>
          <a:ln w="19050">
            <a:solidFill>
              <a:schemeClr val="tx1"/>
            </a:solidFill>
            <a:round/>
            <a:headEnd/>
            <a:tailEnd/>
          </a:ln>
        </p:spPr>
        <p:txBody>
          <a:bodyPr wrap="none" anchor="ctr"/>
          <a:lstStyle/>
          <a:p>
            <a:endParaRPr lang="en-GB">
              <a:solidFill>
                <a:schemeClr val="bg1"/>
              </a:solidFill>
            </a:endParaRPr>
          </a:p>
        </p:txBody>
      </p:sp>
      <p:sp>
        <p:nvSpPr>
          <p:cNvPr id="88071" name="Line 9"/>
          <p:cNvSpPr>
            <a:spLocks noChangeShapeType="1"/>
          </p:cNvSpPr>
          <p:nvPr/>
        </p:nvSpPr>
        <p:spPr bwMode="auto">
          <a:xfrm>
            <a:off x="2998788" y="1455738"/>
            <a:ext cx="2894012" cy="0"/>
          </a:xfrm>
          <a:prstGeom prst="line">
            <a:avLst/>
          </a:prstGeom>
          <a:noFill/>
          <a:ln w="19050">
            <a:solidFill>
              <a:schemeClr val="tx1"/>
            </a:solidFill>
            <a:round/>
            <a:headEnd/>
            <a:tailEnd/>
          </a:ln>
        </p:spPr>
        <p:txBody>
          <a:bodyPr wrap="none" anchor="ctr"/>
          <a:lstStyle/>
          <a:p>
            <a:endParaRPr lang="en-US"/>
          </a:p>
        </p:txBody>
      </p:sp>
      <p:sp>
        <p:nvSpPr>
          <p:cNvPr id="88072" name="Line 10"/>
          <p:cNvSpPr>
            <a:spLocks noChangeShapeType="1"/>
          </p:cNvSpPr>
          <p:nvPr/>
        </p:nvSpPr>
        <p:spPr bwMode="auto">
          <a:xfrm>
            <a:off x="2998788" y="2009775"/>
            <a:ext cx="2894012" cy="0"/>
          </a:xfrm>
          <a:prstGeom prst="line">
            <a:avLst/>
          </a:prstGeom>
          <a:noFill/>
          <a:ln w="19050">
            <a:solidFill>
              <a:schemeClr val="tx1"/>
            </a:solidFill>
            <a:round/>
            <a:headEnd/>
            <a:tailEnd/>
          </a:ln>
        </p:spPr>
        <p:txBody>
          <a:bodyPr wrap="none" anchor="ctr"/>
          <a:lstStyle/>
          <a:p>
            <a:endParaRPr lang="en-US"/>
          </a:p>
        </p:txBody>
      </p:sp>
      <p:sp>
        <p:nvSpPr>
          <p:cNvPr id="88073" name="Line 11"/>
          <p:cNvSpPr>
            <a:spLocks noChangeShapeType="1"/>
          </p:cNvSpPr>
          <p:nvPr/>
        </p:nvSpPr>
        <p:spPr bwMode="auto">
          <a:xfrm>
            <a:off x="3008313" y="1536700"/>
            <a:ext cx="3040062" cy="0"/>
          </a:xfrm>
          <a:prstGeom prst="line">
            <a:avLst/>
          </a:prstGeom>
          <a:noFill/>
          <a:ln w="19050">
            <a:solidFill>
              <a:srgbClr val="114FFB"/>
            </a:solidFill>
            <a:round/>
            <a:headEnd/>
            <a:tailEnd/>
          </a:ln>
        </p:spPr>
        <p:txBody>
          <a:bodyPr wrap="none" anchor="ctr"/>
          <a:lstStyle/>
          <a:p>
            <a:endParaRPr lang="en-US"/>
          </a:p>
        </p:txBody>
      </p:sp>
      <p:sp>
        <p:nvSpPr>
          <p:cNvPr id="88074" name="Line 12"/>
          <p:cNvSpPr>
            <a:spLocks noChangeShapeType="1"/>
          </p:cNvSpPr>
          <p:nvPr/>
        </p:nvSpPr>
        <p:spPr bwMode="auto">
          <a:xfrm>
            <a:off x="2947988" y="1592263"/>
            <a:ext cx="3160712" cy="0"/>
          </a:xfrm>
          <a:prstGeom prst="line">
            <a:avLst/>
          </a:prstGeom>
          <a:noFill/>
          <a:ln w="19050">
            <a:solidFill>
              <a:srgbClr val="009688"/>
            </a:solidFill>
            <a:round/>
            <a:headEnd/>
            <a:tailEnd/>
          </a:ln>
        </p:spPr>
        <p:txBody>
          <a:bodyPr wrap="none" anchor="ctr"/>
          <a:lstStyle/>
          <a:p>
            <a:endParaRPr lang="en-US"/>
          </a:p>
        </p:txBody>
      </p:sp>
      <p:sp>
        <p:nvSpPr>
          <p:cNvPr id="88075" name="Line 13"/>
          <p:cNvSpPr>
            <a:spLocks noChangeShapeType="1"/>
          </p:cNvSpPr>
          <p:nvPr/>
        </p:nvSpPr>
        <p:spPr bwMode="auto">
          <a:xfrm>
            <a:off x="2886075" y="1647825"/>
            <a:ext cx="3284538" cy="0"/>
          </a:xfrm>
          <a:prstGeom prst="line">
            <a:avLst/>
          </a:prstGeom>
          <a:noFill/>
          <a:ln w="19050">
            <a:solidFill>
              <a:srgbClr val="00FF00"/>
            </a:solidFill>
            <a:round/>
            <a:headEnd/>
            <a:tailEnd/>
          </a:ln>
        </p:spPr>
        <p:txBody>
          <a:bodyPr wrap="none" anchor="ctr"/>
          <a:lstStyle/>
          <a:p>
            <a:endParaRPr lang="en-US"/>
          </a:p>
        </p:txBody>
      </p:sp>
      <p:sp>
        <p:nvSpPr>
          <p:cNvPr id="88076" name="Line 14"/>
          <p:cNvSpPr>
            <a:spLocks noChangeShapeType="1"/>
          </p:cNvSpPr>
          <p:nvPr/>
        </p:nvSpPr>
        <p:spPr bwMode="auto">
          <a:xfrm>
            <a:off x="2886075" y="1758950"/>
            <a:ext cx="3284538" cy="0"/>
          </a:xfrm>
          <a:prstGeom prst="line">
            <a:avLst/>
          </a:prstGeom>
          <a:noFill/>
          <a:ln w="19050">
            <a:solidFill>
              <a:srgbClr val="EAEC5E"/>
            </a:solidFill>
            <a:round/>
            <a:headEnd/>
            <a:tailEnd/>
          </a:ln>
        </p:spPr>
        <p:txBody>
          <a:bodyPr wrap="none" anchor="ctr"/>
          <a:lstStyle/>
          <a:p>
            <a:endParaRPr lang="en-US"/>
          </a:p>
        </p:txBody>
      </p:sp>
      <p:sp>
        <p:nvSpPr>
          <p:cNvPr id="88077" name="Line 15"/>
          <p:cNvSpPr>
            <a:spLocks noChangeShapeType="1"/>
          </p:cNvSpPr>
          <p:nvPr/>
        </p:nvSpPr>
        <p:spPr bwMode="auto">
          <a:xfrm flipV="1">
            <a:off x="2886075" y="1814513"/>
            <a:ext cx="3284538" cy="0"/>
          </a:xfrm>
          <a:prstGeom prst="line">
            <a:avLst/>
          </a:prstGeom>
          <a:noFill/>
          <a:ln w="19050">
            <a:solidFill>
              <a:srgbClr val="FE9B03"/>
            </a:solidFill>
            <a:round/>
            <a:headEnd/>
            <a:tailEnd/>
          </a:ln>
        </p:spPr>
        <p:txBody>
          <a:bodyPr wrap="none" anchor="ctr"/>
          <a:lstStyle/>
          <a:p>
            <a:endParaRPr lang="en-US"/>
          </a:p>
        </p:txBody>
      </p:sp>
      <p:sp>
        <p:nvSpPr>
          <p:cNvPr id="88078" name="Line 16"/>
          <p:cNvSpPr>
            <a:spLocks noChangeShapeType="1"/>
          </p:cNvSpPr>
          <p:nvPr/>
        </p:nvSpPr>
        <p:spPr bwMode="auto">
          <a:xfrm>
            <a:off x="2947988" y="1871663"/>
            <a:ext cx="3160712" cy="0"/>
          </a:xfrm>
          <a:prstGeom prst="line">
            <a:avLst/>
          </a:prstGeom>
          <a:noFill/>
          <a:ln w="19050">
            <a:solidFill>
              <a:srgbClr val="FF5008"/>
            </a:solidFill>
            <a:round/>
            <a:headEnd/>
            <a:tailEnd/>
          </a:ln>
        </p:spPr>
        <p:txBody>
          <a:bodyPr wrap="none" anchor="ctr"/>
          <a:lstStyle/>
          <a:p>
            <a:endParaRPr lang="en-US"/>
          </a:p>
        </p:txBody>
      </p:sp>
      <p:sp>
        <p:nvSpPr>
          <p:cNvPr id="88079" name="Line 17"/>
          <p:cNvSpPr>
            <a:spLocks noChangeShapeType="1"/>
          </p:cNvSpPr>
          <p:nvPr/>
        </p:nvSpPr>
        <p:spPr bwMode="auto">
          <a:xfrm>
            <a:off x="3008313" y="1925638"/>
            <a:ext cx="3040062" cy="0"/>
          </a:xfrm>
          <a:prstGeom prst="line">
            <a:avLst/>
          </a:prstGeom>
          <a:noFill/>
          <a:ln w="19050">
            <a:solidFill>
              <a:srgbClr val="FF0000"/>
            </a:solidFill>
            <a:round/>
            <a:headEnd/>
            <a:tailEnd/>
          </a:ln>
        </p:spPr>
        <p:txBody>
          <a:bodyPr wrap="none" anchor="ctr"/>
          <a:lstStyle/>
          <a:p>
            <a:endParaRPr lang="en-US"/>
          </a:p>
        </p:txBody>
      </p:sp>
      <p:sp>
        <p:nvSpPr>
          <p:cNvPr id="88080" name="Line 18"/>
          <p:cNvSpPr>
            <a:spLocks noChangeShapeType="1"/>
          </p:cNvSpPr>
          <p:nvPr/>
        </p:nvSpPr>
        <p:spPr bwMode="auto">
          <a:xfrm>
            <a:off x="2886075" y="1703388"/>
            <a:ext cx="3284538" cy="0"/>
          </a:xfrm>
          <a:prstGeom prst="line">
            <a:avLst/>
          </a:prstGeom>
          <a:noFill/>
          <a:ln w="19050">
            <a:solidFill>
              <a:srgbClr val="A3F25F"/>
            </a:solidFill>
            <a:round/>
            <a:headEnd/>
            <a:tailEnd/>
          </a:ln>
        </p:spPr>
        <p:txBody>
          <a:bodyPr wrap="none" anchor="ctr"/>
          <a:lstStyle/>
          <a:p>
            <a:endParaRPr lang="en-US"/>
          </a:p>
        </p:txBody>
      </p:sp>
      <p:sp>
        <p:nvSpPr>
          <p:cNvPr id="88081" name="Line 19"/>
          <p:cNvSpPr>
            <a:spLocks noChangeShapeType="1"/>
          </p:cNvSpPr>
          <p:nvPr/>
        </p:nvSpPr>
        <p:spPr bwMode="auto">
          <a:xfrm flipH="1" flipV="1">
            <a:off x="2217738" y="952500"/>
            <a:ext cx="790575" cy="584200"/>
          </a:xfrm>
          <a:prstGeom prst="line">
            <a:avLst/>
          </a:prstGeom>
          <a:noFill/>
          <a:ln w="19050">
            <a:solidFill>
              <a:srgbClr val="114FFB"/>
            </a:solidFill>
            <a:round/>
            <a:headEnd/>
            <a:tailEnd/>
          </a:ln>
        </p:spPr>
        <p:txBody>
          <a:bodyPr wrap="none" anchor="ctr"/>
          <a:lstStyle/>
          <a:p>
            <a:endParaRPr lang="en-US"/>
          </a:p>
        </p:txBody>
      </p:sp>
      <p:sp>
        <p:nvSpPr>
          <p:cNvPr id="88082" name="Line 20"/>
          <p:cNvSpPr>
            <a:spLocks noChangeShapeType="1"/>
          </p:cNvSpPr>
          <p:nvPr/>
        </p:nvSpPr>
        <p:spPr bwMode="auto">
          <a:xfrm>
            <a:off x="2217738" y="1176338"/>
            <a:ext cx="730250" cy="415925"/>
          </a:xfrm>
          <a:prstGeom prst="line">
            <a:avLst/>
          </a:prstGeom>
          <a:noFill/>
          <a:ln w="19050">
            <a:solidFill>
              <a:srgbClr val="009688"/>
            </a:solidFill>
            <a:round/>
            <a:headEnd/>
            <a:tailEnd/>
          </a:ln>
        </p:spPr>
        <p:txBody>
          <a:bodyPr wrap="none" anchor="ctr"/>
          <a:lstStyle/>
          <a:p>
            <a:endParaRPr lang="en-US"/>
          </a:p>
        </p:txBody>
      </p:sp>
      <p:sp>
        <p:nvSpPr>
          <p:cNvPr id="88083" name="Line 21"/>
          <p:cNvSpPr>
            <a:spLocks noChangeShapeType="1"/>
          </p:cNvSpPr>
          <p:nvPr/>
        </p:nvSpPr>
        <p:spPr bwMode="auto">
          <a:xfrm>
            <a:off x="2217738" y="1398588"/>
            <a:ext cx="668337" cy="249237"/>
          </a:xfrm>
          <a:prstGeom prst="line">
            <a:avLst/>
          </a:prstGeom>
          <a:noFill/>
          <a:ln w="19050">
            <a:solidFill>
              <a:srgbClr val="00FF00"/>
            </a:solidFill>
            <a:round/>
            <a:headEnd/>
            <a:tailEnd/>
          </a:ln>
        </p:spPr>
        <p:txBody>
          <a:bodyPr wrap="none" anchor="ctr"/>
          <a:lstStyle/>
          <a:p>
            <a:endParaRPr lang="en-US"/>
          </a:p>
        </p:txBody>
      </p:sp>
      <p:sp>
        <p:nvSpPr>
          <p:cNvPr id="88084" name="Line 22"/>
          <p:cNvSpPr>
            <a:spLocks noChangeShapeType="1"/>
          </p:cNvSpPr>
          <p:nvPr/>
        </p:nvSpPr>
        <p:spPr bwMode="auto">
          <a:xfrm flipV="1">
            <a:off x="2217738" y="1758950"/>
            <a:ext cx="668337" cy="84138"/>
          </a:xfrm>
          <a:prstGeom prst="line">
            <a:avLst/>
          </a:prstGeom>
          <a:noFill/>
          <a:ln w="19050">
            <a:solidFill>
              <a:srgbClr val="EAEC5E"/>
            </a:solidFill>
            <a:round/>
            <a:headEnd/>
            <a:tailEnd/>
          </a:ln>
        </p:spPr>
        <p:txBody>
          <a:bodyPr wrap="none" anchor="ctr"/>
          <a:lstStyle/>
          <a:p>
            <a:endParaRPr lang="en-US"/>
          </a:p>
        </p:txBody>
      </p:sp>
      <p:sp>
        <p:nvSpPr>
          <p:cNvPr id="88085" name="Line 23"/>
          <p:cNvSpPr>
            <a:spLocks noChangeShapeType="1"/>
          </p:cNvSpPr>
          <p:nvPr/>
        </p:nvSpPr>
        <p:spPr bwMode="auto">
          <a:xfrm flipV="1">
            <a:off x="2217738" y="1814513"/>
            <a:ext cx="668337" cy="250825"/>
          </a:xfrm>
          <a:prstGeom prst="line">
            <a:avLst/>
          </a:prstGeom>
          <a:noFill/>
          <a:ln w="19050">
            <a:solidFill>
              <a:srgbClr val="FE9B03"/>
            </a:solidFill>
            <a:round/>
            <a:headEnd/>
            <a:tailEnd/>
          </a:ln>
        </p:spPr>
        <p:txBody>
          <a:bodyPr wrap="none" anchor="ctr"/>
          <a:lstStyle/>
          <a:p>
            <a:endParaRPr lang="en-US"/>
          </a:p>
        </p:txBody>
      </p:sp>
      <p:sp>
        <p:nvSpPr>
          <p:cNvPr id="88086" name="Line 24"/>
          <p:cNvSpPr>
            <a:spLocks noChangeShapeType="1"/>
          </p:cNvSpPr>
          <p:nvPr/>
        </p:nvSpPr>
        <p:spPr bwMode="auto">
          <a:xfrm flipH="1">
            <a:off x="2217738" y="1871663"/>
            <a:ext cx="730250" cy="415925"/>
          </a:xfrm>
          <a:prstGeom prst="line">
            <a:avLst/>
          </a:prstGeom>
          <a:noFill/>
          <a:ln w="19050">
            <a:solidFill>
              <a:srgbClr val="FF5008"/>
            </a:solidFill>
            <a:round/>
            <a:headEnd/>
            <a:tailEnd/>
          </a:ln>
        </p:spPr>
        <p:txBody>
          <a:bodyPr wrap="none" anchor="ctr"/>
          <a:lstStyle/>
          <a:p>
            <a:endParaRPr lang="en-US"/>
          </a:p>
        </p:txBody>
      </p:sp>
      <p:sp>
        <p:nvSpPr>
          <p:cNvPr id="88087" name="Line 25"/>
          <p:cNvSpPr>
            <a:spLocks noChangeShapeType="1"/>
          </p:cNvSpPr>
          <p:nvPr/>
        </p:nvSpPr>
        <p:spPr bwMode="auto">
          <a:xfrm flipV="1">
            <a:off x="2217738" y="1925638"/>
            <a:ext cx="790575" cy="585787"/>
          </a:xfrm>
          <a:prstGeom prst="line">
            <a:avLst/>
          </a:prstGeom>
          <a:noFill/>
          <a:ln w="19050">
            <a:solidFill>
              <a:srgbClr val="FF0000"/>
            </a:solidFill>
            <a:round/>
            <a:headEnd/>
            <a:tailEnd/>
          </a:ln>
        </p:spPr>
        <p:txBody>
          <a:bodyPr wrap="none" anchor="ctr"/>
          <a:lstStyle/>
          <a:p>
            <a:endParaRPr lang="en-US"/>
          </a:p>
        </p:txBody>
      </p:sp>
      <p:sp>
        <p:nvSpPr>
          <p:cNvPr id="88088" name="Line 26"/>
          <p:cNvSpPr>
            <a:spLocks noChangeShapeType="1"/>
          </p:cNvSpPr>
          <p:nvPr/>
        </p:nvSpPr>
        <p:spPr bwMode="auto">
          <a:xfrm>
            <a:off x="2217738" y="1620838"/>
            <a:ext cx="668337" cy="82550"/>
          </a:xfrm>
          <a:prstGeom prst="line">
            <a:avLst/>
          </a:prstGeom>
          <a:noFill/>
          <a:ln w="19050">
            <a:solidFill>
              <a:srgbClr val="A3F25F"/>
            </a:solidFill>
            <a:round/>
            <a:headEnd/>
            <a:tailEnd/>
          </a:ln>
        </p:spPr>
        <p:txBody>
          <a:bodyPr wrap="none" anchor="ctr"/>
          <a:lstStyle/>
          <a:p>
            <a:endParaRPr lang="en-US"/>
          </a:p>
        </p:txBody>
      </p:sp>
      <p:sp>
        <p:nvSpPr>
          <p:cNvPr id="88089" name="Rectangle 27"/>
          <p:cNvSpPr>
            <a:spLocks noChangeArrowheads="1"/>
          </p:cNvSpPr>
          <p:nvPr/>
        </p:nvSpPr>
        <p:spPr bwMode="auto">
          <a:xfrm>
            <a:off x="781050" y="868363"/>
            <a:ext cx="1436688"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090" name="Rectangle 28"/>
          <p:cNvSpPr>
            <a:spLocks noChangeArrowheads="1"/>
          </p:cNvSpPr>
          <p:nvPr/>
        </p:nvSpPr>
        <p:spPr bwMode="auto">
          <a:xfrm>
            <a:off x="781050" y="1090613"/>
            <a:ext cx="1436688"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091" name="Rectangle 29"/>
          <p:cNvSpPr>
            <a:spLocks noChangeArrowheads="1"/>
          </p:cNvSpPr>
          <p:nvPr/>
        </p:nvSpPr>
        <p:spPr bwMode="auto">
          <a:xfrm>
            <a:off x="781050" y="1314450"/>
            <a:ext cx="1436688"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092" name="Rectangle 30"/>
          <p:cNvSpPr>
            <a:spLocks noChangeArrowheads="1"/>
          </p:cNvSpPr>
          <p:nvPr/>
        </p:nvSpPr>
        <p:spPr bwMode="auto">
          <a:xfrm>
            <a:off x="781050" y="1536700"/>
            <a:ext cx="1436688"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093" name="Rectangle 31"/>
          <p:cNvSpPr>
            <a:spLocks noChangeArrowheads="1"/>
          </p:cNvSpPr>
          <p:nvPr/>
        </p:nvSpPr>
        <p:spPr bwMode="auto">
          <a:xfrm>
            <a:off x="781050" y="1758950"/>
            <a:ext cx="1436688"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094" name="Rectangle 32"/>
          <p:cNvSpPr>
            <a:spLocks noChangeArrowheads="1"/>
          </p:cNvSpPr>
          <p:nvPr/>
        </p:nvSpPr>
        <p:spPr bwMode="auto">
          <a:xfrm>
            <a:off x="781050" y="1982788"/>
            <a:ext cx="1436688"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095" name="Rectangle 33"/>
          <p:cNvSpPr>
            <a:spLocks noChangeArrowheads="1"/>
          </p:cNvSpPr>
          <p:nvPr/>
        </p:nvSpPr>
        <p:spPr bwMode="auto">
          <a:xfrm>
            <a:off x="781050" y="2205038"/>
            <a:ext cx="1436688"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096" name="Rectangle 34"/>
          <p:cNvSpPr>
            <a:spLocks noChangeArrowheads="1"/>
          </p:cNvSpPr>
          <p:nvPr/>
        </p:nvSpPr>
        <p:spPr bwMode="auto">
          <a:xfrm>
            <a:off x="781050" y="2425700"/>
            <a:ext cx="1436688"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097" name="Line 35"/>
          <p:cNvSpPr>
            <a:spLocks noChangeShapeType="1"/>
          </p:cNvSpPr>
          <p:nvPr/>
        </p:nvSpPr>
        <p:spPr bwMode="auto">
          <a:xfrm flipV="1">
            <a:off x="6048375" y="952500"/>
            <a:ext cx="790575" cy="584200"/>
          </a:xfrm>
          <a:prstGeom prst="line">
            <a:avLst/>
          </a:prstGeom>
          <a:noFill/>
          <a:ln w="19050">
            <a:solidFill>
              <a:srgbClr val="114FFB"/>
            </a:solidFill>
            <a:round/>
            <a:headEnd/>
            <a:tailEnd/>
          </a:ln>
        </p:spPr>
        <p:txBody>
          <a:bodyPr wrap="none" anchor="ctr"/>
          <a:lstStyle/>
          <a:p>
            <a:endParaRPr lang="en-US"/>
          </a:p>
        </p:txBody>
      </p:sp>
      <p:sp>
        <p:nvSpPr>
          <p:cNvPr id="88098" name="Line 36"/>
          <p:cNvSpPr>
            <a:spLocks noChangeShapeType="1"/>
          </p:cNvSpPr>
          <p:nvPr/>
        </p:nvSpPr>
        <p:spPr bwMode="auto">
          <a:xfrm flipH="1">
            <a:off x="6108700" y="1176338"/>
            <a:ext cx="730250" cy="415925"/>
          </a:xfrm>
          <a:prstGeom prst="line">
            <a:avLst/>
          </a:prstGeom>
          <a:noFill/>
          <a:ln w="19050">
            <a:solidFill>
              <a:srgbClr val="009688"/>
            </a:solidFill>
            <a:round/>
            <a:headEnd/>
            <a:tailEnd/>
          </a:ln>
        </p:spPr>
        <p:txBody>
          <a:bodyPr wrap="none" anchor="ctr"/>
          <a:lstStyle/>
          <a:p>
            <a:endParaRPr lang="en-US"/>
          </a:p>
        </p:txBody>
      </p:sp>
      <p:sp>
        <p:nvSpPr>
          <p:cNvPr id="88099" name="Line 37"/>
          <p:cNvSpPr>
            <a:spLocks noChangeShapeType="1"/>
          </p:cNvSpPr>
          <p:nvPr/>
        </p:nvSpPr>
        <p:spPr bwMode="auto">
          <a:xfrm flipH="1">
            <a:off x="6170613" y="1398588"/>
            <a:ext cx="668337" cy="249237"/>
          </a:xfrm>
          <a:prstGeom prst="line">
            <a:avLst/>
          </a:prstGeom>
          <a:noFill/>
          <a:ln w="19050">
            <a:solidFill>
              <a:srgbClr val="00FF00"/>
            </a:solidFill>
            <a:round/>
            <a:headEnd/>
            <a:tailEnd/>
          </a:ln>
        </p:spPr>
        <p:txBody>
          <a:bodyPr wrap="none" anchor="ctr"/>
          <a:lstStyle/>
          <a:p>
            <a:endParaRPr lang="en-US"/>
          </a:p>
        </p:txBody>
      </p:sp>
      <p:sp>
        <p:nvSpPr>
          <p:cNvPr id="88100" name="Line 38"/>
          <p:cNvSpPr>
            <a:spLocks noChangeShapeType="1"/>
          </p:cNvSpPr>
          <p:nvPr/>
        </p:nvSpPr>
        <p:spPr bwMode="auto">
          <a:xfrm flipH="1" flipV="1">
            <a:off x="6170613" y="1758950"/>
            <a:ext cx="668337" cy="84138"/>
          </a:xfrm>
          <a:prstGeom prst="line">
            <a:avLst/>
          </a:prstGeom>
          <a:noFill/>
          <a:ln w="19050">
            <a:solidFill>
              <a:srgbClr val="EAEC5E"/>
            </a:solidFill>
            <a:round/>
            <a:headEnd/>
            <a:tailEnd/>
          </a:ln>
        </p:spPr>
        <p:txBody>
          <a:bodyPr wrap="none" anchor="ctr"/>
          <a:lstStyle/>
          <a:p>
            <a:endParaRPr lang="en-US"/>
          </a:p>
        </p:txBody>
      </p:sp>
      <p:sp>
        <p:nvSpPr>
          <p:cNvPr id="88101" name="Line 39"/>
          <p:cNvSpPr>
            <a:spLocks noChangeShapeType="1"/>
          </p:cNvSpPr>
          <p:nvPr/>
        </p:nvSpPr>
        <p:spPr bwMode="auto">
          <a:xfrm flipH="1" flipV="1">
            <a:off x="6170613" y="1814513"/>
            <a:ext cx="668337" cy="250825"/>
          </a:xfrm>
          <a:prstGeom prst="line">
            <a:avLst/>
          </a:prstGeom>
          <a:noFill/>
          <a:ln w="19050">
            <a:solidFill>
              <a:srgbClr val="FE9B03"/>
            </a:solidFill>
            <a:round/>
            <a:headEnd/>
            <a:tailEnd/>
          </a:ln>
        </p:spPr>
        <p:txBody>
          <a:bodyPr wrap="none" anchor="ctr"/>
          <a:lstStyle/>
          <a:p>
            <a:endParaRPr lang="en-US"/>
          </a:p>
        </p:txBody>
      </p:sp>
      <p:sp>
        <p:nvSpPr>
          <p:cNvPr id="88102" name="Line 40"/>
          <p:cNvSpPr>
            <a:spLocks noChangeShapeType="1"/>
          </p:cNvSpPr>
          <p:nvPr/>
        </p:nvSpPr>
        <p:spPr bwMode="auto">
          <a:xfrm>
            <a:off x="6108700" y="1871663"/>
            <a:ext cx="730250" cy="415925"/>
          </a:xfrm>
          <a:prstGeom prst="line">
            <a:avLst/>
          </a:prstGeom>
          <a:noFill/>
          <a:ln w="19050">
            <a:solidFill>
              <a:srgbClr val="FF5008"/>
            </a:solidFill>
            <a:round/>
            <a:headEnd/>
            <a:tailEnd/>
          </a:ln>
        </p:spPr>
        <p:txBody>
          <a:bodyPr wrap="none" anchor="ctr"/>
          <a:lstStyle/>
          <a:p>
            <a:endParaRPr lang="en-US"/>
          </a:p>
        </p:txBody>
      </p:sp>
      <p:sp>
        <p:nvSpPr>
          <p:cNvPr id="88103" name="Line 41"/>
          <p:cNvSpPr>
            <a:spLocks noChangeShapeType="1"/>
          </p:cNvSpPr>
          <p:nvPr/>
        </p:nvSpPr>
        <p:spPr bwMode="auto">
          <a:xfrm flipH="1" flipV="1">
            <a:off x="6048375" y="1925638"/>
            <a:ext cx="790575" cy="585787"/>
          </a:xfrm>
          <a:prstGeom prst="line">
            <a:avLst/>
          </a:prstGeom>
          <a:noFill/>
          <a:ln w="19050">
            <a:solidFill>
              <a:srgbClr val="FF0000"/>
            </a:solidFill>
            <a:round/>
            <a:headEnd/>
            <a:tailEnd/>
          </a:ln>
        </p:spPr>
        <p:txBody>
          <a:bodyPr wrap="none" anchor="ctr"/>
          <a:lstStyle/>
          <a:p>
            <a:endParaRPr lang="en-US"/>
          </a:p>
        </p:txBody>
      </p:sp>
      <p:sp>
        <p:nvSpPr>
          <p:cNvPr id="88104" name="Line 42"/>
          <p:cNvSpPr>
            <a:spLocks noChangeShapeType="1"/>
          </p:cNvSpPr>
          <p:nvPr/>
        </p:nvSpPr>
        <p:spPr bwMode="auto">
          <a:xfrm flipH="1">
            <a:off x="6170613" y="1620838"/>
            <a:ext cx="668337" cy="82550"/>
          </a:xfrm>
          <a:prstGeom prst="line">
            <a:avLst/>
          </a:prstGeom>
          <a:noFill/>
          <a:ln w="19050">
            <a:solidFill>
              <a:srgbClr val="A3F25F"/>
            </a:solidFill>
            <a:round/>
            <a:headEnd/>
            <a:tailEnd/>
          </a:ln>
        </p:spPr>
        <p:txBody>
          <a:bodyPr wrap="none" anchor="ctr"/>
          <a:lstStyle/>
          <a:p>
            <a:endParaRPr lang="en-US"/>
          </a:p>
        </p:txBody>
      </p:sp>
      <p:sp>
        <p:nvSpPr>
          <p:cNvPr id="88105" name="Rectangle 43"/>
          <p:cNvSpPr>
            <a:spLocks noChangeArrowheads="1"/>
          </p:cNvSpPr>
          <p:nvPr/>
        </p:nvSpPr>
        <p:spPr bwMode="auto">
          <a:xfrm>
            <a:off x="6838950" y="868363"/>
            <a:ext cx="1466850"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06" name="Rectangle 44"/>
          <p:cNvSpPr>
            <a:spLocks noChangeArrowheads="1"/>
          </p:cNvSpPr>
          <p:nvPr/>
        </p:nvSpPr>
        <p:spPr bwMode="auto">
          <a:xfrm>
            <a:off x="6838950" y="1090613"/>
            <a:ext cx="1466850"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07" name="Rectangle 45"/>
          <p:cNvSpPr>
            <a:spLocks noChangeArrowheads="1"/>
          </p:cNvSpPr>
          <p:nvPr/>
        </p:nvSpPr>
        <p:spPr bwMode="auto">
          <a:xfrm>
            <a:off x="6838950" y="1314450"/>
            <a:ext cx="1466850"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08" name="Rectangle 46"/>
          <p:cNvSpPr>
            <a:spLocks noChangeArrowheads="1"/>
          </p:cNvSpPr>
          <p:nvPr/>
        </p:nvSpPr>
        <p:spPr bwMode="auto">
          <a:xfrm>
            <a:off x="6838950" y="1536700"/>
            <a:ext cx="1466850"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09" name="Rectangle 47"/>
          <p:cNvSpPr>
            <a:spLocks noChangeArrowheads="1"/>
          </p:cNvSpPr>
          <p:nvPr/>
        </p:nvSpPr>
        <p:spPr bwMode="auto">
          <a:xfrm>
            <a:off x="6838950" y="1758950"/>
            <a:ext cx="1466850"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10" name="Rectangle 48"/>
          <p:cNvSpPr>
            <a:spLocks noChangeArrowheads="1"/>
          </p:cNvSpPr>
          <p:nvPr/>
        </p:nvSpPr>
        <p:spPr bwMode="auto">
          <a:xfrm>
            <a:off x="6838950" y="1982788"/>
            <a:ext cx="1466850"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11" name="Rectangle 49"/>
          <p:cNvSpPr>
            <a:spLocks noChangeArrowheads="1"/>
          </p:cNvSpPr>
          <p:nvPr/>
        </p:nvSpPr>
        <p:spPr bwMode="auto">
          <a:xfrm>
            <a:off x="6838950" y="2205038"/>
            <a:ext cx="1466850"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12" name="Rectangle 50"/>
          <p:cNvSpPr>
            <a:spLocks noChangeArrowheads="1"/>
          </p:cNvSpPr>
          <p:nvPr/>
        </p:nvSpPr>
        <p:spPr bwMode="auto">
          <a:xfrm>
            <a:off x="6838950" y="2425700"/>
            <a:ext cx="1466850"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13" name="Oval 52"/>
          <p:cNvSpPr>
            <a:spLocks noChangeArrowheads="1"/>
          </p:cNvSpPr>
          <p:nvPr/>
        </p:nvSpPr>
        <p:spPr bwMode="auto">
          <a:xfrm>
            <a:off x="5719763" y="1455738"/>
            <a:ext cx="328612" cy="554037"/>
          </a:xfrm>
          <a:prstGeom prst="ellipse">
            <a:avLst/>
          </a:prstGeom>
          <a:gradFill rotWithShape="0">
            <a:gsLst>
              <a:gs pos="0">
                <a:srgbClr val="919191"/>
              </a:gs>
              <a:gs pos="50000">
                <a:srgbClr val="FFFFFF"/>
              </a:gs>
              <a:gs pos="100000">
                <a:srgbClr val="919191"/>
              </a:gs>
            </a:gsLst>
            <a:lin ang="5400000" scaled="1"/>
          </a:gradFill>
          <a:ln w="19050">
            <a:solidFill>
              <a:schemeClr val="tx1"/>
            </a:solidFill>
            <a:round/>
            <a:headEnd/>
            <a:tailEnd/>
          </a:ln>
        </p:spPr>
        <p:txBody>
          <a:bodyPr wrap="none" anchor="ctr"/>
          <a:lstStyle/>
          <a:p>
            <a:endParaRPr lang="en-GB">
              <a:solidFill>
                <a:schemeClr val="bg1"/>
              </a:solidFill>
            </a:endParaRPr>
          </a:p>
        </p:txBody>
      </p:sp>
      <p:sp>
        <p:nvSpPr>
          <p:cNvPr id="88114" name="Rectangle 53"/>
          <p:cNvSpPr>
            <a:spLocks noChangeArrowheads="1"/>
          </p:cNvSpPr>
          <p:nvPr/>
        </p:nvSpPr>
        <p:spPr bwMode="auto">
          <a:xfrm>
            <a:off x="2998788" y="1455738"/>
            <a:ext cx="2879725" cy="554037"/>
          </a:xfrm>
          <a:prstGeom prst="rect">
            <a:avLst/>
          </a:prstGeom>
          <a:gradFill rotWithShape="0">
            <a:gsLst>
              <a:gs pos="0">
                <a:srgbClr val="919191"/>
              </a:gs>
              <a:gs pos="50000">
                <a:srgbClr val="FFFFFF"/>
              </a:gs>
              <a:gs pos="100000">
                <a:srgbClr val="919191"/>
              </a:gs>
            </a:gsLst>
            <a:lin ang="5400000" scaled="1"/>
          </a:gradFill>
          <a:ln w="19050">
            <a:noFill/>
            <a:miter lim="800000"/>
            <a:headEnd/>
            <a:tailEnd/>
          </a:ln>
        </p:spPr>
        <p:txBody>
          <a:bodyPr wrap="none" anchor="ctr"/>
          <a:lstStyle/>
          <a:p>
            <a:endParaRPr lang="en-GB">
              <a:solidFill>
                <a:schemeClr val="bg1"/>
              </a:solidFill>
            </a:endParaRPr>
          </a:p>
        </p:txBody>
      </p:sp>
      <p:sp>
        <p:nvSpPr>
          <p:cNvPr id="88115" name="Oval 54"/>
          <p:cNvSpPr>
            <a:spLocks noChangeArrowheads="1"/>
          </p:cNvSpPr>
          <p:nvPr/>
        </p:nvSpPr>
        <p:spPr bwMode="auto">
          <a:xfrm>
            <a:off x="2825750" y="1454150"/>
            <a:ext cx="347663" cy="557213"/>
          </a:xfrm>
          <a:prstGeom prst="ellipse">
            <a:avLst/>
          </a:prstGeom>
          <a:solidFill>
            <a:srgbClr val="DADADA"/>
          </a:solidFill>
          <a:ln w="19050">
            <a:solidFill>
              <a:schemeClr val="tx1"/>
            </a:solidFill>
            <a:round/>
            <a:headEnd/>
            <a:tailEnd/>
          </a:ln>
        </p:spPr>
        <p:txBody>
          <a:bodyPr wrap="none" anchor="ctr"/>
          <a:lstStyle/>
          <a:p>
            <a:endParaRPr lang="en-GB">
              <a:solidFill>
                <a:schemeClr val="bg1"/>
              </a:solidFill>
            </a:endParaRPr>
          </a:p>
        </p:txBody>
      </p:sp>
      <p:sp>
        <p:nvSpPr>
          <p:cNvPr id="88116" name="Line 55"/>
          <p:cNvSpPr>
            <a:spLocks noChangeShapeType="1"/>
          </p:cNvSpPr>
          <p:nvPr/>
        </p:nvSpPr>
        <p:spPr bwMode="auto">
          <a:xfrm>
            <a:off x="2998788" y="1455738"/>
            <a:ext cx="2894012" cy="0"/>
          </a:xfrm>
          <a:prstGeom prst="line">
            <a:avLst/>
          </a:prstGeom>
          <a:noFill/>
          <a:ln w="19050">
            <a:solidFill>
              <a:schemeClr val="tx1"/>
            </a:solidFill>
            <a:round/>
            <a:headEnd/>
            <a:tailEnd/>
          </a:ln>
        </p:spPr>
        <p:txBody>
          <a:bodyPr wrap="none" anchor="ctr"/>
          <a:lstStyle/>
          <a:p>
            <a:endParaRPr lang="en-US"/>
          </a:p>
        </p:txBody>
      </p:sp>
      <p:sp>
        <p:nvSpPr>
          <p:cNvPr id="88117" name="Line 56"/>
          <p:cNvSpPr>
            <a:spLocks noChangeShapeType="1"/>
          </p:cNvSpPr>
          <p:nvPr/>
        </p:nvSpPr>
        <p:spPr bwMode="auto">
          <a:xfrm>
            <a:off x="2998788" y="2009775"/>
            <a:ext cx="2894012" cy="0"/>
          </a:xfrm>
          <a:prstGeom prst="line">
            <a:avLst/>
          </a:prstGeom>
          <a:noFill/>
          <a:ln w="19050">
            <a:solidFill>
              <a:schemeClr val="tx1"/>
            </a:solidFill>
            <a:round/>
            <a:headEnd/>
            <a:tailEnd/>
          </a:ln>
        </p:spPr>
        <p:txBody>
          <a:bodyPr wrap="none" anchor="ctr"/>
          <a:lstStyle/>
          <a:p>
            <a:endParaRPr lang="en-US"/>
          </a:p>
        </p:txBody>
      </p:sp>
      <p:sp>
        <p:nvSpPr>
          <p:cNvPr id="88118" name="Line 57"/>
          <p:cNvSpPr>
            <a:spLocks noChangeShapeType="1"/>
          </p:cNvSpPr>
          <p:nvPr/>
        </p:nvSpPr>
        <p:spPr bwMode="auto">
          <a:xfrm>
            <a:off x="3008313" y="1536700"/>
            <a:ext cx="3040062" cy="0"/>
          </a:xfrm>
          <a:prstGeom prst="line">
            <a:avLst/>
          </a:prstGeom>
          <a:noFill/>
          <a:ln w="19050">
            <a:solidFill>
              <a:srgbClr val="114FFB"/>
            </a:solidFill>
            <a:round/>
            <a:headEnd/>
            <a:tailEnd/>
          </a:ln>
        </p:spPr>
        <p:txBody>
          <a:bodyPr wrap="none" anchor="ctr"/>
          <a:lstStyle/>
          <a:p>
            <a:endParaRPr lang="en-US"/>
          </a:p>
        </p:txBody>
      </p:sp>
      <p:sp>
        <p:nvSpPr>
          <p:cNvPr id="88119" name="Line 58"/>
          <p:cNvSpPr>
            <a:spLocks noChangeShapeType="1"/>
          </p:cNvSpPr>
          <p:nvPr/>
        </p:nvSpPr>
        <p:spPr bwMode="auto">
          <a:xfrm>
            <a:off x="2947988" y="1592263"/>
            <a:ext cx="3160712" cy="0"/>
          </a:xfrm>
          <a:prstGeom prst="line">
            <a:avLst/>
          </a:prstGeom>
          <a:noFill/>
          <a:ln w="19050">
            <a:solidFill>
              <a:srgbClr val="009688"/>
            </a:solidFill>
            <a:round/>
            <a:headEnd/>
            <a:tailEnd/>
          </a:ln>
        </p:spPr>
        <p:txBody>
          <a:bodyPr wrap="none" anchor="ctr"/>
          <a:lstStyle/>
          <a:p>
            <a:endParaRPr lang="en-US"/>
          </a:p>
        </p:txBody>
      </p:sp>
      <p:sp>
        <p:nvSpPr>
          <p:cNvPr id="88120" name="Line 59"/>
          <p:cNvSpPr>
            <a:spLocks noChangeShapeType="1"/>
          </p:cNvSpPr>
          <p:nvPr/>
        </p:nvSpPr>
        <p:spPr bwMode="auto">
          <a:xfrm>
            <a:off x="2886075" y="1647825"/>
            <a:ext cx="3284538" cy="0"/>
          </a:xfrm>
          <a:prstGeom prst="line">
            <a:avLst/>
          </a:prstGeom>
          <a:noFill/>
          <a:ln w="19050">
            <a:solidFill>
              <a:srgbClr val="00FF00"/>
            </a:solidFill>
            <a:round/>
            <a:headEnd/>
            <a:tailEnd/>
          </a:ln>
        </p:spPr>
        <p:txBody>
          <a:bodyPr wrap="none" anchor="ctr"/>
          <a:lstStyle/>
          <a:p>
            <a:endParaRPr lang="en-US"/>
          </a:p>
        </p:txBody>
      </p:sp>
      <p:sp>
        <p:nvSpPr>
          <p:cNvPr id="88121" name="Line 60"/>
          <p:cNvSpPr>
            <a:spLocks noChangeShapeType="1"/>
          </p:cNvSpPr>
          <p:nvPr/>
        </p:nvSpPr>
        <p:spPr bwMode="auto">
          <a:xfrm>
            <a:off x="2886075" y="1758950"/>
            <a:ext cx="3284538" cy="0"/>
          </a:xfrm>
          <a:prstGeom prst="line">
            <a:avLst/>
          </a:prstGeom>
          <a:noFill/>
          <a:ln w="19050">
            <a:solidFill>
              <a:srgbClr val="EAEC5E"/>
            </a:solidFill>
            <a:round/>
            <a:headEnd/>
            <a:tailEnd/>
          </a:ln>
        </p:spPr>
        <p:txBody>
          <a:bodyPr wrap="none" anchor="ctr"/>
          <a:lstStyle/>
          <a:p>
            <a:endParaRPr lang="en-US"/>
          </a:p>
        </p:txBody>
      </p:sp>
      <p:sp>
        <p:nvSpPr>
          <p:cNvPr id="88122" name="Line 61"/>
          <p:cNvSpPr>
            <a:spLocks noChangeShapeType="1"/>
          </p:cNvSpPr>
          <p:nvPr/>
        </p:nvSpPr>
        <p:spPr bwMode="auto">
          <a:xfrm flipV="1">
            <a:off x="2886075" y="1814513"/>
            <a:ext cx="3284538" cy="0"/>
          </a:xfrm>
          <a:prstGeom prst="line">
            <a:avLst/>
          </a:prstGeom>
          <a:noFill/>
          <a:ln w="19050">
            <a:solidFill>
              <a:srgbClr val="FE9B03"/>
            </a:solidFill>
            <a:round/>
            <a:headEnd/>
            <a:tailEnd/>
          </a:ln>
        </p:spPr>
        <p:txBody>
          <a:bodyPr wrap="none" anchor="ctr"/>
          <a:lstStyle/>
          <a:p>
            <a:endParaRPr lang="en-US"/>
          </a:p>
        </p:txBody>
      </p:sp>
      <p:sp>
        <p:nvSpPr>
          <p:cNvPr id="88123" name="Line 62"/>
          <p:cNvSpPr>
            <a:spLocks noChangeShapeType="1"/>
          </p:cNvSpPr>
          <p:nvPr/>
        </p:nvSpPr>
        <p:spPr bwMode="auto">
          <a:xfrm>
            <a:off x="2947988" y="1871663"/>
            <a:ext cx="3160712" cy="0"/>
          </a:xfrm>
          <a:prstGeom prst="line">
            <a:avLst/>
          </a:prstGeom>
          <a:noFill/>
          <a:ln w="19050">
            <a:solidFill>
              <a:srgbClr val="FF5008"/>
            </a:solidFill>
            <a:round/>
            <a:headEnd/>
            <a:tailEnd/>
          </a:ln>
        </p:spPr>
        <p:txBody>
          <a:bodyPr wrap="none" anchor="ctr"/>
          <a:lstStyle/>
          <a:p>
            <a:endParaRPr lang="en-US"/>
          </a:p>
        </p:txBody>
      </p:sp>
      <p:sp>
        <p:nvSpPr>
          <p:cNvPr id="88124" name="Line 63"/>
          <p:cNvSpPr>
            <a:spLocks noChangeShapeType="1"/>
          </p:cNvSpPr>
          <p:nvPr/>
        </p:nvSpPr>
        <p:spPr bwMode="auto">
          <a:xfrm>
            <a:off x="3008313" y="1925638"/>
            <a:ext cx="3040062" cy="0"/>
          </a:xfrm>
          <a:prstGeom prst="line">
            <a:avLst/>
          </a:prstGeom>
          <a:noFill/>
          <a:ln w="19050">
            <a:solidFill>
              <a:srgbClr val="FF0000"/>
            </a:solidFill>
            <a:round/>
            <a:headEnd/>
            <a:tailEnd/>
          </a:ln>
        </p:spPr>
        <p:txBody>
          <a:bodyPr wrap="none" anchor="ctr"/>
          <a:lstStyle/>
          <a:p>
            <a:endParaRPr lang="en-US"/>
          </a:p>
        </p:txBody>
      </p:sp>
      <p:sp>
        <p:nvSpPr>
          <p:cNvPr id="88125" name="Line 64"/>
          <p:cNvSpPr>
            <a:spLocks noChangeShapeType="1"/>
          </p:cNvSpPr>
          <p:nvPr/>
        </p:nvSpPr>
        <p:spPr bwMode="auto">
          <a:xfrm>
            <a:off x="2886075" y="1703388"/>
            <a:ext cx="3284538" cy="0"/>
          </a:xfrm>
          <a:prstGeom prst="line">
            <a:avLst/>
          </a:prstGeom>
          <a:noFill/>
          <a:ln w="19050">
            <a:solidFill>
              <a:srgbClr val="A3F25F"/>
            </a:solidFill>
            <a:round/>
            <a:headEnd/>
            <a:tailEnd/>
          </a:ln>
        </p:spPr>
        <p:txBody>
          <a:bodyPr wrap="none" anchor="ctr"/>
          <a:lstStyle/>
          <a:p>
            <a:endParaRPr lang="en-US"/>
          </a:p>
        </p:txBody>
      </p:sp>
      <p:sp>
        <p:nvSpPr>
          <p:cNvPr id="88126" name="Line 65"/>
          <p:cNvSpPr>
            <a:spLocks noChangeShapeType="1"/>
          </p:cNvSpPr>
          <p:nvPr/>
        </p:nvSpPr>
        <p:spPr bwMode="auto">
          <a:xfrm flipH="1" flipV="1">
            <a:off x="2217738" y="952500"/>
            <a:ext cx="790575" cy="584200"/>
          </a:xfrm>
          <a:prstGeom prst="line">
            <a:avLst/>
          </a:prstGeom>
          <a:noFill/>
          <a:ln w="19050">
            <a:solidFill>
              <a:srgbClr val="114FFB"/>
            </a:solidFill>
            <a:round/>
            <a:headEnd/>
            <a:tailEnd/>
          </a:ln>
        </p:spPr>
        <p:txBody>
          <a:bodyPr wrap="none" anchor="ctr"/>
          <a:lstStyle/>
          <a:p>
            <a:endParaRPr lang="en-US"/>
          </a:p>
        </p:txBody>
      </p:sp>
      <p:sp>
        <p:nvSpPr>
          <p:cNvPr id="88127" name="Line 66"/>
          <p:cNvSpPr>
            <a:spLocks noChangeShapeType="1"/>
          </p:cNvSpPr>
          <p:nvPr/>
        </p:nvSpPr>
        <p:spPr bwMode="auto">
          <a:xfrm>
            <a:off x="2217738" y="1176338"/>
            <a:ext cx="730250" cy="415925"/>
          </a:xfrm>
          <a:prstGeom prst="line">
            <a:avLst/>
          </a:prstGeom>
          <a:noFill/>
          <a:ln w="19050">
            <a:solidFill>
              <a:srgbClr val="009688"/>
            </a:solidFill>
            <a:round/>
            <a:headEnd/>
            <a:tailEnd/>
          </a:ln>
        </p:spPr>
        <p:txBody>
          <a:bodyPr wrap="none" anchor="ctr"/>
          <a:lstStyle/>
          <a:p>
            <a:endParaRPr lang="en-US"/>
          </a:p>
        </p:txBody>
      </p:sp>
      <p:sp>
        <p:nvSpPr>
          <p:cNvPr id="88128" name="Line 67"/>
          <p:cNvSpPr>
            <a:spLocks noChangeShapeType="1"/>
          </p:cNvSpPr>
          <p:nvPr/>
        </p:nvSpPr>
        <p:spPr bwMode="auto">
          <a:xfrm>
            <a:off x="2217738" y="1398588"/>
            <a:ext cx="668337" cy="249237"/>
          </a:xfrm>
          <a:prstGeom prst="line">
            <a:avLst/>
          </a:prstGeom>
          <a:noFill/>
          <a:ln w="19050">
            <a:solidFill>
              <a:srgbClr val="00FF00"/>
            </a:solidFill>
            <a:round/>
            <a:headEnd/>
            <a:tailEnd/>
          </a:ln>
        </p:spPr>
        <p:txBody>
          <a:bodyPr wrap="none" anchor="ctr"/>
          <a:lstStyle/>
          <a:p>
            <a:endParaRPr lang="en-US"/>
          </a:p>
        </p:txBody>
      </p:sp>
      <p:sp>
        <p:nvSpPr>
          <p:cNvPr id="88129" name="Line 68"/>
          <p:cNvSpPr>
            <a:spLocks noChangeShapeType="1"/>
          </p:cNvSpPr>
          <p:nvPr/>
        </p:nvSpPr>
        <p:spPr bwMode="auto">
          <a:xfrm flipV="1">
            <a:off x="2217738" y="1758950"/>
            <a:ext cx="668337" cy="84138"/>
          </a:xfrm>
          <a:prstGeom prst="line">
            <a:avLst/>
          </a:prstGeom>
          <a:noFill/>
          <a:ln w="19050">
            <a:solidFill>
              <a:srgbClr val="EAEC5E"/>
            </a:solidFill>
            <a:round/>
            <a:headEnd/>
            <a:tailEnd/>
          </a:ln>
        </p:spPr>
        <p:txBody>
          <a:bodyPr wrap="none" anchor="ctr"/>
          <a:lstStyle/>
          <a:p>
            <a:endParaRPr lang="en-US"/>
          </a:p>
        </p:txBody>
      </p:sp>
      <p:sp>
        <p:nvSpPr>
          <p:cNvPr id="88130" name="Line 69"/>
          <p:cNvSpPr>
            <a:spLocks noChangeShapeType="1"/>
          </p:cNvSpPr>
          <p:nvPr/>
        </p:nvSpPr>
        <p:spPr bwMode="auto">
          <a:xfrm flipV="1">
            <a:off x="2217738" y="1814513"/>
            <a:ext cx="668337" cy="250825"/>
          </a:xfrm>
          <a:prstGeom prst="line">
            <a:avLst/>
          </a:prstGeom>
          <a:noFill/>
          <a:ln w="19050">
            <a:solidFill>
              <a:srgbClr val="FE9B03"/>
            </a:solidFill>
            <a:round/>
            <a:headEnd/>
            <a:tailEnd/>
          </a:ln>
        </p:spPr>
        <p:txBody>
          <a:bodyPr wrap="none" anchor="ctr"/>
          <a:lstStyle/>
          <a:p>
            <a:endParaRPr lang="en-US"/>
          </a:p>
        </p:txBody>
      </p:sp>
      <p:sp>
        <p:nvSpPr>
          <p:cNvPr id="88131" name="Line 70"/>
          <p:cNvSpPr>
            <a:spLocks noChangeShapeType="1"/>
          </p:cNvSpPr>
          <p:nvPr/>
        </p:nvSpPr>
        <p:spPr bwMode="auto">
          <a:xfrm flipH="1">
            <a:off x="2217738" y="1871663"/>
            <a:ext cx="730250" cy="415925"/>
          </a:xfrm>
          <a:prstGeom prst="line">
            <a:avLst/>
          </a:prstGeom>
          <a:noFill/>
          <a:ln w="19050">
            <a:solidFill>
              <a:srgbClr val="FF5008"/>
            </a:solidFill>
            <a:round/>
            <a:headEnd/>
            <a:tailEnd/>
          </a:ln>
        </p:spPr>
        <p:txBody>
          <a:bodyPr wrap="none" anchor="ctr"/>
          <a:lstStyle/>
          <a:p>
            <a:endParaRPr lang="en-US"/>
          </a:p>
        </p:txBody>
      </p:sp>
      <p:sp>
        <p:nvSpPr>
          <p:cNvPr id="88132" name="Line 71"/>
          <p:cNvSpPr>
            <a:spLocks noChangeShapeType="1"/>
          </p:cNvSpPr>
          <p:nvPr/>
        </p:nvSpPr>
        <p:spPr bwMode="auto">
          <a:xfrm flipV="1">
            <a:off x="2217738" y="1925638"/>
            <a:ext cx="790575" cy="585787"/>
          </a:xfrm>
          <a:prstGeom prst="line">
            <a:avLst/>
          </a:prstGeom>
          <a:noFill/>
          <a:ln w="19050">
            <a:solidFill>
              <a:srgbClr val="FF0000"/>
            </a:solidFill>
            <a:round/>
            <a:headEnd/>
            <a:tailEnd/>
          </a:ln>
        </p:spPr>
        <p:txBody>
          <a:bodyPr wrap="none" anchor="ctr"/>
          <a:lstStyle/>
          <a:p>
            <a:endParaRPr lang="en-US"/>
          </a:p>
        </p:txBody>
      </p:sp>
      <p:sp>
        <p:nvSpPr>
          <p:cNvPr id="88133" name="Line 72"/>
          <p:cNvSpPr>
            <a:spLocks noChangeShapeType="1"/>
          </p:cNvSpPr>
          <p:nvPr/>
        </p:nvSpPr>
        <p:spPr bwMode="auto">
          <a:xfrm>
            <a:off x="2217738" y="1620838"/>
            <a:ext cx="668337" cy="82550"/>
          </a:xfrm>
          <a:prstGeom prst="line">
            <a:avLst/>
          </a:prstGeom>
          <a:noFill/>
          <a:ln w="19050">
            <a:solidFill>
              <a:srgbClr val="A3F25F"/>
            </a:solidFill>
            <a:round/>
            <a:headEnd/>
            <a:tailEnd/>
          </a:ln>
        </p:spPr>
        <p:txBody>
          <a:bodyPr wrap="none" anchor="ctr"/>
          <a:lstStyle/>
          <a:p>
            <a:endParaRPr lang="en-US"/>
          </a:p>
        </p:txBody>
      </p:sp>
      <p:sp>
        <p:nvSpPr>
          <p:cNvPr id="88134" name="Rectangle 73"/>
          <p:cNvSpPr>
            <a:spLocks noChangeArrowheads="1"/>
          </p:cNvSpPr>
          <p:nvPr/>
        </p:nvSpPr>
        <p:spPr bwMode="auto">
          <a:xfrm>
            <a:off x="781050" y="868363"/>
            <a:ext cx="1436688"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71" name="Freeform 75"/>
          <p:cNvSpPr>
            <a:spLocks/>
          </p:cNvSpPr>
          <p:nvPr/>
        </p:nvSpPr>
        <p:spPr bwMode="auto">
          <a:xfrm>
            <a:off x="3113088" y="2074863"/>
            <a:ext cx="2919412" cy="279400"/>
          </a:xfrm>
          <a:custGeom>
            <a:avLst/>
            <a:gdLst/>
            <a:ahLst/>
            <a:cxnLst>
              <a:cxn ang="0">
                <a:pos x="0" y="240"/>
              </a:cxn>
              <a:cxn ang="0">
                <a:pos x="0" y="576"/>
              </a:cxn>
              <a:cxn ang="0">
                <a:pos x="2544" y="576"/>
              </a:cxn>
              <a:cxn ang="0">
                <a:pos x="2544" y="864"/>
              </a:cxn>
              <a:cxn ang="0">
                <a:pos x="2976" y="432"/>
              </a:cxn>
              <a:cxn ang="0">
                <a:pos x="2544" y="0"/>
              </a:cxn>
              <a:cxn ang="0">
                <a:pos x="2544" y="240"/>
              </a:cxn>
              <a:cxn ang="0">
                <a:pos x="0" y="240"/>
              </a:cxn>
            </a:cxnLst>
            <a:rect l="0" t="0" r="r" b="b"/>
            <a:pathLst>
              <a:path w="2977" h="865">
                <a:moveTo>
                  <a:pt x="0" y="240"/>
                </a:moveTo>
                <a:lnTo>
                  <a:pt x="0" y="576"/>
                </a:lnTo>
                <a:lnTo>
                  <a:pt x="2544" y="576"/>
                </a:lnTo>
                <a:lnTo>
                  <a:pt x="2544" y="864"/>
                </a:lnTo>
                <a:lnTo>
                  <a:pt x="2976" y="432"/>
                </a:lnTo>
                <a:lnTo>
                  <a:pt x="2544" y="0"/>
                </a:lnTo>
                <a:lnTo>
                  <a:pt x="2544" y="240"/>
                </a:lnTo>
                <a:lnTo>
                  <a:pt x="0" y="240"/>
                </a:lnTo>
              </a:path>
            </a:pathLst>
          </a:custGeom>
          <a:gradFill rotWithShape="0">
            <a:gsLst>
              <a:gs pos="0">
                <a:schemeClr val="accent2">
                  <a:gamma/>
                  <a:tint val="0"/>
                  <a:invGamma/>
                </a:schemeClr>
              </a:gs>
              <a:gs pos="100000">
                <a:schemeClr val="accent2"/>
              </a:gs>
            </a:gsLst>
            <a:lin ang="0" scaled="1"/>
          </a:gradFill>
          <a:ln w="1905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GB">
              <a:solidFill>
                <a:schemeClr val="bg1"/>
              </a:solidFill>
              <a:latin typeface="+mn-lt"/>
              <a:cs typeface="+mn-cs"/>
            </a:endParaRPr>
          </a:p>
        </p:txBody>
      </p:sp>
      <p:sp>
        <p:nvSpPr>
          <p:cNvPr id="72" name="Freeform 76"/>
          <p:cNvSpPr>
            <a:spLocks/>
          </p:cNvSpPr>
          <p:nvPr/>
        </p:nvSpPr>
        <p:spPr bwMode="auto">
          <a:xfrm>
            <a:off x="3113088" y="2074863"/>
            <a:ext cx="2919412" cy="279400"/>
          </a:xfrm>
          <a:custGeom>
            <a:avLst/>
            <a:gdLst/>
            <a:ahLst/>
            <a:cxnLst>
              <a:cxn ang="0">
                <a:pos x="0" y="240"/>
              </a:cxn>
              <a:cxn ang="0">
                <a:pos x="0" y="576"/>
              </a:cxn>
              <a:cxn ang="0">
                <a:pos x="2544" y="576"/>
              </a:cxn>
              <a:cxn ang="0">
                <a:pos x="2544" y="864"/>
              </a:cxn>
              <a:cxn ang="0">
                <a:pos x="2976" y="432"/>
              </a:cxn>
              <a:cxn ang="0">
                <a:pos x="2544" y="0"/>
              </a:cxn>
              <a:cxn ang="0">
                <a:pos x="2544" y="240"/>
              </a:cxn>
              <a:cxn ang="0">
                <a:pos x="0" y="240"/>
              </a:cxn>
            </a:cxnLst>
            <a:rect l="0" t="0" r="r" b="b"/>
            <a:pathLst>
              <a:path w="2977" h="865">
                <a:moveTo>
                  <a:pt x="0" y="240"/>
                </a:moveTo>
                <a:lnTo>
                  <a:pt x="0" y="576"/>
                </a:lnTo>
                <a:lnTo>
                  <a:pt x="2544" y="576"/>
                </a:lnTo>
                <a:lnTo>
                  <a:pt x="2544" y="864"/>
                </a:lnTo>
                <a:lnTo>
                  <a:pt x="2976" y="432"/>
                </a:lnTo>
                <a:lnTo>
                  <a:pt x="2544" y="0"/>
                </a:lnTo>
                <a:lnTo>
                  <a:pt x="2544" y="240"/>
                </a:lnTo>
                <a:lnTo>
                  <a:pt x="0" y="240"/>
                </a:lnTo>
              </a:path>
            </a:pathLst>
          </a:custGeom>
          <a:gradFill rotWithShape="0">
            <a:gsLst>
              <a:gs pos="0">
                <a:schemeClr val="accent2">
                  <a:gamma/>
                  <a:tint val="0"/>
                  <a:invGamma/>
                </a:schemeClr>
              </a:gs>
              <a:gs pos="100000">
                <a:schemeClr val="accent2"/>
              </a:gs>
            </a:gsLst>
            <a:lin ang="0" scaled="1"/>
          </a:gradFill>
          <a:ln w="3175"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GB">
              <a:solidFill>
                <a:schemeClr val="bg1"/>
              </a:solidFill>
              <a:latin typeface="+mn-lt"/>
              <a:cs typeface="+mn-cs"/>
            </a:endParaRPr>
          </a:p>
        </p:txBody>
      </p:sp>
      <p:sp>
        <p:nvSpPr>
          <p:cNvPr id="88137" name="Rectangle 77"/>
          <p:cNvSpPr>
            <a:spLocks noChangeArrowheads="1"/>
          </p:cNvSpPr>
          <p:nvPr/>
        </p:nvSpPr>
        <p:spPr bwMode="auto">
          <a:xfrm>
            <a:off x="781050" y="1090613"/>
            <a:ext cx="1436688"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38" name="Rectangle 78"/>
          <p:cNvSpPr>
            <a:spLocks noChangeArrowheads="1"/>
          </p:cNvSpPr>
          <p:nvPr/>
        </p:nvSpPr>
        <p:spPr bwMode="auto">
          <a:xfrm>
            <a:off x="781050" y="1314450"/>
            <a:ext cx="1436688"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39" name="Rectangle 79"/>
          <p:cNvSpPr>
            <a:spLocks noChangeArrowheads="1"/>
          </p:cNvSpPr>
          <p:nvPr/>
        </p:nvSpPr>
        <p:spPr bwMode="auto">
          <a:xfrm>
            <a:off x="781050" y="1536700"/>
            <a:ext cx="1436688"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40" name="Rectangle 80"/>
          <p:cNvSpPr>
            <a:spLocks noChangeArrowheads="1"/>
          </p:cNvSpPr>
          <p:nvPr/>
        </p:nvSpPr>
        <p:spPr bwMode="auto">
          <a:xfrm>
            <a:off x="781050" y="1758950"/>
            <a:ext cx="1436688"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41" name="Rectangle 81"/>
          <p:cNvSpPr>
            <a:spLocks noChangeArrowheads="1"/>
          </p:cNvSpPr>
          <p:nvPr/>
        </p:nvSpPr>
        <p:spPr bwMode="auto">
          <a:xfrm>
            <a:off x="781050" y="1982788"/>
            <a:ext cx="1436688"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42" name="Rectangle 82"/>
          <p:cNvSpPr>
            <a:spLocks noChangeArrowheads="1"/>
          </p:cNvSpPr>
          <p:nvPr/>
        </p:nvSpPr>
        <p:spPr bwMode="auto">
          <a:xfrm>
            <a:off x="781050" y="2205038"/>
            <a:ext cx="1436688"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43" name="Rectangle 83"/>
          <p:cNvSpPr>
            <a:spLocks noChangeArrowheads="1"/>
          </p:cNvSpPr>
          <p:nvPr/>
        </p:nvSpPr>
        <p:spPr bwMode="auto">
          <a:xfrm>
            <a:off x="781050" y="2425700"/>
            <a:ext cx="1436688"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44" name="Line 84"/>
          <p:cNvSpPr>
            <a:spLocks noChangeShapeType="1"/>
          </p:cNvSpPr>
          <p:nvPr/>
        </p:nvSpPr>
        <p:spPr bwMode="auto">
          <a:xfrm flipV="1">
            <a:off x="6048375" y="952500"/>
            <a:ext cx="790575" cy="584200"/>
          </a:xfrm>
          <a:prstGeom prst="line">
            <a:avLst/>
          </a:prstGeom>
          <a:noFill/>
          <a:ln w="19050">
            <a:solidFill>
              <a:srgbClr val="114FFB"/>
            </a:solidFill>
            <a:round/>
            <a:headEnd/>
            <a:tailEnd/>
          </a:ln>
        </p:spPr>
        <p:txBody>
          <a:bodyPr wrap="none" anchor="ctr"/>
          <a:lstStyle/>
          <a:p>
            <a:endParaRPr lang="en-US"/>
          </a:p>
        </p:txBody>
      </p:sp>
      <p:sp>
        <p:nvSpPr>
          <p:cNvPr id="88145" name="Line 85"/>
          <p:cNvSpPr>
            <a:spLocks noChangeShapeType="1"/>
          </p:cNvSpPr>
          <p:nvPr/>
        </p:nvSpPr>
        <p:spPr bwMode="auto">
          <a:xfrm flipH="1">
            <a:off x="6108700" y="1176338"/>
            <a:ext cx="730250" cy="415925"/>
          </a:xfrm>
          <a:prstGeom prst="line">
            <a:avLst/>
          </a:prstGeom>
          <a:noFill/>
          <a:ln w="19050">
            <a:solidFill>
              <a:srgbClr val="009688"/>
            </a:solidFill>
            <a:round/>
            <a:headEnd/>
            <a:tailEnd/>
          </a:ln>
        </p:spPr>
        <p:txBody>
          <a:bodyPr wrap="none" anchor="ctr"/>
          <a:lstStyle/>
          <a:p>
            <a:endParaRPr lang="en-US"/>
          </a:p>
        </p:txBody>
      </p:sp>
      <p:sp>
        <p:nvSpPr>
          <p:cNvPr id="88146" name="Line 86"/>
          <p:cNvSpPr>
            <a:spLocks noChangeShapeType="1"/>
          </p:cNvSpPr>
          <p:nvPr/>
        </p:nvSpPr>
        <p:spPr bwMode="auto">
          <a:xfrm flipH="1">
            <a:off x="6170613" y="1398588"/>
            <a:ext cx="668337" cy="249237"/>
          </a:xfrm>
          <a:prstGeom prst="line">
            <a:avLst/>
          </a:prstGeom>
          <a:noFill/>
          <a:ln w="19050">
            <a:solidFill>
              <a:srgbClr val="00FF00"/>
            </a:solidFill>
            <a:round/>
            <a:headEnd/>
            <a:tailEnd/>
          </a:ln>
        </p:spPr>
        <p:txBody>
          <a:bodyPr wrap="none" anchor="ctr"/>
          <a:lstStyle/>
          <a:p>
            <a:endParaRPr lang="en-US"/>
          </a:p>
        </p:txBody>
      </p:sp>
      <p:sp>
        <p:nvSpPr>
          <p:cNvPr id="88147" name="Line 87"/>
          <p:cNvSpPr>
            <a:spLocks noChangeShapeType="1"/>
          </p:cNvSpPr>
          <p:nvPr/>
        </p:nvSpPr>
        <p:spPr bwMode="auto">
          <a:xfrm flipH="1" flipV="1">
            <a:off x="6170613" y="1758950"/>
            <a:ext cx="668337" cy="84138"/>
          </a:xfrm>
          <a:prstGeom prst="line">
            <a:avLst/>
          </a:prstGeom>
          <a:noFill/>
          <a:ln w="19050">
            <a:solidFill>
              <a:srgbClr val="EAEC5E"/>
            </a:solidFill>
            <a:round/>
            <a:headEnd/>
            <a:tailEnd/>
          </a:ln>
        </p:spPr>
        <p:txBody>
          <a:bodyPr wrap="none" anchor="ctr"/>
          <a:lstStyle/>
          <a:p>
            <a:endParaRPr lang="en-US"/>
          </a:p>
        </p:txBody>
      </p:sp>
      <p:sp>
        <p:nvSpPr>
          <p:cNvPr id="88148" name="Line 88"/>
          <p:cNvSpPr>
            <a:spLocks noChangeShapeType="1"/>
          </p:cNvSpPr>
          <p:nvPr/>
        </p:nvSpPr>
        <p:spPr bwMode="auto">
          <a:xfrm flipH="1" flipV="1">
            <a:off x="6170613" y="1814513"/>
            <a:ext cx="668337" cy="250825"/>
          </a:xfrm>
          <a:prstGeom prst="line">
            <a:avLst/>
          </a:prstGeom>
          <a:noFill/>
          <a:ln w="19050">
            <a:solidFill>
              <a:srgbClr val="FE9B03"/>
            </a:solidFill>
            <a:round/>
            <a:headEnd/>
            <a:tailEnd/>
          </a:ln>
        </p:spPr>
        <p:txBody>
          <a:bodyPr wrap="none" anchor="ctr"/>
          <a:lstStyle/>
          <a:p>
            <a:endParaRPr lang="en-US"/>
          </a:p>
        </p:txBody>
      </p:sp>
      <p:sp>
        <p:nvSpPr>
          <p:cNvPr id="88149" name="Line 89"/>
          <p:cNvSpPr>
            <a:spLocks noChangeShapeType="1"/>
          </p:cNvSpPr>
          <p:nvPr/>
        </p:nvSpPr>
        <p:spPr bwMode="auto">
          <a:xfrm>
            <a:off x="6108700" y="1871663"/>
            <a:ext cx="730250" cy="415925"/>
          </a:xfrm>
          <a:prstGeom prst="line">
            <a:avLst/>
          </a:prstGeom>
          <a:noFill/>
          <a:ln w="19050">
            <a:solidFill>
              <a:srgbClr val="FF5008"/>
            </a:solidFill>
            <a:round/>
            <a:headEnd/>
            <a:tailEnd/>
          </a:ln>
        </p:spPr>
        <p:txBody>
          <a:bodyPr wrap="none" anchor="ctr"/>
          <a:lstStyle/>
          <a:p>
            <a:endParaRPr lang="en-US"/>
          </a:p>
        </p:txBody>
      </p:sp>
      <p:sp>
        <p:nvSpPr>
          <p:cNvPr id="88150" name="Line 90"/>
          <p:cNvSpPr>
            <a:spLocks noChangeShapeType="1"/>
          </p:cNvSpPr>
          <p:nvPr/>
        </p:nvSpPr>
        <p:spPr bwMode="auto">
          <a:xfrm flipH="1" flipV="1">
            <a:off x="6048375" y="1925638"/>
            <a:ext cx="790575" cy="585787"/>
          </a:xfrm>
          <a:prstGeom prst="line">
            <a:avLst/>
          </a:prstGeom>
          <a:noFill/>
          <a:ln w="19050">
            <a:solidFill>
              <a:srgbClr val="FF0000"/>
            </a:solidFill>
            <a:round/>
            <a:headEnd/>
            <a:tailEnd/>
          </a:ln>
        </p:spPr>
        <p:txBody>
          <a:bodyPr wrap="none" anchor="ctr"/>
          <a:lstStyle/>
          <a:p>
            <a:endParaRPr lang="en-US"/>
          </a:p>
        </p:txBody>
      </p:sp>
      <p:sp>
        <p:nvSpPr>
          <p:cNvPr id="88151" name="Line 91"/>
          <p:cNvSpPr>
            <a:spLocks noChangeShapeType="1"/>
          </p:cNvSpPr>
          <p:nvPr/>
        </p:nvSpPr>
        <p:spPr bwMode="auto">
          <a:xfrm flipH="1">
            <a:off x="6170613" y="1620838"/>
            <a:ext cx="668337" cy="82550"/>
          </a:xfrm>
          <a:prstGeom prst="line">
            <a:avLst/>
          </a:prstGeom>
          <a:noFill/>
          <a:ln w="19050">
            <a:solidFill>
              <a:srgbClr val="A3F25F"/>
            </a:solidFill>
            <a:round/>
            <a:headEnd/>
            <a:tailEnd/>
          </a:ln>
        </p:spPr>
        <p:txBody>
          <a:bodyPr wrap="none" anchor="ctr"/>
          <a:lstStyle/>
          <a:p>
            <a:endParaRPr lang="en-US"/>
          </a:p>
        </p:txBody>
      </p:sp>
      <p:sp>
        <p:nvSpPr>
          <p:cNvPr id="88152" name="Rectangle 92"/>
          <p:cNvSpPr>
            <a:spLocks noChangeArrowheads="1"/>
          </p:cNvSpPr>
          <p:nvPr/>
        </p:nvSpPr>
        <p:spPr bwMode="auto">
          <a:xfrm>
            <a:off x="6838950" y="868363"/>
            <a:ext cx="1466850"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53" name="Rectangle 93"/>
          <p:cNvSpPr>
            <a:spLocks noChangeArrowheads="1"/>
          </p:cNvSpPr>
          <p:nvPr/>
        </p:nvSpPr>
        <p:spPr bwMode="auto">
          <a:xfrm>
            <a:off x="6838950" y="1090613"/>
            <a:ext cx="1466850"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54" name="Rectangle 94"/>
          <p:cNvSpPr>
            <a:spLocks noChangeArrowheads="1"/>
          </p:cNvSpPr>
          <p:nvPr/>
        </p:nvSpPr>
        <p:spPr bwMode="auto">
          <a:xfrm>
            <a:off x="6838950" y="1314450"/>
            <a:ext cx="1466850"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55" name="Rectangle 95"/>
          <p:cNvSpPr>
            <a:spLocks noChangeArrowheads="1"/>
          </p:cNvSpPr>
          <p:nvPr/>
        </p:nvSpPr>
        <p:spPr bwMode="auto">
          <a:xfrm>
            <a:off x="6838950" y="1536700"/>
            <a:ext cx="1466850"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56" name="Rectangle 96"/>
          <p:cNvSpPr>
            <a:spLocks noChangeArrowheads="1"/>
          </p:cNvSpPr>
          <p:nvPr/>
        </p:nvSpPr>
        <p:spPr bwMode="auto">
          <a:xfrm>
            <a:off x="6838950" y="1758950"/>
            <a:ext cx="1466850"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57" name="Rectangle 97"/>
          <p:cNvSpPr>
            <a:spLocks noChangeArrowheads="1"/>
          </p:cNvSpPr>
          <p:nvPr/>
        </p:nvSpPr>
        <p:spPr bwMode="auto">
          <a:xfrm>
            <a:off x="6838950" y="1982788"/>
            <a:ext cx="1466850"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58" name="Rectangle 98"/>
          <p:cNvSpPr>
            <a:spLocks noChangeArrowheads="1"/>
          </p:cNvSpPr>
          <p:nvPr/>
        </p:nvSpPr>
        <p:spPr bwMode="auto">
          <a:xfrm>
            <a:off x="6838950" y="2205038"/>
            <a:ext cx="1466850"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59" name="Rectangle 99"/>
          <p:cNvSpPr>
            <a:spLocks noChangeArrowheads="1"/>
          </p:cNvSpPr>
          <p:nvPr/>
        </p:nvSpPr>
        <p:spPr bwMode="auto">
          <a:xfrm>
            <a:off x="6838950" y="2425700"/>
            <a:ext cx="1466850"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60" name="Oval 101"/>
          <p:cNvSpPr>
            <a:spLocks noChangeArrowheads="1"/>
          </p:cNvSpPr>
          <p:nvPr/>
        </p:nvSpPr>
        <p:spPr bwMode="auto">
          <a:xfrm>
            <a:off x="5713413" y="3381375"/>
            <a:ext cx="328612" cy="552450"/>
          </a:xfrm>
          <a:prstGeom prst="ellipse">
            <a:avLst/>
          </a:prstGeom>
          <a:gradFill rotWithShape="0">
            <a:gsLst>
              <a:gs pos="0">
                <a:srgbClr val="919191"/>
              </a:gs>
              <a:gs pos="50000">
                <a:srgbClr val="FFFFFF"/>
              </a:gs>
              <a:gs pos="100000">
                <a:srgbClr val="919191"/>
              </a:gs>
            </a:gsLst>
            <a:lin ang="5400000" scaled="1"/>
          </a:gradFill>
          <a:ln w="19050">
            <a:solidFill>
              <a:schemeClr val="tx1"/>
            </a:solidFill>
            <a:round/>
            <a:headEnd/>
            <a:tailEnd/>
          </a:ln>
        </p:spPr>
        <p:txBody>
          <a:bodyPr wrap="none" anchor="ctr"/>
          <a:lstStyle/>
          <a:p>
            <a:endParaRPr lang="en-GB">
              <a:solidFill>
                <a:schemeClr val="bg1"/>
              </a:solidFill>
            </a:endParaRPr>
          </a:p>
        </p:txBody>
      </p:sp>
      <p:sp>
        <p:nvSpPr>
          <p:cNvPr id="88161" name="Rectangle 102"/>
          <p:cNvSpPr>
            <a:spLocks noChangeArrowheads="1"/>
          </p:cNvSpPr>
          <p:nvPr/>
        </p:nvSpPr>
        <p:spPr bwMode="auto">
          <a:xfrm>
            <a:off x="2992438" y="3379788"/>
            <a:ext cx="2879725" cy="554037"/>
          </a:xfrm>
          <a:prstGeom prst="rect">
            <a:avLst/>
          </a:prstGeom>
          <a:gradFill rotWithShape="0">
            <a:gsLst>
              <a:gs pos="0">
                <a:srgbClr val="919191"/>
              </a:gs>
              <a:gs pos="50000">
                <a:srgbClr val="FFFFFF"/>
              </a:gs>
              <a:gs pos="100000">
                <a:srgbClr val="919191"/>
              </a:gs>
            </a:gsLst>
            <a:lin ang="5400000" scaled="1"/>
          </a:gradFill>
          <a:ln w="19050">
            <a:solidFill>
              <a:schemeClr val="tx1"/>
            </a:solidFill>
            <a:miter lim="800000"/>
            <a:headEnd/>
            <a:tailEnd/>
          </a:ln>
        </p:spPr>
        <p:txBody>
          <a:bodyPr wrap="none" anchor="ctr"/>
          <a:lstStyle/>
          <a:p>
            <a:endParaRPr lang="en-GB">
              <a:solidFill>
                <a:schemeClr val="bg1"/>
              </a:solidFill>
            </a:endParaRPr>
          </a:p>
        </p:txBody>
      </p:sp>
      <p:sp>
        <p:nvSpPr>
          <p:cNvPr id="88162" name="Oval 103"/>
          <p:cNvSpPr>
            <a:spLocks noChangeArrowheads="1"/>
          </p:cNvSpPr>
          <p:nvPr/>
        </p:nvSpPr>
        <p:spPr bwMode="auto">
          <a:xfrm>
            <a:off x="2819400" y="3378200"/>
            <a:ext cx="347663" cy="557213"/>
          </a:xfrm>
          <a:prstGeom prst="ellipse">
            <a:avLst/>
          </a:prstGeom>
          <a:solidFill>
            <a:srgbClr val="DADADA"/>
          </a:solidFill>
          <a:ln w="19050">
            <a:solidFill>
              <a:schemeClr val="tx1"/>
            </a:solidFill>
            <a:round/>
            <a:headEnd/>
            <a:tailEnd/>
          </a:ln>
        </p:spPr>
        <p:txBody>
          <a:bodyPr wrap="none" anchor="ctr"/>
          <a:lstStyle/>
          <a:p>
            <a:endParaRPr lang="en-GB">
              <a:solidFill>
                <a:schemeClr val="bg1"/>
              </a:solidFill>
            </a:endParaRPr>
          </a:p>
        </p:txBody>
      </p:sp>
      <p:sp>
        <p:nvSpPr>
          <p:cNvPr id="88163" name="Line 104"/>
          <p:cNvSpPr>
            <a:spLocks noChangeShapeType="1"/>
          </p:cNvSpPr>
          <p:nvPr/>
        </p:nvSpPr>
        <p:spPr bwMode="auto">
          <a:xfrm>
            <a:off x="2992438" y="3379788"/>
            <a:ext cx="2894012" cy="0"/>
          </a:xfrm>
          <a:prstGeom prst="line">
            <a:avLst/>
          </a:prstGeom>
          <a:noFill/>
          <a:ln w="19050">
            <a:solidFill>
              <a:schemeClr val="tx1"/>
            </a:solidFill>
            <a:round/>
            <a:headEnd/>
            <a:tailEnd/>
          </a:ln>
        </p:spPr>
        <p:txBody>
          <a:bodyPr wrap="none" anchor="ctr"/>
          <a:lstStyle/>
          <a:p>
            <a:endParaRPr lang="en-US"/>
          </a:p>
        </p:txBody>
      </p:sp>
      <p:sp>
        <p:nvSpPr>
          <p:cNvPr id="88164" name="Line 105"/>
          <p:cNvSpPr>
            <a:spLocks noChangeShapeType="1"/>
          </p:cNvSpPr>
          <p:nvPr/>
        </p:nvSpPr>
        <p:spPr bwMode="auto">
          <a:xfrm>
            <a:off x="2992438" y="3933825"/>
            <a:ext cx="2894012" cy="0"/>
          </a:xfrm>
          <a:prstGeom prst="line">
            <a:avLst/>
          </a:prstGeom>
          <a:noFill/>
          <a:ln w="19050">
            <a:solidFill>
              <a:schemeClr val="tx1"/>
            </a:solidFill>
            <a:round/>
            <a:headEnd/>
            <a:tailEnd/>
          </a:ln>
        </p:spPr>
        <p:txBody>
          <a:bodyPr wrap="none" anchor="ctr"/>
          <a:lstStyle/>
          <a:p>
            <a:endParaRPr lang="en-US"/>
          </a:p>
        </p:txBody>
      </p:sp>
      <p:sp>
        <p:nvSpPr>
          <p:cNvPr id="88165" name="Line 106"/>
          <p:cNvSpPr>
            <a:spLocks noChangeShapeType="1"/>
          </p:cNvSpPr>
          <p:nvPr/>
        </p:nvSpPr>
        <p:spPr bwMode="auto">
          <a:xfrm>
            <a:off x="3001963" y="3462338"/>
            <a:ext cx="3040062" cy="0"/>
          </a:xfrm>
          <a:prstGeom prst="line">
            <a:avLst/>
          </a:prstGeom>
          <a:noFill/>
          <a:ln w="19050">
            <a:solidFill>
              <a:srgbClr val="114FFB"/>
            </a:solidFill>
            <a:round/>
            <a:headEnd/>
            <a:tailEnd/>
          </a:ln>
        </p:spPr>
        <p:txBody>
          <a:bodyPr wrap="none" anchor="ctr"/>
          <a:lstStyle/>
          <a:p>
            <a:endParaRPr lang="en-US"/>
          </a:p>
        </p:txBody>
      </p:sp>
      <p:sp>
        <p:nvSpPr>
          <p:cNvPr id="88166" name="Line 107"/>
          <p:cNvSpPr>
            <a:spLocks noChangeShapeType="1"/>
          </p:cNvSpPr>
          <p:nvPr/>
        </p:nvSpPr>
        <p:spPr bwMode="auto">
          <a:xfrm>
            <a:off x="2941638" y="3516313"/>
            <a:ext cx="3162300" cy="0"/>
          </a:xfrm>
          <a:prstGeom prst="line">
            <a:avLst/>
          </a:prstGeom>
          <a:noFill/>
          <a:ln w="19050">
            <a:solidFill>
              <a:srgbClr val="009688"/>
            </a:solidFill>
            <a:round/>
            <a:headEnd/>
            <a:tailEnd/>
          </a:ln>
        </p:spPr>
        <p:txBody>
          <a:bodyPr wrap="none" anchor="ctr"/>
          <a:lstStyle/>
          <a:p>
            <a:endParaRPr lang="en-US"/>
          </a:p>
        </p:txBody>
      </p:sp>
      <p:sp>
        <p:nvSpPr>
          <p:cNvPr id="88167" name="Line 108"/>
          <p:cNvSpPr>
            <a:spLocks noChangeShapeType="1"/>
          </p:cNvSpPr>
          <p:nvPr/>
        </p:nvSpPr>
        <p:spPr bwMode="auto">
          <a:xfrm>
            <a:off x="2879725" y="3573463"/>
            <a:ext cx="3284538" cy="0"/>
          </a:xfrm>
          <a:prstGeom prst="line">
            <a:avLst/>
          </a:prstGeom>
          <a:noFill/>
          <a:ln w="19050">
            <a:solidFill>
              <a:srgbClr val="00FF00"/>
            </a:solidFill>
            <a:round/>
            <a:headEnd/>
            <a:tailEnd/>
          </a:ln>
        </p:spPr>
        <p:txBody>
          <a:bodyPr wrap="none" anchor="ctr"/>
          <a:lstStyle/>
          <a:p>
            <a:endParaRPr lang="en-US"/>
          </a:p>
        </p:txBody>
      </p:sp>
      <p:sp>
        <p:nvSpPr>
          <p:cNvPr id="88168" name="Line 109"/>
          <p:cNvSpPr>
            <a:spLocks noChangeShapeType="1"/>
          </p:cNvSpPr>
          <p:nvPr/>
        </p:nvSpPr>
        <p:spPr bwMode="auto">
          <a:xfrm>
            <a:off x="2879725" y="3684588"/>
            <a:ext cx="3284538" cy="0"/>
          </a:xfrm>
          <a:prstGeom prst="line">
            <a:avLst/>
          </a:prstGeom>
          <a:noFill/>
          <a:ln w="19050">
            <a:solidFill>
              <a:srgbClr val="EAEC5E"/>
            </a:solidFill>
            <a:round/>
            <a:headEnd/>
            <a:tailEnd/>
          </a:ln>
        </p:spPr>
        <p:txBody>
          <a:bodyPr wrap="none" anchor="ctr"/>
          <a:lstStyle/>
          <a:p>
            <a:endParaRPr lang="en-US"/>
          </a:p>
        </p:txBody>
      </p:sp>
      <p:sp>
        <p:nvSpPr>
          <p:cNvPr id="88169" name="Line 110"/>
          <p:cNvSpPr>
            <a:spLocks noChangeShapeType="1"/>
          </p:cNvSpPr>
          <p:nvPr/>
        </p:nvSpPr>
        <p:spPr bwMode="auto">
          <a:xfrm flipV="1">
            <a:off x="2879725" y="3740150"/>
            <a:ext cx="3284538" cy="0"/>
          </a:xfrm>
          <a:prstGeom prst="line">
            <a:avLst/>
          </a:prstGeom>
          <a:noFill/>
          <a:ln w="19050">
            <a:solidFill>
              <a:srgbClr val="FE9B03"/>
            </a:solidFill>
            <a:round/>
            <a:headEnd/>
            <a:tailEnd/>
          </a:ln>
        </p:spPr>
        <p:txBody>
          <a:bodyPr wrap="none" anchor="ctr"/>
          <a:lstStyle/>
          <a:p>
            <a:endParaRPr lang="en-US"/>
          </a:p>
        </p:txBody>
      </p:sp>
      <p:sp>
        <p:nvSpPr>
          <p:cNvPr id="88170" name="Line 111"/>
          <p:cNvSpPr>
            <a:spLocks noChangeShapeType="1"/>
          </p:cNvSpPr>
          <p:nvPr/>
        </p:nvSpPr>
        <p:spPr bwMode="auto">
          <a:xfrm>
            <a:off x="2941638" y="3795713"/>
            <a:ext cx="3162300" cy="0"/>
          </a:xfrm>
          <a:prstGeom prst="line">
            <a:avLst/>
          </a:prstGeom>
          <a:noFill/>
          <a:ln w="19050">
            <a:solidFill>
              <a:srgbClr val="FF5008"/>
            </a:solidFill>
            <a:round/>
            <a:headEnd/>
            <a:tailEnd/>
          </a:ln>
        </p:spPr>
        <p:txBody>
          <a:bodyPr wrap="none" anchor="ctr"/>
          <a:lstStyle/>
          <a:p>
            <a:endParaRPr lang="en-US"/>
          </a:p>
        </p:txBody>
      </p:sp>
      <p:sp>
        <p:nvSpPr>
          <p:cNvPr id="88171" name="Line 112"/>
          <p:cNvSpPr>
            <a:spLocks noChangeShapeType="1"/>
          </p:cNvSpPr>
          <p:nvPr/>
        </p:nvSpPr>
        <p:spPr bwMode="auto">
          <a:xfrm>
            <a:off x="3001963" y="3851275"/>
            <a:ext cx="3040062" cy="0"/>
          </a:xfrm>
          <a:prstGeom prst="line">
            <a:avLst/>
          </a:prstGeom>
          <a:noFill/>
          <a:ln w="19050">
            <a:solidFill>
              <a:srgbClr val="FF0000"/>
            </a:solidFill>
            <a:round/>
            <a:headEnd/>
            <a:tailEnd/>
          </a:ln>
        </p:spPr>
        <p:txBody>
          <a:bodyPr wrap="none" anchor="ctr"/>
          <a:lstStyle/>
          <a:p>
            <a:endParaRPr lang="en-US"/>
          </a:p>
        </p:txBody>
      </p:sp>
      <p:sp>
        <p:nvSpPr>
          <p:cNvPr id="88172" name="Line 113"/>
          <p:cNvSpPr>
            <a:spLocks noChangeShapeType="1"/>
          </p:cNvSpPr>
          <p:nvPr/>
        </p:nvSpPr>
        <p:spPr bwMode="auto">
          <a:xfrm>
            <a:off x="2879725" y="3629025"/>
            <a:ext cx="3284538" cy="0"/>
          </a:xfrm>
          <a:prstGeom prst="line">
            <a:avLst/>
          </a:prstGeom>
          <a:noFill/>
          <a:ln w="19050">
            <a:solidFill>
              <a:srgbClr val="A3F25F"/>
            </a:solidFill>
            <a:round/>
            <a:headEnd/>
            <a:tailEnd/>
          </a:ln>
        </p:spPr>
        <p:txBody>
          <a:bodyPr wrap="none" anchor="ctr"/>
          <a:lstStyle/>
          <a:p>
            <a:endParaRPr lang="en-US"/>
          </a:p>
        </p:txBody>
      </p:sp>
      <p:sp>
        <p:nvSpPr>
          <p:cNvPr id="88173" name="Line 114"/>
          <p:cNvSpPr>
            <a:spLocks noChangeShapeType="1"/>
          </p:cNvSpPr>
          <p:nvPr/>
        </p:nvSpPr>
        <p:spPr bwMode="auto">
          <a:xfrm flipH="1" flipV="1">
            <a:off x="2211388" y="2876550"/>
            <a:ext cx="790575" cy="585788"/>
          </a:xfrm>
          <a:prstGeom prst="line">
            <a:avLst/>
          </a:prstGeom>
          <a:noFill/>
          <a:ln w="19050">
            <a:solidFill>
              <a:srgbClr val="114FFB"/>
            </a:solidFill>
            <a:round/>
            <a:headEnd/>
            <a:tailEnd/>
          </a:ln>
        </p:spPr>
        <p:txBody>
          <a:bodyPr wrap="none" anchor="ctr"/>
          <a:lstStyle/>
          <a:p>
            <a:endParaRPr lang="en-US"/>
          </a:p>
        </p:txBody>
      </p:sp>
      <p:sp>
        <p:nvSpPr>
          <p:cNvPr id="88174" name="Line 115"/>
          <p:cNvSpPr>
            <a:spLocks noChangeShapeType="1"/>
          </p:cNvSpPr>
          <p:nvPr/>
        </p:nvSpPr>
        <p:spPr bwMode="auto">
          <a:xfrm>
            <a:off x="2211388" y="3100388"/>
            <a:ext cx="730250" cy="415925"/>
          </a:xfrm>
          <a:prstGeom prst="line">
            <a:avLst/>
          </a:prstGeom>
          <a:noFill/>
          <a:ln w="19050">
            <a:solidFill>
              <a:srgbClr val="009688"/>
            </a:solidFill>
            <a:round/>
            <a:headEnd/>
            <a:tailEnd/>
          </a:ln>
        </p:spPr>
        <p:txBody>
          <a:bodyPr wrap="none" anchor="ctr"/>
          <a:lstStyle/>
          <a:p>
            <a:endParaRPr lang="en-US"/>
          </a:p>
        </p:txBody>
      </p:sp>
      <p:sp>
        <p:nvSpPr>
          <p:cNvPr id="88175" name="Line 116"/>
          <p:cNvSpPr>
            <a:spLocks noChangeShapeType="1"/>
          </p:cNvSpPr>
          <p:nvPr/>
        </p:nvSpPr>
        <p:spPr bwMode="auto">
          <a:xfrm>
            <a:off x="2211388" y="3322638"/>
            <a:ext cx="668337" cy="250825"/>
          </a:xfrm>
          <a:prstGeom prst="line">
            <a:avLst/>
          </a:prstGeom>
          <a:noFill/>
          <a:ln w="19050">
            <a:solidFill>
              <a:srgbClr val="00FF00"/>
            </a:solidFill>
            <a:round/>
            <a:headEnd/>
            <a:tailEnd/>
          </a:ln>
        </p:spPr>
        <p:txBody>
          <a:bodyPr wrap="none" anchor="ctr"/>
          <a:lstStyle/>
          <a:p>
            <a:endParaRPr lang="en-US"/>
          </a:p>
        </p:txBody>
      </p:sp>
      <p:sp>
        <p:nvSpPr>
          <p:cNvPr id="88176" name="Line 117"/>
          <p:cNvSpPr>
            <a:spLocks noChangeShapeType="1"/>
          </p:cNvSpPr>
          <p:nvPr/>
        </p:nvSpPr>
        <p:spPr bwMode="auto">
          <a:xfrm flipV="1">
            <a:off x="2211388" y="3684588"/>
            <a:ext cx="668337" cy="82550"/>
          </a:xfrm>
          <a:prstGeom prst="line">
            <a:avLst/>
          </a:prstGeom>
          <a:noFill/>
          <a:ln w="19050">
            <a:solidFill>
              <a:srgbClr val="EAEC5E"/>
            </a:solidFill>
            <a:round/>
            <a:headEnd/>
            <a:tailEnd/>
          </a:ln>
        </p:spPr>
        <p:txBody>
          <a:bodyPr wrap="none" anchor="ctr"/>
          <a:lstStyle/>
          <a:p>
            <a:endParaRPr lang="en-US"/>
          </a:p>
        </p:txBody>
      </p:sp>
      <p:sp>
        <p:nvSpPr>
          <p:cNvPr id="88177" name="Line 118"/>
          <p:cNvSpPr>
            <a:spLocks noChangeShapeType="1"/>
          </p:cNvSpPr>
          <p:nvPr/>
        </p:nvSpPr>
        <p:spPr bwMode="auto">
          <a:xfrm flipV="1">
            <a:off x="2211388" y="3740150"/>
            <a:ext cx="668337" cy="249238"/>
          </a:xfrm>
          <a:prstGeom prst="line">
            <a:avLst/>
          </a:prstGeom>
          <a:noFill/>
          <a:ln w="19050">
            <a:solidFill>
              <a:srgbClr val="FE9B03"/>
            </a:solidFill>
            <a:round/>
            <a:headEnd/>
            <a:tailEnd/>
          </a:ln>
        </p:spPr>
        <p:txBody>
          <a:bodyPr wrap="none" anchor="ctr"/>
          <a:lstStyle/>
          <a:p>
            <a:endParaRPr lang="en-US"/>
          </a:p>
        </p:txBody>
      </p:sp>
      <p:sp>
        <p:nvSpPr>
          <p:cNvPr id="88178" name="Line 119"/>
          <p:cNvSpPr>
            <a:spLocks noChangeShapeType="1"/>
          </p:cNvSpPr>
          <p:nvPr/>
        </p:nvSpPr>
        <p:spPr bwMode="auto">
          <a:xfrm flipH="1">
            <a:off x="2211388" y="3795713"/>
            <a:ext cx="730250" cy="415925"/>
          </a:xfrm>
          <a:prstGeom prst="line">
            <a:avLst/>
          </a:prstGeom>
          <a:noFill/>
          <a:ln w="19050">
            <a:solidFill>
              <a:srgbClr val="FF5008"/>
            </a:solidFill>
            <a:round/>
            <a:headEnd/>
            <a:tailEnd/>
          </a:ln>
        </p:spPr>
        <p:txBody>
          <a:bodyPr wrap="none" anchor="ctr"/>
          <a:lstStyle/>
          <a:p>
            <a:endParaRPr lang="en-US"/>
          </a:p>
        </p:txBody>
      </p:sp>
      <p:sp>
        <p:nvSpPr>
          <p:cNvPr id="88179" name="Line 120"/>
          <p:cNvSpPr>
            <a:spLocks noChangeShapeType="1"/>
          </p:cNvSpPr>
          <p:nvPr/>
        </p:nvSpPr>
        <p:spPr bwMode="auto">
          <a:xfrm flipV="1">
            <a:off x="2211388" y="3851275"/>
            <a:ext cx="790575" cy="584200"/>
          </a:xfrm>
          <a:prstGeom prst="line">
            <a:avLst/>
          </a:prstGeom>
          <a:noFill/>
          <a:ln w="19050">
            <a:solidFill>
              <a:srgbClr val="FF0000"/>
            </a:solidFill>
            <a:round/>
            <a:headEnd/>
            <a:tailEnd/>
          </a:ln>
        </p:spPr>
        <p:txBody>
          <a:bodyPr wrap="none" anchor="ctr"/>
          <a:lstStyle/>
          <a:p>
            <a:endParaRPr lang="en-US"/>
          </a:p>
        </p:txBody>
      </p:sp>
      <p:sp>
        <p:nvSpPr>
          <p:cNvPr id="88180" name="Line 121"/>
          <p:cNvSpPr>
            <a:spLocks noChangeShapeType="1"/>
          </p:cNvSpPr>
          <p:nvPr/>
        </p:nvSpPr>
        <p:spPr bwMode="auto">
          <a:xfrm>
            <a:off x="2211388" y="3544888"/>
            <a:ext cx="668337" cy="84137"/>
          </a:xfrm>
          <a:prstGeom prst="line">
            <a:avLst/>
          </a:prstGeom>
          <a:noFill/>
          <a:ln w="19050">
            <a:solidFill>
              <a:srgbClr val="A3F25F"/>
            </a:solidFill>
            <a:round/>
            <a:headEnd/>
            <a:tailEnd/>
          </a:ln>
        </p:spPr>
        <p:txBody>
          <a:bodyPr wrap="none" anchor="ctr"/>
          <a:lstStyle/>
          <a:p>
            <a:endParaRPr lang="en-US"/>
          </a:p>
        </p:txBody>
      </p:sp>
      <p:sp>
        <p:nvSpPr>
          <p:cNvPr id="88181" name="Rectangle 122"/>
          <p:cNvSpPr>
            <a:spLocks noChangeArrowheads="1"/>
          </p:cNvSpPr>
          <p:nvPr/>
        </p:nvSpPr>
        <p:spPr bwMode="auto">
          <a:xfrm>
            <a:off x="774700" y="2794000"/>
            <a:ext cx="1436688"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82" name="Rectangle 123"/>
          <p:cNvSpPr>
            <a:spLocks noChangeArrowheads="1"/>
          </p:cNvSpPr>
          <p:nvPr/>
        </p:nvSpPr>
        <p:spPr bwMode="auto">
          <a:xfrm>
            <a:off x="774700" y="3016250"/>
            <a:ext cx="1436688"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83" name="Rectangle 124"/>
          <p:cNvSpPr>
            <a:spLocks noChangeArrowheads="1"/>
          </p:cNvSpPr>
          <p:nvPr/>
        </p:nvSpPr>
        <p:spPr bwMode="auto">
          <a:xfrm>
            <a:off x="774700" y="3240088"/>
            <a:ext cx="1436688"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84" name="Rectangle 125"/>
          <p:cNvSpPr>
            <a:spLocks noChangeArrowheads="1"/>
          </p:cNvSpPr>
          <p:nvPr/>
        </p:nvSpPr>
        <p:spPr bwMode="auto">
          <a:xfrm>
            <a:off x="774700" y="3462338"/>
            <a:ext cx="1436688"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85" name="Rectangle 126"/>
          <p:cNvSpPr>
            <a:spLocks noChangeArrowheads="1"/>
          </p:cNvSpPr>
          <p:nvPr/>
        </p:nvSpPr>
        <p:spPr bwMode="auto">
          <a:xfrm>
            <a:off x="774700" y="3684588"/>
            <a:ext cx="1436688"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86" name="Rectangle 127"/>
          <p:cNvSpPr>
            <a:spLocks noChangeArrowheads="1"/>
          </p:cNvSpPr>
          <p:nvPr/>
        </p:nvSpPr>
        <p:spPr bwMode="auto">
          <a:xfrm>
            <a:off x="774700" y="3908425"/>
            <a:ext cx="1436688"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87" name="Rectangle 128"/>
          <p:cNvSpPr>
            <a:spLocks noChangeArrowheads="1"/>
          </p:cNvSpPr>
          <p:nvPr/>
        </p:nvSpPr>
        <p:spPr bwMode="auto">
          <a:xfrm>
            <a:off x="774700" y="4130675"/>
            <a:ext cx="1436688"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88" name="Rectangle 129"/>
          <p:cNvSpPr>
            <a:spLocks noChangeArrowheads="1"/>
          </p:cNvSpPr>
          <p:nvPr/>
        </p:nvSpPr>
        <p:spPr bwMode="auto">
          <a:xfrm>
            <a:off x="774700" y="4351338"/>
            <a:ext cx="1436688"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189" name="Line 130"/>
          <p:cNvSpPr>
            <a:spLocks noChangeShapeType="1"/>
          </p:cNvSpPr>
          <p:nvPr/>
        </p:nvSpPr>
        <p:spPr bwMode="auto">
          <a:xfrm flipV="1">
            <a:off x="6042025" y="2876550"/>
            <a:ext cx="790575" cy="585788"/>
          </a:xfrm>
          <a:prstGeom prst="line">
            <a:avLst/>
          </a:prstGeom>
          <a:noFill/>
          <a:ln w="19050">
            <a:solidFill>
              <a:srgbClr val="114FFB"/>
            </a:solidFill>
            <a:round/>
            <a:headEnd/>
            <a:tailEnd/>
          </a:ln>
        </p:spPr>
        <p:txBody>
          <a:bodyPr wrap="none" anchor="ctr"/>
          <a:lstStyle/>
          <a:p>
            <a:endParaRPr lang="en-US"/>
          </a:p>
        </p:txBody>
      </p:sp>
      <p:sp>
        <p:nvSpPr>
          <p:cNvPr id="88190" name="Line 131"/>
          <p:cNvSpPr>
            <a:spLocks noChangeShapeType="1"/>
          </p:cNvSpPr>
          <p:nvPr/>
        </p:nvSpPr>
        <p:spPr bwMode="auto">
          <a:xfrm flipH="1">
            <a:off x="6103938" y="3100388"/>
            <a:ext cx="728662" cy="415925"/>
          </a:xfrm>
          <a:prstGeom prst="line">
            <a:avLst/>
          </a:prstGeom>
          <a:noFill/>
          <a:ln w="19050">
            <a:solidFill>
              <a:srgbClr val="009688"/>
            </a:solidFill>
            <a:round/>
            <a:headEnd/>
            <a:tailEnd/>
          </a:ln>
        </p:spPr>
        <p:txBody>
          <a:bodyPr wrap="none" anchor="ctr"/>
          <a:lstStyle/>
          <a:p>
            <a:endParaRPr lang="en-US"/>
          </a:p>
        </p:txBody>
      </p:sp>
      <p:sp>
        <p:nvSpPr>
          <p:cNvPr id="88191" name="Line 132"/>
          <p:cNvSpPr>
            <a:spLocks noChangeShapeType="1"/>
          </p:cNvSpPr>
          <p:nvPr/>
        </p:nvSpPr>
        <p:spPr bwMode="auto">
          <a:xfrm flipH="1">
            <a:off x="6164263" y="3322638"/>
            <a:ext cx="668337" cy="250825"/>
          </a:xfrm>
          <a:prstGeom prst="line">
            <a:avLst/>
          </a:prstGeom>
          <a:noFill/>
          <a:ln w="19050">
            <a:solidFill>
              <a:srgbClr val="00FF00"/>
            </a:solidFill>
            <a:round/>
            <a:headEnd/>
            <a:tailEnd/>
          </a:ln>
        </p:spPr>
        <p:txBody>
          <a:bodyPr wrap="none" anchor="ctr"/>
          <a:lstStyle/>
          <a:p>
            <a:endParaRPr lang="en-US"/>
          </a:p>
        </p:txBody>
      </p:sp>
      <p:sp>
        <p:nvSpPr>
          <p:cNvPr id="88192" name="Line 133"/>
          <p:cNvSpPr>
            <a:spLocks noChangeShapeType="1"/>
          </p:cNvSpPr>
          <p:nvPr/>
        </p:nvSpPr>
        <p:spPr bwMode="auto">
          <a:xfrm flipH="1" flipV="1">
            <a:off x="6164263" y="3684588"/>
            <a:ext cx="668337" cy="82550"/>
          </a:xfrm>
          <a:prstGeom prst="line">
            <a:avLst/>
          </a:prstGeom>
          <a:noFill/>
          <a:ln w="19050">
            <a:solidFill>
              <a:srgbClr val="EAEC5E"/>
            </a:solidFill>
            <a:round/>
            <a:headEnd/>
            <a:tailEnd/>
          </a:ln>
        </p:spPr>
        <p:txBody>
          <a:bodyPr wrap="none" anchor="ctr"/>
          <a:lstStyle/>
          <a:p>
            <a:endParaRPr lang="en-US"/>
          </a:p>
        </p:txBody>
      </p:sp>
      <p:sp>
        <p:nvSpPr>
          <p:cNvPr id="88193" name="Line 134"/>
          <p:cNvSpPr>
            <a:spLocks noChangeShapeType="1"/>
          </p:cNvSpPr>
          <p:nvPr/>
        </p:nvSpPr>
        <p:spPr bwMode="auto">
          <a:xfrm flipH="1" flipV="1">
            <a:off x="6164263" y="3740150"/>
            <a:ext cx="668337" cy="249238"/>
          </a:xfrm>
          <a:prstGeom prst="line">
            <a:avLst/>
          </a:prstGeom>
          <a:noFill/>
          <a:ln w="19050">
            <a:solidFill>
              <a:srgbClr val="FE9B03"/>
            </a:solidFill>
            <a:round/>
            <a:headEnd/>
            <a:tailEnd/>
          </a:ln>
        </p:spPr>
        <p:txBody>
          <a:bodyPr wrap="none" anchor="ctr"/>
          <a:lstStyle/>
          <a:p>
            <a:endParaRPr lang="en-US"/>
          </a:p>
        </p:txBody>
      </p:sp>
      <p:sp>
        <p:nvSpPr>
          <p:cNvPr id="88194" name="Line 135"/>
          <p:cNvSpPr>
            <a:spLocks noChangeShapeType="1"/>
          </p:cNvSpPr>
          <p:nvPr/>
        </p:nvSpPr>
        <p:spPr bwMode="auto">
          <a:xfrm>
            <a:off x="6103938" y="3795713"/>
            <a:ext cx="728662" cy="415925"/>
          </a:xfrm>
          <a:prstGeom prst="line">
            <a:avLst/>
          </a:prstGeom>
          <a:noFill/>
          <a:ln w="19050">
            <a:solidFill>
              <a:srgbClr val="FF5008"/>
            </a:solidFill>
            <a:round/>
            <a:headEnd/>
            <a:tailEnd/>
          </a:ln>
        </p:spPr>
        <p:txBody>
          <a:bodyPr wrap="none" anchor="ctr"/>
          <a:lstStyle/>
          <a:p>
            <a:endParaRPr lang="en-US"/>
          </a:p>
        </p:txBody>
      </p:sp>
      <p:sp>
        <p:nvSpPr>
          <p:cNvPr id="88195" name="Line 136"/>
          <p:cNvSpPr>
            <a:spLocks noChangeShapeType="1"/>
          </p:cNvSpPr>
          <p:nvPr/>
        </p:nvSpPr>
        <p:spPr bwMode="auto">
          <a:xfrm flipH="1" flipV="1">
            <a:off x="6042025" y="3851275"/>
            <a:ext cx="790575" cy="584200"/>
          </a:xfrm>
          <a:prstGeom prst="line">
            <a:avLst/>
          </a:prstGeom>
          <a:noFill/>
          <a:ln w="19050">
            <a:solidFill>
              <a:srgbClr val="FF0000"/>
            </a:solidFill>
            <a:round/>
            <a:headEnd/>
            <a:tailEnd/>
          </a:ln>
        </p:spPr>
        <p:txBody>
          <a:bodyPr wrap="none" anchor="ctr"/>
          <a:lstStyle/>
          <a:p>
            <a:endParaRPr lang="en-US"/>
          </a:p>
        </p:txBody>
      </p:sp>
      <p:sp>
        <p:nvSpPr>
          <p:cNvPr id="88196" name="Line 137"/>
          <p:cNvSpPr>
            <a:spLocks noChangeShapeType="1"/>
          </p:cNvSpPr>
          <p:nvPr/>
        </p:nvSpPr>
        <p:spPr bwMode="auto">
          <a:xfrm flipH="1">
            <a:off x="6164263" y="3544888"/>
            <a:ext cx="668337" cy="84137"/>
          </a:xfrm>
          <a:prstGeom prst="line">
            <a:avLst/>
          </a:prstGeom>
          <a:noFill/>
          <a:ln w="19050">
            <a:solidFill>
              <a:srgbClr val="A3F25F"/>
            </a:solidFill>
            <a:round/>
            <a:headEnd/>
            <a:tailEnd/>
          </a:ln>
        </p:spPr>
        <p:txBody>
          <a:bodyPr wrap="none" anchor="ctr"/>
          <a:lstStyle/>
          <a:p>
            <a:endParaRPr lang="en-US"/>
          </a:p>
        </p:txBody>
      </p:sp>
      <p:sp>
        <p:nvSpPr>
          <p:cNvPr id="88197" name="Rectangle 138"/>
          <p:cNvSpPr>
            <a:spLocks noChangeArrowheads="1"/>
          </p:cNvSpPr>
          <p:nvPr/>
        </p:nvSpPr>
        <p:spPr bwMode="auto">
          <a:xfrm>
            <a:off x="6832600" y="2794000"/>
            <a:ext cx="1466850"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98" name="Rectangle 139"/>
          <p:cNvSpPr>
            <a:spLocks noChangeArrowheads="1"/>
          </p:cNvSpPr>
          <p:nvPr/>
        </p:nvSpPr>
        <p:spPr bwMode="auto">
          <a:xfrm>
            <a:off x="6832600" y="3016250"/>
            <a:ext cx="1466850"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199" name="Rectangle 140"/>
          <p:cNvSpPr>
            <a:spLocks noChangeArrowheads="1"/>
          </p:cNvSpPr>
          <p:nvPr/>
        </p:nvSpPr>
        <p:spPr bwMode="auto">
          <a:xfrm>
            <a:off x="6832600" y="3240088"/>
            <a:ext cx="1466850"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00" name="Rectangle 141"/>
          <p:cNvSpPr>
            <a:spLocks noChangeArrowheads="1"/>
          </p:cNvSpPr>
          <p:nvPr/>
        </p:nvSpPr>
        <p:spPr bwMode="auto">
          <a:xfrm>
            <a:off x="6832600" y="3462338"/>
            <a:ext cx="1466850"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01" name="Rectangle 142"/>
          <p:cNvSpPr>
            <a:spLocks noChangeArrowheads="1"/>
          </p:cNvSpPr>
          <p:nvPr/>
        </p:nvSpPr>
        <p:spPr bwMode="auto">
          <a:xfrm>
            <a:off x="6832600" y="3684588"/>
            <a:ext cx="1466850"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02" name="Rectangle 143"/>
          <p:cNvSpPr>
            <a:spLocks noChangeArrowheads="1"/>
          </p:cNvSpPr>
          <p:nvPr/>
        </p:nvSpPr>
        <p:spPr bwMode="auto">
          <a:xfrm>
            <a:off x="6832600" y="3908425"/>
            <a:ext cx="1466850"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03" name="Rectangle 144"/>
          <p:cNvSpPr>
            <a:spLocks noChangeArrowheads="1"/>
          </p:cNvSpPr>
          <p:nvPr/>
        </p:nvSpPr>
        <p:spPr bwMode="auto">
          <a:xfrm>
            <a:off x="6832600" y="4130675"/>
            <a:ext cx="1466850"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04" name="Rectangle 145"/>
          <p:cNvSpPr>
            <a:spLocks noChangeArrowheads="1"/>
          </p:cNvSpPr>
          <p:nvPr/>
        </p:nvSpPr>
        <p:spPr bwMode="auto">
          <a:xfrm>
            <a:off x="6832600" y="4351338"/>
            <a:ext cx="1466850"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05" name="Oval 147"/>
          <p:cNvSpPr>
            <a:spLocks noChangeArrowheads="1"/>
          </p:cNvSpPr>
          <p:nvPr/>
        </p:nvSpPr>
        <p:spPr bwMode="auto">
          <a:xfrm>
            <a:off x="5713413" y="3381375"/>
            <a:ext cx="328612" cy="552450"/>
          </a:xfrm>
          <a:prstGeom prst="ellipse">
            <a:avLst/>
          </a:prstGeom>
          <a:gradFill rotWithShape="0">
            <a:gsLst>
              <a:gs pos="0">
                <a:srgbClr val="919191"/>
              </a:gs>
              <a:gs pos="50000">
                <a:srgbClr val="FFFFFF"/>
              </a:gs>
              <a:gs pos="100000">
                <a:srgbClr val="919191"/>
              </a:gs>
            </a:gsLst>
            <a:lin ang="5400000" scaled="1"/>
          </a:gradFill>
          <a:ln w="19050">
            <a:solidFill>
              <a:schemeClr val="tx1"/>
            </a:solidFill>
            <a:round/>
            <a:headEnd/>
            <a:tailEnd/>
          </a:ln>
        </p:spPr>
        <p:txBody>
          <a:bodyPr wrap="none" anchor="ctr"/>
          <a:lstStyle/>
          <a:p>
            <a:endParaRPr lang="en-GB">
              <a:solidFill>
                <a:schemeClr val="bg1"/>
              </a:solidFill>
            </a:endParaRPr>
          </a:p>
        </p:txBody>
      </p:sp>
      <p:sp>
        <p:nvSpPr>
          <p:cNvPr id="88206" name="Rectangle 148"/>
          <p:cNvSpPr>
            <a:spLocks noChangeArrowheads="1"/>
          </p:cNvSpPr>
          <p:nvPr/>
        </p:nvSpPr>
        <p:spPr bwMode="auto">
          <a:xfrm>
            <a:off x="2992438" y="3379788"/>
            <a:ext cx="2879725" cy="554037"/>
          </a:xfrm>
          <a:prstGeom prst="rect">
            <a:avLst/>
          </a:prstGeom>
          <a:gradFill rotWithShape="0">
            <a:gsLst>
              <a:gs pos="0">
                <a:srgbClr val="919191"/>
              </a:gs>
              <a:gs pos="50000">
                <a:srgbClr val="FFFFFF"/>
              </a:gs>
              <a:gs pos="100000">
                <a:srgbClr val="919191"/>
              </a:gs>
            </a:gsLst>
            <a:lin ang="5400000" scaled="1"/>
          </a:gradFill>
          <a:ln w="19050">
            <a:noFill/>
            <a:miter lim="800000"/>
            <a:headEnd/>
            <a:tailEnd/>
          </a:ln>
        </p:spPr>
        <p:txBody>
          <a:bodyPr wrap="none" anchor="ctr"/>
          <a:lstStyle/>
          <a:p>
            <a:endParaRPr lang="en-GB">
              <a:solidFill>
                <a:schemeClr val="bg1"/>
              </a:solidFill>
            </a:endParaRPr>
          </a:p>
        </p:txBody>
      </p:sp>
      <p:sp>
        <p:nvSpPr>
          <p:cNvPr id="88207" name="Oval 149"/>
          <p:cNvSpPr>
            <a:spLocks noChangeArrowheads="1"/>
          </p:cNvSpPr>
          <p:nvPr/>
        </p:nvSpPr>
        <p:spPr bwMode="auto">
          <a:xfrm>
            <a:off x="2819400" y="3378200"/>
            <a:ext cx="347663" cy="557213"/>
          </a:xfrm>
          <a:prstGeom prst="ellipse">
            <a:avLst/>
          </a:prstGeom>
          <a:solidFill>
            <a:srgbClr val="DADADA"/>
          </a:solidFill>
          <a:ln w="19050">
            <a:solidFill>
              <a:schemeClr val="tx1"/>
            </a:solidFill>
            <a:round/>
            <a:headEnd/>
            <a:tailEnd/>
          </a:ln>
        </p:spPr>
        <p:txBody>
          <a:bodyPr wrap="none" anchor="ctr"/>
          <a:lstStyle/>
          <a:p>
            <a:endParaRPr lang="en-GB">
              <a:solidFill>
                <a:schemeClr val="bg1"/>
              </a:solidFill>
            </a:endParaRPr>
          </a:p>
        </p:txBody>
      </p:sp>
      <p:sp>
        <p:nvSpPr>
          <p:cNvPr id="88208" name="Line 150"/>
          <p:cNvSpPr>
            <a:spLocks noChangeShapeType="1"/>
          </p:cNvSpPr>
          <p:nvPr/>
        </p:nvSpPr>
        <p:spPr bwMode="auto">
          <a:xfrm>
            <a:off x="2992438" y="3379788"/>
            <a:ext cx="2894012" cy="0"/>
          </a:xfrm>
          <a:prstGeom prst="line">
            <a:avLst/>
          </a:prstGeom>
          <a:noFill/>
          <a:ln w="19050">
            <a:solidFill>
              <a:schemeClr val="tx1"/>
            </a:solidFill>
            <a:round/>
            <a:headEnd/>
            <a:tailEnd/>
          </a:ln>
        </p:spPr>
        <p:txBody>
          <a:bodyPr wrap="none" anchor="ctr"/>
          <a:lstStyle/>
          <a:p>
            <a:endParaRPr lang="en-US"/>
          </a:p>
        </p:txBody>
      </p:sp>
      <p:sp>
        <p:nvSpPr>
          <p:cNvPr id="88209" name="Line 151"/>
          <p:cNvSpPr>
            <a:spLocks noChangeShapeType="1"/>
          </p:cNvSpPr>
          <p:nvPr/>
        </p:nvSpPr>
        <p:spPr bwMode="auto">
          <a:xfrm>
            <a:off x="2992438" y="3933825"/>
            <a:ext cx="2894012" cy="0"/>
          </a:xfrm>
          <a:prstGeom prst="line">
            <a:avLst/>
          </a:prstGeom>
          <a:noFill/>
          <a:ln w="19050">
            <a:solidFill>
              <a:schemeClr val="tx1"/>
            </a:solidFill>
            <a:round/>
            <a:headEnd/>
            <a:tailEnd/>
          </a:ln>
        </p:spPr>
        <p:txBody>
          <a:bodyPr wrap="none" anchor="ctr"/>
          <a:lstStyle/>
          <a:p>
            <a:endParaRPr lang="en-US"/>
          </a:p>
        </p:txBody>
      </p:sp>
      <p:sp>
        <p:nvSpPr>
          <p:cNvPr id="88210" name="Line 152"/>
          <p:cNvSpPr>
            <a:spLocks noChangeShapeType="1"/>
          </p:cNvSpPr>
          <p:nvPr/>
        </p:nvSpPr>
        <p:spPr bwMode="auto">
          <a:xfrm>
            <a:off x="3001963" y="3462338"/>
            <a:ext cx="3040062" cy="0"/>
          </a:xfrm>
          <a:prstGeom prst="line">
            <a:avLst/>
          </a:prstGeom>
          <a:noFill/>
          <a:ln w="19050">
            <a:solidFill>
              <a:srgbClr val="114FFB"/>
            </a:solidFill>
            <a:round/>
            <a:headEnd/>
            <a:tailEnd/>
          </a:ln>
        </p:spPr>
        <p:txBody>
          <a:bodyPr wrap="none" anchor="ctr"/>
          <a:lstStyle/>
          <a:p>
            <a:endParaRPr lang="en-US"/>
          </a:p>
        </p:txBody>
      </p:sp>
      <p:sp>
        <p:nvSpPr>
          <p:cNvPr id="88211" name="Line 153"/>
          <p:cNvSpPr>
            <a:spLocks noChangeShapeType="1"/>
          </p:cNvSpPr>
          <p:nvPr/>
        </p:nvSpPr>
        <p:spPr bwMode="auto">
          <a:xfrm>
            <a:off x="2941638" y="3516313"/>
            <a:ext cx="3162300" cy="0"/>
          </a:xfrm>
          <a:prstGeom prst="line">
            <a:avLst/>
          </a:prstGeom>
          <a:noFill/>
          <a:ln w="19050">
            <a:solidFill>
              <a:srgbClr val="009688"/>
            </a:solidFill>
            <a:round/>
            <a:headEnd/>
            <a:tailEnd/>
          </a:ln>
        </p:spPr>
        <p:txBody>
          <a:bodyPr wrap="none" anchor="ctr"/>
          <a:lstStyle/>
          <a:p>
            <a:endParaRPr lang="en-US"/>
          </a:p>
        </p:txBody>
      </p:sp>
      <p:sp>
        <p:nvSpPr>
          <p:cNvPr id="88212" name="Line 154"/>
          <p:cNvSpPr>
            <a:spLocks noChangeShapeType="1"/>
          </p:cNvSpPr>
          <p:nvPr/>
        </p:nvSpPr>
        <p:spPr bwMode="auto">
          <a:xfrm>
            <a:off x="2879725" y="3573463"/>
            <a:ext cx="3284538" cy="0"/>
          </a:xfrm>
          <a:prstGeom prst="line">
            <a:avLst/>
          </a:prstGeom>
          <a:noFill/>
          <a:ln w="19050">
            <a:solidFill>
              <a:srgbClr val="00FF00"/>
            </a:solidFill>
            <a:round/>
            <a:headEnd/>
            <a:tailEnd/>
          </a:ln>
        </p:spPr>
        <p:txBody>
          <a:bodyPr wrap="none" anchor="ctr"/>
          <a:lstStyle/>
          <a:p>
            <a:endParaRPr lang="en-US"/>
          </a:p>
        </p:txBody>
      </p:sp>
      <p:sp>
        <p:nvSpPr>
          <p:cNvPr id="88213" name="Line 155"/>
          <p:cNvSpPr>
            <a:spLocks noChangeShapeType="1"/>
          </p:cNvSpPr>
          <p:nvPr/>
        </p:nvSpPr>
        <p:spPr bwMode="auto">
          <a:xfrm>
            <a:off x="2879725" y="3684588"/>
            <a:ext cx="3284538" cy="0"/>
          </a:xfrm>
          <a:prstGeom prst="line">
            <a:avLst/>
          </a:prstGeom>
          <a:noFill/>
          <a:ln w="19050">
            <a:solidFill>
              <a:srgbClr val="EAEC5E"/>
            </a:solidFill>
            <a:round/>
            <a:headEnd/>
            <a:tailEnd/>
          </a:ln>
        </p:spPr>
        <p:txBody>
          <a:bodyPr wrap="none" anchor="ctr"/>
          <a:lstStyle/>
          <a:p>
            <a:endParaRPr lang="en-US"/>
          </a:p>
        </p:txBody>
      </p:sp>
      <p:sp>
        <p:nvSpPr>
          <p:cNvPr id="88214" name="Line 156"/>
          <p:cNvSpPr>
            <a:spLocks noChangeShapeType="1"/>
          </p:cNvSpPr>
          <p:nvPr/>
        </p:nvSpPr>
        <p:spPr bwMode="auto">
          <a:xfrm flipV="1">
            <a:off x="2879725" y="3740150"/>
            <a:ext cx="3284538" cy="0"/>
          </a:xfrm>
          <a:prstGeom prst="line">
            <a:avLst/>
          </a:prstGeom>
          <a:noFill/>
          <a:ln w="19050">
            <a:solidFill>
              <a:srgbClr val="FE9B03"/>
            </a:solidFill>
            <a:round/>
            <a:headEnd/>
            <a:tailEnd/>
          </a:ln>
        </p:spPr>
        <p:txBody>
          <a:bodyPr wrap="none" anchor="ctr"/>
          <a:lstStyle/>
          <a:p>
            <a:endParaRPr lang="en-US"/>
          </a:p>
        </p:txBody>
      </p:sp>
      <p:sp>
        <p:nvSpPr>
          <p:cNvPr id="88215" name="Line 157"/>
          <p:cNvSpPr>
            <a:spLocks noChangeShapeType="1"/>
          </p:cNvSpPr>
          <p:nvPr/>
        </p:nvSpPr>
        <p:spPr bwMode="auto">
          <a:xfrm>
            <a:off x="2941638" y="3795713"/>
            <a:ext cx="3162300" cy="0"/>
          </a:xfrm>
          <a:prstGeom prst="line">
            <a:avLst/>
          </a:prstGeom>
          <a:noFill/>
          <a:ln w="19050">
            <a:solidFill>
              <a:srgbClr val="FF5008"/>
            </a:solidFill>
            <a:round/>
            <a:headEnd/>
            <a:tailEnd/>
          </a:ln>
        </p:spPr>
        <p:txBody>
          <a:bodyPr wrap="none" anchor="ctr"/>
          <a:lstStyle/>
          <a:p>
            <a:endParaRPr lang="en-US"/>
          </a:p>
        </p:txBody>
      </p:sp>
      <p:sp>
        <p:nvSpPr>
          <p:cNvPr id="88216" name="Line 158"/>
          <p:cNvSpPr>
            <a:spLocks noChangeShapeType="1"/>
          </p:cNvSpPr>
          <p:nvPr/>
        </p:nvSpPr>
        <p:spPr bwMode="auto">
          <a:xfrm>
            <a:off x="3001963" y="3851275"/>
            <a:ext cx="3040062" cy="0"/>
          </a:xfrm>
          <a:prstGeom prst="line">
            <a:avLst/>
          </a:prstGeom>
          <a:noFill/>
          <a:ln w="19050">
            <a:solidFill>
              <a:srgbClr val="FF0000"/>
            </a:solidFill>
            <a:round/>
            <a:headEnd/>
            <a:tailEnd/>
          </a:ln>
        </p:spPr>
        <p:txBody>
          <a:bodyPr wrap="none" anchor="ctr"/>
          <a:lstStyle/>
          <a:p>
            <a:endParaRPr lang="en-US"/>
          </a:p>
        </p:txBody>
      </p:sp>
      <p:sp>
        <p:nvSpPr>
          <p:cNvPr id="88217" name="Line 159"/>
          <p:cNvSpPr>
            <a:spLocks noChangeShapeType="1"/>
          </p:cNvSpPr>
          <p:nvPr/>
        </p:nvSpPr>
        <p:spPr bwMode="auto">
          <a:xfrm>
            <a:off x="2879725" y="3629025"/>
            <a:ext cx="3284538" cy="0"/>
          </a:xfrm>
          <a:prstGeom prst="line">
            <a:avLst/>
          </a:prstGeom>
          <a:noFill/>
          <a:ln w="19050">
            <a:solidFill>
              <a:srgbClr val="A3F25F"/>
            </a:solidFill>
            <a:round/>
            <a:headEnd/>
            <a:tailEnd/>
          </a:ln>
        </p:spPr>
        <p:txBody>
          <a:bodyPr wrap="none" anchor="ctr"/>
          <a:lstStyle/>
          <a:p>
            <a:endParaRPr lang="en-US"/>
          </a:p>
        </p:txBody>
      </p:sp>
      <p:sp>
        <p:nvSpPr>
          <p:cNvPr id="88218" name="Line 160"/>
          <p:cNvSpPr>
            <a:spLocks noChangeShapeType="1"/>
          </p:cNvSpPr>
          <p:nvPr/>
        </p:nvSpPr>
        <p:spPr bwMode="auto">
          <a:xfrm flipH="1" flipV="1">
            <a:off x="2211388" y="2876550"/>
            <a:ext cx="790575" cy="585788"/>
          </a:xfrm>
          <a:prstGeom prst="line">
            <a:avLst/>
          </a:prstGeom>
          <a:noFill/>
          <a:ln w="19050">
            <a:solidFill>
              <a:srgbClr val="114FFB"/>
            </a:solidFill>
            <a:round/>
            <a:headEnd/>
            <a:tailEnd/>
          </a:ln>
        </p:spPr>
        <p:txBody>
          <a:bodyPr wrap="none" anchor="ctr"/>
          <a:lstStyle/>
          <a:p>
            <a:endParaRPr lang="en-US"/>
          </a:p>
        </p:txBody>
      </p:sp>
      <p:sp>
        <p:nvSpPr>
          <p:cNvPr id="88219" name="Line 161"/>
          <p:cNvSpPr>
            <a:spLocks noChangeShapeType="1"/>
          </p:cNvSpPr>
          <p:nvPr/>
        </p:nvSpPr>
        <p:spPr bwMode="auto">
          <a:xfrm>
            <a:off x="2211388" y="3100388"/>
            <a:ext cx="730250" cy="415925"/>
          </a:xfrm>
          <a:prstGeom prst="line">
            <a:avLst/>
          </a:prstGeom>
          <a:noFill/>
          <a:ln w="19050">
            <a:solidFill>
              <a:srgbClr val="009688"/>
            </a:solidFill>
            <a:round/>
            <a:headEnd/>
            <a:tailEnd/>
          </a:ln>
        </p:spPr>
        <p:txBody>
          <a:bodyPr wrap="none" anchor="ctr"/>
          <a:lstStyle/>
          <a:p>
            <a:endParaRPr lang="en-US"/>
          </a:p>
        </p:txBody>
      </p:sp>
      <p:sp>
        <p:nvSpPr>
          <p:cNvPr id="88220" name="Line 162"/>
          <p:cNvSpPr>
            <a:spLocks noChangeShapeType="1"/>
          </p:cNvSpPr>
          <p:nvPr/>
        </p:nvSpPr>
        <p:spPr bwMode="auto">
          <a:xfrm>
            <a:off x="2211388" y="3322638"/>
            <a:ext cx="668337" cy="250825"/>
          </a:xfrm>
          <a:prstGeom prst="line">
            <a:avLst/>
          </a:prstGeom>
          <a:noFill/>
          <a:ln w="19050">
            <a:solidFill>
              <a:srgbClr val="00FF00"/>
            </a:solidFill>
            <a:round/>
            <a:headEnd/>
            <a:tailEnd/>
          </a:ln>
        </p:spPr>
        <p:txBody>
          <a:bodyPr wrap="none" anchor="ctr"/>
          <a:lstStyle/>
          <a:p>
            <a:endParaRPr lang="en-US"/>
          </a:p>
        </p:txBody>
      </p:sp>
      <p:sp>
        <p:nvSpPr>
          <p:cNvPr id="88221" name="Line 163"/>
          <p:cNvSpPr>
            <a:spLocks noChangeShapeType="1"/>
          </p:cNvSpPr>
          <p:nvPr/>
        </p:nvSpPr>
        <p:spPr bwMode="auto">
          <a:xfrm flipV="1">
            <a:off x="2211388" y="3684588"/>
            <a:ext cx="668337" cy="82550"/>
          </a:xfrm>
          <a:prstGeom prst="line">
            <a:avLst/>
          </a:prstGeom>
          <a:noFill/>
          <a:ln w="19050">
            <a:solidFill>
              <a:srgbClr val="EAEC5E"/>
            </a:solidFill>
            <a:round/>
            <a:headEnd/>
            <a:tailEnd/>
          </a:ln>
        </p:spPr>
        <p:txBody>
          <a:bodyPr wrap="none" anchor="ctr"/>
          <a:lstStyle/>
          <a:p>
            <a:endParaRPr lang="en-US"/>
          </a:p>
        </p:txBody>
      </p:sp>
      <p:sp>
        <p:nvSpPr>
          <p:cNvPr id="88222" name="Line 164"/>
          <p:cNvSpPr>
            <a:spLocks noChangeShapeType="1"/>
          </p:cNvSpPr>
          <p:nvPr/>
        </p:nvSpPr>
        <p:spPr bwMode="auto">
          <a:xfrm flipV="1">
            <a:off x="2211388" y="3740150"/>
            <a:ext cx="668337" cy="249238"/>
          </a:xfrm>
          <a:prstGeom prst="line">
            <a:avLst/>
          </a:prstGeom>
          <a:noFill/>
          <a:ln w="19050">
            <a:solidFill>
              <a:srgbClr val="FE9B03"/>
            </a:solidFill>
            <a:round/>
            <a:headEnd/>
            <a:tailEnd/>
          </a:ln>
        </p:spPr>
        <p:txBody>
          <a:bodyPr wrap="none" anchor="ctr"/>
          <a:lstStyle/>
          <a:p>
            <a:endParaRPr lang="en-US"/>
          </a:p>
        </p:txBody>
      </p:sp>
      <p:sp>
        <p:nvSpPr>
          <p:cNvPr id="88223" name="Line 165"/>
          <p:cNvSpPr>
            <a:spLocks noChangeShapeType="1"/>
          </p:cNvSpPr>
          <p:nvPr/>
        </p:nvSpPr>
        <p:spPr bwMode="auto">
          <a:xfrm flipH="1">
            <a:off x="2211388" y="3795713"/>
            <a:ext cx="730250" cy="415925"/>
          </a:xfrm>
          <a:prstGeom prst="line">
            <a:avLst/>
          </a:prstGeom>
          <a:noFill/>
          <a:ln w="19050">
            <a:solidFill>
              <a:srgbClr val="FF5008"/>
            </a:solidFill>
            <a:round/>
            <a:headEnd/>
            <a:tailEnd/>
          </a:ln>
        </p:spPr>
        <p:txBody>
          <a:bodyPr wrap="none" anchor="ctr"/>
          <a:lstStyle/>
          <a:p>
            <a:endParaRPr lang="en-US"/>
          </a:p>
        </p:txBody>
      </p:sp>
      <p:sp>
        <p:nvSpPr>
          <p:cNvPr id="88224" name="Line 166"/>
          <p:cNvSpPr>
            <a:spLocks noChangeShapeType="1"/>
          </p:cNvSpPr>
          <p:nvPr/>
        </p:nvSpPr>
        <p:spPr bwMode="auto">
          <a:xfrm flipV="1">
            <a:off x="2211388" y="3851275"/>
            <a:ext cx="790575" cy="584200"/>
          </a:xfrm>
          <a:prstGeom prst="line">
            <a:avLst/>
          </a:prstGeom>
          <a:noFill/>
          <a:ln w="19050">
            <a:solidFill>
              <a:srgbClr val="FF0000"/>
            </a:solidFill>
            <a:round/>
            <a:headEnd/>
            <a:tailEnd/>
          </a:ln>
        </p:spPr>
        <p:txBody>
          <a:bodyPr wrap="none" anchor="ctr"/>
          <a:lstStyle/>
          <a:p>
            <a:endParaRPr lang="en-US"/>
          </a:p>
        </p:txBody>
      </p:sp>
      <p:sp>
        <p:nvSpPr>
          <p:cNvPr id="88225" name="Line 167"/>
          <p:cNvSpPr>
            <a:spLocks noChangeShapeType="1"/>
          </p:cNvSpPr>
          <p:nvPr/>
        </p:nvSpPr>
        <p:spPr bwMode="auto">
          <a:xfrm>
            <a:off x="2211388" y="3544888"/>
            <a:ext cx="668337" cy="84137"/>
          </a:xfrm>
          <a:prstGeom prst="line">
            <a:avLst/>
          </a:prstGeom>
          <a:noFill/>
          <a:ln w="19050">
            <a:solidFill>
              <a:srgbClr val="A3F25F"/>
            </a:solidFill>
            <a:round/>
            <a:headEnd/>
            <a:tailEnd/>
          </a:ln>
        </p:spPr>
        <p:txBody>
          <a:bodyPr wrap="none" anchor="ctr"/>
          <a:lstStyle/>
          <a:p>
            <a:endParaRPr lang="en-US"/>
          </a:p>
        </p:txBody>
      </p:sp>
      <p:sp>
        <p:nvSpPr>
          <p:cNvPr id="88226" name="Rectangle 168"/>
          <p:cNvSpPr>
            <a:spLocks noChangeArrowheads="1"/>
          </p:cNvSpPr>
          <p:nvPr/>
        </p:nvSpPr>
        <p:spPr bwMode="auto">
          <a:xfrm>
            <a:off x="774700" y="2794000"/>
            <a:ext cx="1436688"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27" name="Rectangle 169"/>
          <p:cNvSpPr>
            <a:spLocks noChangeArrowheads="1"/>
          </p:cNvSpPr>
          <p:nvPr/>
        </p:nvSpPr>
        <p:spPr bwMode="auto">
          <a:xfrm>
            <a:off x="774700" y="3016250"/>
            <a:ext cx="1436688"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28" name="Rectangle 170"/>
          <p:cNvSpPr>
            <a:spLocks noChangeArrowheads="1"/>
          </p:cNvSpPr>
          <p:nvPr/>
        </p:nvSpPr>
        <p:spPr bwMode="auto">
          <a:xfrm>
            <a:off x="774700" y="3240088"/>
            <a:ext cx="1436688"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29" name="Rectangle 171"/>
          <p:cNvSpPr>
            <a:spLocks noChangeArrowheads="1"/>
          </p:cNvSpPr>
          <p:nvPr/>
        </p:nvSpPr>
        <p:spPr bwMode="auto">
          <a:xfrm>
            <a:off x="774700" y="3462338"/>
            <a:ext cx="1436688"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30" name="Rectangle 172"/>
          <p:cNvSpPr>
            <a:spLocks noChangeArrowheads="1"/>
          </p:cNvSpPr>
          <p:nvPr/>
        </p:nvSpPr>
        <p:spPr bwMode="auto">
          <a:xfrm>
            <a:off x="774700" y="3684588"/>
            <a:ext cx="1436688"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31" name="Rectangle 173"/>
          <p:cNvSpPr>
            <a:spLocks noChangeArrowheads="1"/>
          </p:cNvSpPr>
          <p:nvPr/>
        </p:nvSpPr>
        <p:spPr bwMode="auto">
          <a:xfrm>
            <a:off x="774700" y="3908425"/>
            <a:ext cx="1436688"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32" name="Rectangle 174"/>
          <p:cNvSpPr>
            <a:spLocks noChangeArrowheads="1"/>
          </p:cNvSpPr>
          <p:nvPr/>
        </p:nvSpPr>
        <p:spPr bwMode="auto">
          <a:xfrm>
            <a:off x="774700" y="4130675"/>
            <a:ext cx="1436688"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33" name="Rectangle 175"/>
          <p:cNvSpPr>
            <a:spLocks noChangeArrowheads="1"/>
          </p:cNvSpPr>
          <p:nvPr/>
        </p:nvSpPr>
        <p:spPr bwMode="auto">
          <a:xfrm>
            <a:off x="774700" y="4351338"/>
            <a:ext cx="1436688"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a:solidFill>
                  <a:schemeClr val="bg1"/>
                </a:solidFill>
              </a:rPr>
              <a:t>Rx</a:t>
            </a:r>
          </a:p>
        </p:txBody>
      </p:sp>
      <p:sp>
        <p:nvSpPr>
          <p:cNvPr id="88234" name="Line 176"/>
          <p:cNvSpPr>
            <a:spLocks noChangeShapeType="1"/>
          </p:cNvSpPr>
          <p:nvPr/>
        </p:nvSpPr>
        <p:spPr bwMode="auto">
          <a:xfrm flipV="1">
            <a:off x="6042025" y="2876550"/>
            <a:ext cx="790575" cy="585788"/>
          </a:xfrm>
          <a:prstGeom prst="line">
            <a:avLst/>
          </a:prstGeom>
          <a:noFill/>
          <a:ln w="19050">
            <a:solidFill>
              <a:srgbClr val="114FFB"/>
            </a:solidFill>
            <a:round/>
            <a:headEnd/>
            <a:tailEnd/>
          </a:ln>
        </p:spPr>
        <p:txBody>
          <a:bodyPr wrap="none" anchor="ctr"/>
          <a:lstStyle/>
          <a:p>
            <a:endParaRPr lang="en-US"/>
          </a:p>
        </p:txBody>
      </p:sp>
      <p:sp>
        <p:nvSpPr>
          <p:cNvPr id="88235" name="Line 177"/>
          <p:cNvSpPr>
            <a:spLocks noChangeShapeType="1"/>
          </p:cNvSpPr>
          <p:nvPr/>
        </p:nvSpPr>
        <p:spPr bwMode="auto">
          <a:xfrm flipH="1">
            <a:off x="6103938" y="3100388"/>
            <a:ext cx="728662" cy="415925"/>
          </a:xfrm>
          <a:prstGeom prst="line">
            <a:avLst/>
          </a:prstGeom>
          <a:noFill/>
          <a:ln w="19050">
            <a:solidFill>
              <a:srgbClr val="009688"/>
            </a:solidFill>
            <a:round/>
            <a:headEnd/>
            <a:tailEnd/>
          </a:ln>
        </p:spPr>
        <p:txBody>
          <a:bodyPr wrap="none" anchor="ctr"/>
          <a:lstStyle/>
          <a:p>
            <a:endParaRPr lang="en-US"/>
          </a:p>
        </p:txBody>
      </p:sp>
      <p:sp>
        <p:nvSpPr>
          <p:cNvPr id="88236" name="Line 178"/>
          <p:cNvSpPr>
            <a:spLocks noChangeShapeType="1"/>
          </p:cNvSpPr>
          <p:nvPr/>
        </p:nvSpPr>
        <p:spPr bwMode="auto">
          <a:xfrm flipH="1">
            <a:off x="6164263" y="3322638"/>
            <a:ext cx="668337" cy="250825"/>
          </a:xfrm>
          <a:prstGeom prst="line">
            <a:avLst/>
          </a:prstGeom>
          <a:noFill/>
          <a:ln w="19050">
            <a:solidFill>
              <a:srgbClr val="00FF00"/>
            </a:solidFill>
            <a:round/>
            <a:headEnd/>
            <a:tailEnd/>
          </a:ln>
        </p:spPr>
        <p:txBody>
          <a:bodyPr wrap="none" anchor="ctr"/>
          <a:lstStyle/>
          <a:p>
            <a:endParaRPr lang="en-US"/>
          </a:p>
        </p:txBody>
      </p:sp>
      <p:sp>
        <p:nvSpPr>
          <p:cNvPr id="88237" name="Line 179"/>
          <p:cNvSpPr>
            <a:spLocks noChangeShapeType="1"/>
          </p:cNvSpPr>
          <p:nvPr/>
        </p:nvSpPr>
        <p:spPr bwMode="auto">
          <a:xfrm flipH="1" flipV="1">
            <a:off x="6164263" y="3684588"/>
            <a:ext cx="668337" cy="82550"/>
          </a:xfrm>
          <a:prstGeom prst="line">
            <a:avLst/>
          </a:prstGeom>
          <a:noFill/>
          <a:ln w="19050">
            <a:solidFill>
              <a:srgbClr val="EAEC5E"/>
            </a:solidFill>
            <a:round/>
            <a:headEnd/>
            <a:tailEnd/>
          </a:ln>
        </p:spPr>
        <p:txBody>
          <a:bodyPr wrap="none" anchor="ctr"/>
          <a:lstStyle/>
          <a:p>
            <a:endParaRPr lang="en-US"/>
          </a:p>
        </p:txBody>
      </p:sp>
      <p:sp>
        <p:nvSpPr>
          <p:cNvPr id="88238" name="Line 180"/>
          <p:cNvSpPr>
            <a:spLocks noChangeShapeType="1"/>
          </p:cNvSpPr>
          <p:nvPr/>
        </p:nvSpPr>
        <p:spPr bwMode="auto">
          <a:xfrm flipH="1" flipV="1">
            <a:off x="6164263" y="3740150"/>
            <a:ext cx="668337" cy="249238"/>
          </a:xfrm>
          <a:prstGeom prst="line">
            <a:avLst/>
          </a:prstGeom>
          <a:noFill/>
          <a:ln w="19050">
            <a:solidFill>
              <a:srgbClr val="FE9B03"/>
            </a:solidFill>
            <a:round/>
            <a:headEnd/>
            <a:tailEnd/>
          </a:ln>
        </p:spPr>
        <p:txBody>
          <a:bodyPr wrap="none" anchor="ctr"/>
          <a:lstStyle/>
          <a:p>
            <a:endParaRPr lang="en-US"/>
          </a:p>
        </p:txBody>
      </p:sp>
      <p:sp>
        <p:nvSpPr>
          <p:cNvPr id="88239" name="Line 181"/>
          <p:cNvSpPr>
            <a:spLocks noChangeShapeType="1"/>
          </p:cNvSpPr>
          <p:nvPr/>
        </p:nvSpPr>
        <p:spPr bwMode="auto">
          <a:xfrm>
            <a:off x="6103938" y="3795713"/>
            <a:ext cx="728662" cy="415925"/>
          </a:xfrm>
          <a:prstGeom prst="line">
            <a:avLst/>
          </a:prstGeom>
          <a:noFill/>
          <a:ln w="19050">
            <a:solidFill>
              <a:srgbClr val="FF5008"/>
            </a:solidFill>
            <a:round/>
            <a:headEnd/>
            <a:tailEnd/>
          </a:ln>
        </p:spPr>
        <p:txBody>
          <a:bodyPr wrap="none" anchor="ctr"/>
          <a:lstStyle/>
          <a:p>
            <a:endParaRPr lang="en-US"/>
          </a:p>
        </p:txBody>
      </p:sp>
      <p:sp>
        <p:nvSpPr>
          <p:cNvPr id="88240" name="Line 182"/>
          <p:cNvSpPr>
            <a:spLocks noChangeShapeType="1"/>
          </p:cNvSpPr>
          <p:nvPr/>
        </p:nvSpPr>
        <p:spPr bwMode="auto">
          <a:xfrm flipH="1" flipV="1">
            <a:off x="6042025" y="3851275"/>
            <a:ext cx="790575" cy="584200"/>
          </a:xfrm>
          <a:prstGeom prst="line">
            <a:avLst/>
          </a:prstGeom>
          <a:noFill/>
          <a:ln w="19050">
            <a:solidFill>
              <a:srgbClr val="FF0000"/>
            </a:solidFill>
            <a:round/>
            <a:headEnd/>
            <a:tailEnd/>
          </a:ln>
        </p:spPr>
        <p:txBody>
          <a:bodyPr wrap="none" anchor="ctr"/>
          <a:lstStyle/>
          <a:p>
            <a:endParaRPr lang="en-US"/>
          </a:p>
        </p:txBody>
      </p:sp>
      <p:sp>
        <p:nvSpPr>
          <p:cNvPr id="88241" name="Line 183"/>
          <p:cNvSpPr>
            <a:spLocks noChangeShapeType="1"/>
          </p:cNvSpPr>
          <p:nvPr/>
        </p:nvSpPr>
        <p:spPr bwMode="auto">
          <a:xfrm flipH="1">
            <a:off x="6164263" y="3544888"/>
            <a:ext cx="668337" cy="84137"/>
          </a:xfrm>
          <a:prstGeom prst="line">
            <a:avLst/>
          </a:prstGeom>
          <a:noFill/>
          <a:ln w="19050">
            <a:solidFill>
              <a:srgbClr val="A3F25F"/>
            </a:solidFill>
            <a:round/>
            <a:headEnd/>
            <a:tailEnd/>
          </a:ln>
        </p:spPr>
        <p:txBody>
          <a:bodyPr wrap="none" anchor="ctr"/>
          <a:lstStyle/>
          <a:p>
            <a:endParaRPr lang="en-US"/>
          </a:p>
        </p:txBody>
      </p:sp>
      <p:sp>
        <p:nvSpPr>
          <p:cNvPr id="88242" name="Rectangle 184"/>
          <p:cNvSpPr>
            <a:spLocks noChangeArrowheads="1"/>
          </p:cNvSpPr>
          <p:nvPr/>
        </p:nvSpPr>
        <p:spPr bwMode="auto">
          <a:xfrm>
            <a:off x="6832600" y="2794000"/>
            <a:ext cx="1466850"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243" name="Rectangle 185"/>
          <p:cNvSpPr>
            <a:spLocks noChangeArrowheads="1"/>
          </p:cNvSpPr>
          <p:nvPr/>
        </p:nvSpPr>
        <p:spPr bwMode="auto">
          <a:xfrm>
            <a:off x="6832600" y="3016250"/>
            <a:ext cx="1466850"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244" name="Rectangle 186"/>
          <p:cNvSpPr>
            <a:spLocks noChangeArrowheads="1"/>
          </p:cNvSpPr>
          <p:nvPr/>
        </p:nvSpPr>
        <p:spPr bwMode="auto">
          <a:xfrm>
            <a:off x="6832600" y="3240088"/>
            <a:ext cx="1466850"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245" name="Rectangle 187"/>
          <p:cNvSpPr>
            <a:spLocks noChangeArrowheads="1"/>
          </p:cNvSpPr>
          <p:nvPr/>
        </p:nvSpPr>
        <p:spPr bwMode="auto">
          <a:xfrm>
            <a:off x="6832600" y="3462338"/>
            <a:ext cx="1466850"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246" name="Rectangle 188"/>
          <p:cNvSpPr>
            <a:spLocks noChangeArrowheads="1"/>
          </p:cNvSpPr>
          <p:nvPr/>
        </p:nvSpPr>
        <p:spPr bwMode="auto">
          <a:xfrm>
            <a:off x="6832600" y="3684588"/>
            <a:ext cx="1466850" cy="166687"/>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247" name="Rectangle 189"/>
          <p:cNvSpPr>
            <a:spLocks noChangeArrowheads="1"/>
          </p:cNvSpPr>
          <p:nvPr/>
        </p:nvSpPr>
        <p:spPr bwMode="auto">
          <a:xfrm>
            <a:off x="6832600" y="3908425"/>
            <a:ext cx="1466850" cy="165100"/>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248" name="Rectangle 190"/>
          <p:cNvSpPr>
            <a:spLocks noChangeArrowheads="1"/>
          </p:cNvSpPr>
          <p:nvPr/>
        </p:nvSpPr>
        <p:spPr bwMode="auto">
          <a:xfrm>
            <a:off x="6832600" y="4130675"/>
            <a:ext cx="1466850" cy="166688"/>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88249" name="Rectangle 191"/>
          <p:cNvSpPr>
            <a:spLocks noChangeArrowheads="1"/>
          </p:cNvSpPr>
          <p:nvPr/>
        </p:nvSpPr>
        <p:spPr bwMode="auto">
          <a:xfrm>
            <a:off x="6832600" y="4351338"/>
            <a:ext cx="1466850" cy="168275"/>
          </a:xfrm>
          <a:prstGeom prst="rect">
            <a:avLst/>
          </a:prstGeom>
          <a:solidFill>
            <a:srgbClr val="009999"/>
          </a:solidFill>
          <a:ln w="12700">
            <a:solidFill>
              <a:schemeClr val="tx1"/>
            </a:solidFill>
            <a:miter lim="800000"/>
            <a:headEnd/>
            <a:tailEnd/>
          </a:ln>
        </p:spPr>
        <p:txBody>
          <a:bodyPr wrap="none" lIns="74960" tIns="36822" rIns="74960" bIns="36822" anchor="ctr"/>
          <a:lstStyle/>
          <a:p>
            <a:pPr algn="ctr" defTabSz="757238" eaLnBrk="0" hangingPunct="0"/>
            <a:r>
              <a:rPr lang="en-GB" sz="1200" b="1" dirty="0" smtClean="0">
                <a:solidFill>
                  <a:schemeClr val="bg1"/>
                </a:solidFill>
              </a:rPr>
              <a:t>STM-64 </a:t>
            </a:r>
            <a:r>
              <a:rPr lang="en-GB" sz="1200" b="1" dirty="0" err="1">
                <a:solidFill>
                  <a:schemeClr val="bg1"/>
                </a:solidFill>
              </a:rPr>
              <a:t>Tx</a:t>
            </a:r>
            <a:endParaRPr lang="en-GB" sz="1200" b="1" dirty="0">
              <a:solidFill>
                <a:schemeClr val="bg1"/>
              </a:solidFill>
            </a:endParaRPr>
          </a:p>
        </p:txBody>
      </p:sp>
      <p:sp>
        <p:nvSpPr>
          <p:cNvPr id="186" name="Freeform 193"/>
          <p:cNvSpPr>
            <a:spLocks/>
          </p:cNvSpPr>
          <p:nvPr/>
        </p:nvSpPr>
        <p:spPr bwMode="auto">
          <a:xfrm rot="10800000">
            <a:off x="3117850" y="4041775"/>
            <a:ext cx="2919413" cy="279400"/>
          </a:xfrm>
          <a:custGeom>
            <a:avLst/>
            <a:gdLst/>
            <a:ahLst/>
            <a:cxnLst>
              <a:cxn ang="0">
                <a:pos x="0" y="240"/>
              </a:cxn>
              <a:cxn ang="0">
                <a:pos x="0" y="576"/>
              </a:cxn>
              <a:cxn ang="0">
                <a:pos x="2544" y="576"/>
              </a:cxn>
              <a:cxn ang="0">
                <a:pos x="2544" y="864"/>
              </a:cxn>
              <a:cxn ang="0">
                <a:pos x="2976" y="432"/>
              </a:cxn>
              <a:cxn ang="0">
                <a:pos x="2544" y="0"/>
              </a:cxn>
              <a:cxn ang="0">
                <a:pos x="2544" y="240"/>
              </a:cxn>
              <a:cxn ang="0">
                <a:pos x="0" y="240"/>
              </a:cxn>
            </a:cxnLst>
            <a:rect l="0" t="0" r="r" b="b"/>
            <a:pathLst>
              <a:path w="2977" h="865">
                <a:moveTo>
                  <a:pt x="0" y="240"/>
                </a:moveTo>
                <a:lnTo>
                  <a:pt x="0" y="576"/>
                </a:lnTo>
                <a:lnTo>
                  <a:pt x="2544" y="576"/>
                </a:lnTo>
                <a:lnTo>
                  <a:pt x="2544" y="864"/>
                </a:lnTo>
                <a:lnTo>
                  <a:pt x="2976" y="432"/>
                </a:lnTo>
                <a:lnTo>
                  <a:pt x="2544" y="0"/>
                </a:lnTo>
                <a:lnTo>
                  <a:pt x="2544" y="240"/>
                </a:lnTo>
                <a:lnTo>
                  <a:pt x="0" y="240"/>
                </a:lnTo>
              </a:path>
            </a:pathLst>
          </a:custGeom>
          <a:gradFill rotWithShape="0">
            <a:gsLst>
              <a:gs pos="0">
                <a:schemeClr val="accent2"/>
              </a:gs>
              <a:gs pos="100000">
                <a:schemeClr val="accent2">
                  <a:gamma/>
                  <a:tint val="0"/>
                  <a:invGamma/>
                </a:schemeClr>
              </a:gs>
            </a:gsLst>
            <a:lin ang="0" scaled="1"/>
          </a:gradFill>
          <a:ln w="1905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GB">
              <a:solidFill>
                <a:schemeClr val="bg1"/>
              </a:solidFill>
              <a:latin typeface="+mn-lt"/>
              <a:cs typeface="+mn-cs"/>
            </a:endParaRPr>
          </a:p>
        </p:txBody>
      </p:sp>
      <p:sp>
        <p:nvSpPr>
          <p:cNvPr id="187" name="Freeform 194"/>
          <p:cNvSpPr>
            <a:spLocks/>
          </p:cNvSpPr>
          <p:nvPr/>
        </p:nvSpPr>
        <p:spPr bwMode="auto">
          <a:xfrm rot="10800000">
            <a:off x="3117850" y="4041775"/>
            <a:ext cx="2919413" cy="279400"/>
          </a:xfrm>
          <a:custGeom>
            <a:avLst/>
            <a:gdLst/>
            <a:ahLst/>
            <a:cxnLst>
              <a:cxn ang="0">
                <a:pos x="0" y="240"/>
              </a:cxn>
              <a:cxn ang="0">
                <a:pos x="0" y="576"/>
              </a:cxn>
              <a:cxn ang="0">
                <a:pos x="2544" y="576"/>
              </a:cxn>
              <a:cxn ang="0">
                <a:pos x="2544" y="864"/>
              </a:cxn>
              <a:cxn ang="0">
                <a:pos x="2976" y="432"/>
              </a:cxn>
              <a:cxn ang="0">
                <a:pos x="2544" y="0"/>
              </a:cxn>
              <a:cxn ang="0">
                <a:pos x="2544" y="240"/>
              </a:cxn>
              <a:cxn ang="0">
                <a:pos x="0" y="240"/>
              </a:cxn>
            </a:cxnLst>
            <a:rect l="0" t="0" r="r" b="b"/>
            <a:pathLst>
              <a:path w="2977" h="865">
                <a:moveTo>
                  <a:pt x="0" y="240"/>
                </a:moveTo>
                <a:lnTo>
                  <a:pt x="0" y="576"/>
                </a:lnTo>
                <a:lnTo>
                  <a:pt x="2544" y="576"/>
                </a:lnTo>
                <a:lnTo>
                  <a:pt x="2544" y="864"/>
                </a:lnTo>
                <a:lnTo>
                  <a:pt x="2976" y="432"/>
                </a:lnTo>
                <a:lnTo>
                  <a:pt x="2544" y="0"/>
                </a:lnTo>
                <a:lnTo>
                  <a:pt x="2544" y="240"/>
                </a:lnTo>
                <a:lnTo>
                  <a:pt x="0" y="240"/>
                </a:lnTo>
              </a:path>
            </a:pathLst>
          </a:custGeom>
          <a:gradFill rotWithShape="0">
            <a:gsLst>
              <a:gs pos="0">
                <a:schemeClr val="accent2"/>
              </a:gs>
              <a:gs pos="100000">
                <a:schemeClr val="accent2">
                  <a:gamma/>
                  <a:tint val="0"/>
                  <a:invGamma/>
                </a:schemeClr>
              </a:gs>
            </a:gsLst>
            <a:lin ang="0" scaled="1"/>
          </a:gradFill>
          <a:ln w="3175"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GB">
              <a:solidFill>
                <a:schemeClr val="bg1"/>
              </a:solidFill>
              <a:latin typeface="+mn-lt"/>
              <a:cs typeface="+mn-cs"/>
            </a:endParaRPr>
          </a:p>
        </p:txBody>
      </p:sp>
    </p:spTree>
    <p:extLst>
      <p:ext uri="{BB962C8B-B14F-4D97-AF65-F5344CB8AC3E}">
        <p14:creationId xmlns:p14="http://schemas.microsoft.com/office/powerpoint/2010/main" val="371722369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93663" y="30163"/>
            <a:ext cx="8145462" cy="658812"/>
          </a:xfrm>
          <a:prstGeom prst="rect">
            <a:avLst/>
          </a:prstGeom>
          <a:noFill/>
          <a:ln w="9525">
            <a:noFill/>
            <a:miter lim="800000"/>
            <a:headEnd/>
            <a:tailEnd/>
          </a:ln>
        </p:spPr>
        <p:txBody>
          <a:bodyPr lIns="82124" tIns="41061" rIns="82124" bIns="41061" anchor="b"/>
          <a:lstStyle/>
          <a:p>
            <a:pPr defTabSz="814388" eaLnBrk="0" hangingPunct="0">
              <a:lnSpc>
                <a:spcPct val="90000"/>
              </a:lnSpc>
            </a:pPr>
            <a:r>
              <a:rPr lang="en-US" sz="3600" dirty="0">
                <a:solidFill>
                  <a:srgbClr val="009999"/>
                </a:solidFill>
              </a:rPr>
              <a:t>ITU Wavelength Grids</a:t>
            </a:r>
          </a:p>
        </p:txBody>
      </p:sp>
      <p:sp>
        <p:nvSpPr>
          <p:cNvPr id="89091" name="Line 3"/>
          <p:cNvSpPr>
            <a:spLocks noChangeShapeType="1"/>
          </p:cNvSpPr>
          <p:nvPr/>
        </p:nvSpPr>
        <p:spPr bwMode="auto">
          <a:xfrm>
            <a:off x="2317750" y="1882775"/>
            <a:ext cx="6288088" cy="0"/>
          </a:xfrm>
          <a:prstGeom prst="line">
            <a:avLst/>
          </a:prstGeom>
          <a:noFill/>
          <a:ln w="28575">
            <a:solidFill>
              <a:srgbClr val="808080"/>
            </a:solidFill>
            <a:round/>
            <a:headEnd/>
            <a:tailEnd type="triangle" w="med" len="med"/>
          </a:ln>
        </p:spPr>
        <p:txBody>
          <a:bodyPr wrap="none" lIns="73025" tIns="36512" rIns="73025" bIns="36512" anchor="ctr"/>
          <a:lstStyle/>
          <a:p>
            <a:endParaRPr lang="en-US"/>
          </a:p>
        </p:txBody>
      </p:sp>
      <p:sp>
        <p:nvSpPr>
          <p:cNvPr id="89092" name="Line 4"/>
          <p:cNvSpPr>
            <a:spLocks noChangeShapeType="1"/>
          </p:cNvSpPr>
          <p:nvPr/>
        </p:nvSpPr>
        <p:spPr bwMode="auto">
          <a:xfrm flipV="1">
            <a:off x="2774950" y="1217613"/>
            <a:ext cx="0" cy="665162"/>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093" name="Line 5"/>
          <p:cNvSpPr>
            <a:spLocks noChangeShapeType="1"/>
          </p:cNvSpPr>
          <p:nvPr/>
        </p:nvSpPr>
        <p:spPr bwMode="auto">
          <a:xfrm flipV="1">
            <a:off x="3181350" y="1217613"/>
            <a:ext cx="0" cy="665162"/>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094" name="Line 6"/>
          <p:cNvSpPr>
            <a:spLocks noChangeShapeType="1"/>
          </p:cNvSpPr>
          <p:nvPr/>
        </p:nvSpPr>
        <p:spPr bwMode="auto">
          <a:xfrm flipV="1">
            <a:off x="3587750" y="1217613"/>
            <a:ext cx="0" cy="665162"/>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095" name="Line 7"/>
          <p:cNvSpPr>
            <a:spLocks noChangeShapeType="1"/>
          </p:cNvSpPr>
          <p:nvPr/>
        </p:nvSpPr>
        <p:spPr bwMode="auto">
          <a:xfrm flipV="1">
            <a:off x="3994150" y="1217613"/>
            <a:ext cx="0" cy="665162"/>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096" name="Line 8"/>
          <p:cNvSpPr>
            <a:spLocks noChangeShapeType="1"/>
          </p:cNvSpPr>
          <p:nvPr/>
        </p:nvSpPr>
        <p:spPr bwMode="auto">
          <a:xfrm flipV="1">
            <a:off x="4400550" y="1217613"/>
            <a:ext cx="0" cy="665162"/>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097" name="Line 9"/>
          <p:cNvSpPr>
            <a:spLocks noChangeShapeType="1"/>
          </p:cNvSpPr>
          <p:nvPr/>
        </p:nvSpPr>
        <p:spPr bwMode="auto">
          <a:xfrm flipV="1">
            <a:off x="6432550" y="1217613"/>
            <a:ext cx="0" cy="665162"/>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098" name="Line 10"/>
          <p:cNvSpPr>
            <a:spLocks noChangeShapeType="1"/>
          </p:cNvSpPr>
          <p:nvPr/>
        </p:nvSpPr>
        <p:spPr bwMode="auto">
          <a:xfrm flipV="1">
            <a:off x="6838950" y="1217613"/>
            <a:ext cx="0" cy="665162"/>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099" name="Line 11"/>
          <p:cNvSpPr>
            <a:spLocks noChangeShapeType="1"/>
          </p:cNvSpPr>
          <p:nvPr/>
        </p:nvSpPr>
        <p:spPr bwMode="auto">
          <a:xfrm flipV="1">
            <a:off x="7245350" y="1217613"/>
            <a:ext cx="0" cy="665162"/>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00" name="Line 12"/>
          <p:cNvSpPr>
            <a:spLocks noChangeShapeType="1"/>
          </p:cNvSpPr>
          <p:nvPr/>
        </p:nvSpPr>
        <p:spPr bwMode="auto">
          <a:xfrm flipV="1">
            <a:off x="7651750" y="1217613"/>
            <a:ext cx="0" cy="665162"/>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01" name="Line 13"/>
          <p:cNvSpPr>
            <a:spLocks noChangeShapeType="1"/>
          </p:cNvSpPr>
          <p:nvPr/>
        </p:nvSpPr>
        <p:spPr bwMode="auto">
          <a:xfrm flipV="1">
            <a:off x="8058150" y="1217613"/>
            <a:ext cx="0" cy="665162"/>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02" name="Oval 14"/>
          <p:cNvSpPr>
            <a:spLocks noChangeArrowheads="1"/>
          </p:cNvSpPr>
          <p:nvPr/>
        </p:nvSpPr>
        <p:spPr bwMode="auto">
          <a:xfrm>
            <a:off x="4840288" y="1582738"/>
            <a:ext cx="74612" cy="74612"/>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GB"/>
          </a:p>
        </p:txBody>
      </p:sp>
      <p:sp>
        <p:nvSpPr>
          <p:cNvPr id="89103" name="Oval 15"/>
          <p:cNvSpPr>
            <a:spLocks noChangeArrowheads="1"/>
          </p:cNvSpPr>
          <p:nvPr/>
        </p:nvSpPr>
        <p:spPr bwMode="auto">
          <a:xfrm>
            <a:off x="5195888" y="1582738"/>
            <a:ext cx="74612" cy="74612"/>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GB"/>
          </a:p>
        </p:txBody>
      </p:sp>
      <p:sp>
        <p:nvSpPr>
          <p:cNvPr id="89104" name="Oval 16"/>
          <p:cNvSpPr>
            <a:spLocks noChangeArrowheads="1"/>
          </p:cNvSpPr>
          <p:nvPr/>
        </p:nvSpPr>
        <p:spPr bwMode="auto">
          <a:xfrm>
            <a:off x="5551488" y="1582738"/>
            <a:ext cx="74612" cy="74612"/>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GB"/>
          </a:p>
        </p:txBody>
      </p:sp>
      <p:sp>
        <p:nvSpPr>
          <p:cNvPr id="89105" name="Oval 17"/>
          <p:cNvSpPr>
            <a:spLocks noChangeArrowheads="1"/>
          </p:cNvSpPr>
          <p:nvPr/>
        </p:nvSpPr>
        <p:spPr bwMode="auto">
          <a:xfrm>
            <a:off x="5907088" y="1582738"/>
            <a:ext cx="74612" cy="74612"/>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GB"/>
          </a:p>
        </p:txBody>
      </p:sp>
      <p:sp>
        <p:nvSpPr>
          <p:cNvPr id="89106" name="Text Box 18"/>
          <p:cNvSpPr txBox="1">
            <a:spLocks noChangeArrowheads="1"/>
          </p:cNvSpPr>
          <p:nvPr/>
        </p:nvSpPr>
        <p:spPr bwMode="auto">
          <a:xfrm>
            <a:off x="2182813" y="1925638"/>
            <a:ext cx="1352550" cy="347662"/>
          </a:xfrm>
          <a:prstGeom prst="rect">
            <a:avLst/>
          </a:prstGeom>
          <a:noFill/>
          <a:ln w="9525">
            <a:noFill/>
            <a:miter lim="800000"/>
            <a:headEnd/>
            <a:tailEnd/>
          </a:ln>
        </p:spPr>
        <p:txBody>
          <a:bodyPr wrap="none" lIns="73025" tIns="36512" rIns="73025" bIns="36512">
            <a:spAutoFit/>
          </a:bodyPr>
          <a:lstStyle/>
          <a:p>
            <a:pPr eaLnBrk="0" hangingPunct="0"/>
            <a:r>
              <a:rPr lang="en-US" dirty="0"/>
              <a:t>1530.33 nm</a:t>
            </a:r>
          </a:p>
        </p:txBody>
      </p:sp>
      <p:sp>
        <p:nvSpPr>
          <p:cNvPr id="89107" name="Text Box 19"/>
          <p:cNvSpPr txBox="1">
            <a:spLocks noChangeArrowheads="1"/>
          </p:cNvSpPr>
          <p:nvPr/>
        </p:nvSpPr>
        <p:spPr bwMode="auto">
          <a:xfrm>
            <a:off x="7513638" y="1919288"/>
            <a:ext cx="1352550" cy="347662"/>
          </a:xfrm>
          <a:prstGeom prst="rect">
            <a:avLst/>
          </a:prstGeom>
          <a:noFill/>
          <a:ln w="9525">
            <a:noFill/>
            <a:miter lim="800000"/>
            <a:headEnd/>
            <a:tailEnd/>
          </a:ln>
        </p:spPr>
        <p:txBody>
          <a:bodyPr wrap="none" lIns="73025" tIns="36512" rIns="73025" bIns="36512">
            <a:spAutoFit/>
          </a:bodyPr>
          <a:lstStyle/>
          <a:p>
            <a:pPr eaLnBrk="0" hangingPunct="0"/>
            <a:r>
              <a:rPr lang="en-US"/>
              <a:t>1553.86 nm</a:t>
            </a:r>
          </a:p>
        </p:txBody>
      </p:sp>
      <p:sp>
        <p:nvSpPr>
          <p:cNvPr id="89108" name="Text Box 20"/>
          <p:cNvSpPr txBox="1">
            <a:spLocks noChangeArrowheads="1"/>
          </p:cNvSpPr>
          <p:nvPr/>
        </p:nvSpPr>
        <p:spPr bwMode="auto">
          <a:xfrm>
            <a:off x="6235700" y="2130425"/>
            <a:ext cx="996950" cy="347663"/>
          </a:xfrm>
          <a:prstGeom prst="rect">
            <a:avLst/>
          </a:prstGeom>
          <a:noFill/>
          <a:ln w="9525">
            <a:noFill/>
            <a:miter lim="800000"/>
            <a:headEnd/>
            <a:tailEnd/>
          </a:ln>
        </p:spPr>
        <p:txBody>
          <a:bodyPr wrap="none" lIns="73025" tIns="36512" rIns="73025" bIns="36512">
            <a:spAutoFit/>
          </a:bodyPr>
          <a:lstStyle/>
          <a:p>
            <a:pPr eaLnBrk="0" hangingPunct="0"/>
            <a:r>
              <a:rPr lang="en-US" b="1"/>
              <a:t>0.80 nm</a:t>
            </a:r>
          </a:p>
        </p:txBody>
      </p:sp>
      <p:sp>
        <p:nvSpPr>
          <p:cNvPr id="89109" name="AutoShape 21"/>
          <p:cNvSpPr>
            <a:spLocks/>
          </p:cNvSpPr>
          <p:nvPr/>
        </p:nvSpPr>
        <p:spPr bwMode="auto">
          <a:xfrm rot="16200000" flipV="1">
            <a:off x="6512719" y="1823244"/>
            <a:ext cx="231775" cy="430213"/>
          </a:xfrm>
          <a:prstGeom prst="leftBrace">
            <a:avLst>
              <a:gd name="adj1" fmla="val 32870"/>
              <a:gd name="adj2" fmla="val 48708"/>
            </a:avLst>
          </a:prstGeom>
          <a:noFill/>
          <a:ln w="28575">
            <a:solidFill>
              <a:schemeClr val="tx1"/>
            </a:solidFill>
            <a:round/>
            <a:headEnd/>
            <a:tailEnd/>
          </a:ln>
        </p:spPr>
        <p:txBody>
          <a:bodyPr rot="10800000" vert="eaVert" wrap="none" lIns="73025" tIns="36512" rIns="73025" bIns="36512" anchor="ctr"/>
          <a:lstStyle/>
          <a:p>
            <a:pPr algn="ctr" eaLnBrk="0" hangingPunct="0"/>
            <a:endParaRPr lang="en-GB"/>
          </a:p>
        </p:txBody>
      </p:sp>
      <p:sp>
        <p:nvSpPr>
          <p:cNvPr id="89110" name="Text Box 22"/>
          <p:cNvSpPr txBox="1">
            <a:spLocks noChangeArrowheads="1"/>
          </p:cNvSpPr>
          <p:nvPr/>
        </p:nvSpPr>
        <p:spPr bwMode="auto">
          <a:xfrm>
            <a:off x="2238375" y="2574925"/>
            <a:ext cx="1200150" cy="347663"/>
          </a:xfrm>
          <a:prstGeom prst="rect">
            <a:avLst/>
          </a:prstGeom>
          <a:noFill/>
          <a:ln w="9525">
            <a:noFill/>
            <a:miter lim="800000"/>
            <a:headEnd/>
            <a:tailEnd/>
          </a:ln>
        </p:spPr>
        <p:txBody>
          <a:bodyPr wrap="none" lIns="73025" tIns="36512" rIns="73025" bIns="36512">
            <a:spAutoFit/>
          </a:bodyPr>
          <a:lstStyle/>
          <a:p>
            <a:pPr eaLnBrk="0" hangingPunct="0"/>
            <a:r>
              <a:rPr lang="en-US"/>
              <a:t>195.9 THz</a:t>
            </a:r>
          </a:p>
        </p:txBody>
      </p:sp>
      <p:sp>
        <p:nvSpPr>
          <p:cNvPr id="89111" name="Text Box 23"/>
          <p:cNvSpPr txBox="1">
            <a:spLocks noChangeArrowheads="1"/>
          </p:cNvSpPr>
          <p:nvPr/>
        </p:nvSpPr>
        <p:spPr bwMode="auto">
          <a:xfrm>
            <a:off x="7543800" y="2568575"/>
            <a:ext cx="1200150" cy="347663"/>
          </a:xfrm>
          <a:prstGeom prst="rect">
            <a:avLst/>
          </a:prstGeom>
          <a:noFill/>
          <a:ln w="9525">
            <a:noFill/>
            <a:miter lim="800000"/>
            <a:headEnd/>
            <a:tailEnd/>
          </a:ln>
        </p:spPr>
        <p:txBody>
          <a:bodyPr wrap="none" lIns="73025" tIns="36512" rIns="73025" bIns="36512">
            <a:spAutoFit/>
          </a:bodyPr>
          <a:lstStyle/>
          <a:p>
            <a:pPr eaLnBrk="0" hangingPunct="0"/>
            <a:r>
              <a:rPr lang="en-US"/>
              <a:t>193.0 THz</a:t>
            </a:r>
          </a:p>
        </p:txBody>
      </p:sp>
      <p:sp>
        <p:nvSpPr>
          <p:cNvPr id="89112" name="Text Box 24"/>
          <p:cNvSpPr txBox="1">
            <a:spLocks noChangeArrowheads="1"/>
          </p:cNvSpPr>
          <p:nvPr/>
        </p:nvSpPr>
        <p:spPr bwMode="auto">
          <a:xfrm>
            <a:off x="6265863" y="2779713"/>
            <a:ext cx="1047750" cy="347662"/>
          </a:xfrm>
          <a:prstGeom prst="rect">
            <a:avLst/>
          </a:prstGeom>
          <a:noFill/>
          <a:ln w="9525">
            <a:noFill/>
            <a:miter lim="800000"/>
            <a:headEnd/>
            <a:tailEnd/>
          </a:ln>
        </p:spPr>
        <p:txBody>
          <a:bodyPr wrap="none" lIns="73025" tIns="36512" rIns="73025" bIns="36512">
            <a:spAutoFit/>
          </a:bodyPr>
          <a:lstStyle/>
          <a:p>
            <a:pPr eaLnBrk="0" hangingPunct="0"/>
            <a:r>
              <a:rPr lang="en-US" b="1"/>
              <a:t>100 GHz</a:t>
            </a:r>
          </a:p>
        </p:txBody>
      </p:sp>
      <p:sp>
        <p:nvSpPr>
          <p:cNvPr id="89113" name="Line 25"/>
          <p:cNvSpPr>
            <a:spLocks noChangeShapeType="1"/>
          </p:cNvSpPr>
          <p:nvPr/>
        </p:nvSpPr>
        <p:spPr bwMode="auto">
          <a:xfrm flipH="1">
            <a:off x="2317750" y="2574925"/>
            <a:ext cx="6288088" cy="0"/>
          </a:xfrm>
          <a:prstGeom prst="line">
            <a:avLst/>
          </a:prstGeom>
          <a:noFill/>
          <a:ln w="28575">
            <a:solidFill>
              <a:srgbClr val="808080"/>
            </a:solidFill>
            <a:round/>
            <a:headEnd/>
            <a:tailEnd type="triangle" w="med" len="med"/>
          </a:ln>
        </p:spPr>
        <p:txBody>
          <a:bodyPr wrap="none" lIns="73025" tIns="36512" rIns="73025" bIns="36512" anchor="ctr"/>
          <a:lstStyle/>
          <a:p>
            <a:endParaRPr lang="en-US"/>
          </a:p>
        </p:txBody>
      </p:sp>
      <p:sp>
        <p:nvSpPr>
          <p:cNvPr id="89114" name="AutoShape 26"/>
          <p:cNvSpPr>
            <a:spLocks/>
          </p:cNvSpPr>
          <p:nvPr/>
        </p:nvSpPr>
        <p:spPr bwMode="auto">
          <a:xfrm rot="16200000" flipV="1">
            <a:off x="6531769" y="2494756"/>
            <a:ext cx="231775" cy="430213"/>
          </a:xfrm>
          <a:prstGeom prst="leftBrace">
            <a:avLst>
              <a:gd name="adj1" fmla="val 32870"/>
              <a:gd name="adj2" fmla="val 48708"/>
            </a:avLst>
          </a:prstGeom>
          <a:noFill/>
          <a:ln w="28575">
            <a:solidFill>
              <a:schemeClr val="tx1"/>
            </a:solidFill>
            <a:round/>
            <a:headEnd/>
            <a:tailEnd/>
          </a:ln>
        </p:spPr>
        <p:txBody>
          <a:bodyPr rot="10800000" vert="eaVert" wrap="none" lIns="73025" tIns="36512" rIns="73025" bIns="36512" anchor="ctr"/>
          <a:lstStyle/>
          <a:p>
            <a:pPr algn="ctr" eaLnBrk="0" hangingPunct="0"/>
            <a:endParaRPr lang="en-GB"/>
          </a:p>
        </p:txBody>
      </p:sp>
      <p:sp>
        <p:nvSpPr>
          <p:cNvPr id="89115" name="Line 27"/>
          <p:cNvSpPr>
            <a:spLocks noChangeShapeType="1"/>
          </p:cNvSpPr>
          <p:nvPr/>
        </p:nvSpPr>
        <p:spPr bwMode="auto">
          <a:xfrm flipV="1">
            <a:off x="2824163"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16" name="Line 28"/>
          <p:cNvSpPr>
            <a:spLocks noChangeShapeType="1"/>
          </p:cNvSpPr>
          <p:nvPr/>
        </p:nvSpPr>
        <p:spPr bwMode="auto">
          <a:xfrm flipV="1">
            <a:off x="3230563"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17" name="Line 29"/>
          <p:cNvSpPr>
            <a:spLocks noChangeShapeType="1"/>
          </p:cNvSpPr>
          <p:nvPr/>
        </p:nvSpPr>
        <p:spPr bwMode="auto">
          <a:xfrm flipV="1">
            <a:off x="3636963"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18" name="Line 30"/>
          <p:cNvSpPr>
            <a:spLocks noChangeShapeType="1"/>
          </p:cNvSpPr>
          <p:nvPr/>
        </p:nvSpPr>
        <p:spPr bwMode="auto">
          <a:xfrm flipV="1">
            <a:off x="4043363"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19" name="Line 31"/>
          <p:cNvSpPr>
            <a:spLocks noChangeShapeType="1"/>
          </p:cNvSpPr>
          <p:nvPr/>
        </p:nvSpPr>
        <p:spPr bwMode="auto">
          <a:xfrm flipV="1">
            <a:off x="4449763"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20" name="Line 32"/>
          <p:cNvSpPr>
            <a:spLocks noChangeShapeType="1"/>
          </p:cNvSpPr>
          <p:nvPr/>
        </p:nvSpPr>
        <p:spPr bwMode="auto">
          <a:xfrm flipV="1">
            <a:off x="6484938"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21" name="Line 33"/>
          <p:cNvSpPr>
            <a:spLocks noChangeShapeType="1"/>
          </p:cNvSpPr>
          <p:nvPr/>
        </p:nvSpPr>
        <p:spPr bwMode="auto">
          <a:xfrm flipV="1">
            <a:off x="6888163"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22" name="Line 34"/>
          <p:cNvSpPr>
            <a:spLocks noChangeShapeType="1"/>
          </p:cNvSpPr>
          <p:nvPr/>
        </p:nvSpPr>
        <p:spPr bwMode="auto">
          <a:xfrm flipV="1">
            <a:off x="7294563"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23" name="Line 35"/>
          <p:cNvSpPr>
            <a:spLocks noChangeShapeType="1"/>
          </p:cNvSpPr>
          <p:nvPr/>
        </p:nvSpPr>
        <p:spPr bwMode="auto">
          <a:xfrm flipV="1">
            <a:off x="7700963"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24" name="Line 36"/>
          <p:cNvSpPr>
            <a:spLocks noChangeShapeType="1"/>
          </p:cNvSpPr>
          <p:nvPr/>
        </p:nvSpPr>
        <p:spPr bwMode="auto">
          <a:xfrm flipV="1">
            <a:off x="8107363"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25" name="Oval 37"/>
          <p:cNvSpPr>
            <a:spLocks noChangeArrowheads="1"/>
          </p:cNvSpPr>
          <p:nvPr/>
        </p:nvSpPr>
        <p:spPr bwMode="auto">
          <a:xfrm>
            <a:off x="4889500" y="4060825"/>
            <a:ext cx="74613" cy="74613"/>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GB"/>
          </a:p>
        </p:txBody>
      </p:sp>
      <p:sp>
        <p:nvSpPr>
          <p:cNvPr id="89126" name="Oval 38"/>
          <p:cNvSpPr>
            <a:spLocks noChangeArrowheads="1"/>
          </p:cNvSpPr>
          <p:nvPr/>
        </p:nvSpPr>
        <p:spPr bwMode="auto">
          <a:xfrm>
            <a:off x="5257800" y="4060825"/>
            <a:ext cx="74613" cy="74613"/>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GB"/>
          </a:p>
        </p:txBody>
      </p:sp>
      <p:sp>
        <p:nvSpPr>
          <p:cNvPr id="89127" name="Oval 39"/>
          <p:cNvSpPr>
            <a:spLocks noChangeArrowheads="1"/>
          </p:cNvSpPr>
          <p:nvPr/>
        </p:nvSpPr>
        <p:spPr bwMode="auto">
          <a:xfrm>
            <a:off x="5618163" y="4060825"/>
            <a:ext cx="74612" cy="74613"/>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GB"/>
          </a:p>
        </p:txBody>
      </p:sp>
      <p:sp>
        <p:nvSpPr>
          <p:cNvPr id="89128" name="Oval 40"/>
          <p:cNvSpPr>
            <a:spLocks noChangeArrowheads="1"/>
          </p:cNvSpPr>
          <p:nvPr/>
        </p:nvSpPr>
        <p:spPr bwMode="auto">
          <a:xfrm>
            <a:off x="5978525" y="4060825"/>
            <a:ext cx="74613" cy="74613"/>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GB"/>
          </a:p>
        </p:txBody>
      </p:sp>
      <p:sp>
        <p:nvSpPr>
          <p:cNvPr id="89129" name="Text Box 41"/>
          <p:cNvSpPr txBox="1">
            <a:spLocks noChangeArrowheads="1"/>
          </p:cNvSpPr>
          <p:nvPr/>
        </p:nvSpPr>
        <p:spPr bwMode="auto">
          <a:xfrm>
            <a:off x="2449513" y="4373563"/>
            <a:ext cx="1352550" cy="347662"/>
          </a:xfrm>
          <a:prstGeom prst="rect">
            <a:avLst/>
          </a:prstGeom>
          <a:noFill/>
          <a:ln w="9525">
            <a:noFill/>
            <a:miter lim="800000"/>
            <a:headEnd/>
            <a:tailEnd/>
          </a:ln>
        </p:spPr>
        <p:txBody>
          <a:bodyPr wrap="none" lIns="73025" tIns="36512" rIns="73025" bIns="36512">
            <a:spAutoFit/>
          </a:bodyPr>
          <a:lstStyle/>
          <a:p>
            <a:pPr eaLnBrk="0" hangingPunct="0"/>
            <a:r>
              <a:rPr lang="en-US"/>
              <a:t>1530.33 nm</a:t>
            </a:r>
          </a:p>
        </p:txBody>
      </p:sp>
      <p:sp>
        <p:nvSpPr>
          <p:cNvPr id="89130" name="Text Box 42"/>
          <p:cNvSpPr txBox="1">
            <a:spLocks noChangeArrowheads="1"/>
          </p:cNvSpPr>
          <p:nvPr/>
        </p:nvSpPr>
        <p:spPr bwMode="auto">
          <a:xfrm>
            <a:off x="7562850" y="4367213"/>
            <a:ext cx="1352550" cy="347662"/>
          </a:xfrm>
          <a:prstGeom prst="rect">
            <a:avLst/>
          </a:prstGeom>
          <a:noFill/>
          <a:ln w="9525">
            <a:noFill/>
            <a:miter lim="800000"/>
            <a:headEnd/>
            <a:tailEnd/>
          </a:ln>
        </p:spPr>
        <p:txBody>
          <a:bodyPr wrap="none" lIns="73025" tIns="36512" rIns="73025" bIns="36512">
            <a:spAutoFit/>
          </a:bodyPr>
          <a:lstStyle/>
          <a:p>
            <a:pPr eaLnBrk="0" hangingPunct="0"/>
            <a:r>
              <a:rPr lang="en-US"/>
              <a:t>1553.86 nm</a:t>
            </a:r>
          </a:p>
        </p:txBody>
      </p:sp>
      <p:sp>
        <p:nvSpPr>
          <p:cNvPr id="89131" name="Text Box 43"/>
          <p:cNvSpPr txBox="1">
            <a:spLocks noChangeArrowheads="1"/>
          </p:cNvSpPr>
          <p:nvPr/>
        </p:nvSpPr>
        <p:spPr bwMode="auto">
          <a:xfrm>
            <a:off x="6215063" y="4578350"/>
            <a:ext cx="996950" cy="347663"/>
          </a:xfrm>
          <a:prstGeom prst="rect">
            <a:avLst/>
          </a:prstGeom>
          <a:noFill/>
          <a:ln w="9525">
            <a:noFill/>
            <a:miter lim="800000"/>
            <a:headEnd/>
            <a:tailEnd/>
          </a:ln>
        </p:spPr>
        <p:txBody>
          <a:bodyPr wrap="none" lIns="73025" tIns="36512" rIns="73025" bIns="36512">
            <a:spAutoFit/>
          </a:bodyPr>
          <a:lstStyle/>
          <a:p>
            <a:pPr eaLnBrk="0" hangingPunct="0"/>
            <a:r>
              <a:rPr lang="en-US" b="1"/>
              <a:t>0.40 nm</a:t>
            </a:r>
          </a:p>
        </p:txBody>
      </p:sp>
      <p:sp>
        <p:nvSpPr>
          <p:cNvPr id="89132" name="AutoShape 44"/>
          <p:cNvSpPr>
            <a:spLocks/>
          </p:cNvSpPr>
          <p:nvPr/>
        </p:nvSpPr>
        <p:spPr bwMode="auto">
          <a:xfrm rot="16200000" flipV="1">
            <a:off x="6465888" y="4367213"/>
            <a:ext cx="231775" cy="238125"/>
          </a:xfrm>
          <a:prstGeom prst="leftBrace">
            <a:avLst>
              <a:gd name="adj1" fmla="val 18193"/>
              <a:gd name="adj2" fmla="val 48708"/>
            </a:avLst>
          </a:prstGeom>
          <a:noFill/>
          <a:ln w="28575">
            <a:solidFill>
              <a:schemeClr val="tx1"/>
            </a:solidFill>
            <a:round/>
            <a:headEnd/>
            <a:tailEnd/>
          </a:ln>
        </p:spPr>
        <p:txBody>
          <a:bodyPr rot="10800000" vert="eaVert" wrap="none" lIns="73025" tIns="36512" rIns="73025" bIns="36512" anchor="ctr"/>
          <a:lstStyle/>
          <a:p>
            <a:pPr algn="ctr" eaLnBrk="0" hangingPunct="0"/>
            <a:endParaRPr lang="en-GB"/>
          </a:p>
        </p:txBody>
      </p:sp>
      <p:sp>
        <p:nvSpPr>
          <p:cNvPr id="89133" name="Text Box 45"/>
          <p:cNvSpPr txBox="1">
            <a:spLocks noChangeArrowheads="1"/>
          </p:cNvSpPr>
          <p:nvPr/>
        </p:nvSpPr>
        <p:spPr bwMode="auto">
          <a:xfrm>
            <a:off x="2517775" y="5022850"/>
            <a:ext cx="1200150" cy="347663"/>
          </a:xfrm>
          <a:prstGeom prst="rect">
            <a:avLst/>
          </a:prstGeom>
          <a:noFill/>
          <a:ln w="9525">
            <a:noFill/>
            <a:miter lim="800000"/>
            <a:headEnd/>
            <a:tailEnd/>
          </a:ln>
        </p:spPr>
        <p:txBody>
          <a:bodyPr wrap="none" lIns="73025" tIns="36512" rIns="73025" bIns="36512">
            <a:spAutoFit/>
          </a:bodyPr>
          <a:lstStyle/>
          <a:p>
            <a:pPr eaLnBrk="0" hangingPunct="0"/>
            <a:r>
              <a:rPr lang="en-US"/>
              <a:t>195.9 THz</a:t>
            </a:r>
          </a:p>
        </p:txBody>
      </p:sp>
      <p:sp>
        <p:nvSpPr>
          <p:cNvPr id="89134" name="Text Box 46"/>
          <p:cNvSpPr txBox="1">
            <a:spLocks noChangeArrowheads="1"/>
          </p:cNvSpPr>
          <p:nvPr/>
        </p:nvSpPr>
        <p:spPr bwMode="auto">
          <a:xfrm>
            <a:off x="7823200" y="5016500"/>
            <a:ext cx="1200150" cy="347663"/>
          </a:xfrm>
          <a:prstGeom prst="rect">
            <a:avLst/>
          </a:prstGeom>
          <a:noFill/>
          <a:ln w="9525">
            <a:noFill/>
            <a:miter lim="800000"/>
            <a:headEnd/>
            <a:tailEnd/>
          </a:ln>
        </p:spPr>
        <p:txBody>
          <a:bodyPr wrap="none" lIns="73025" tIns="36512" rIns="73025" bIns="36512">
            <a:spAutoFit/>
          </a:bodyPr>
          <a:lstStyle/>
          <a:p>
            <a:pPr eaLnBrk="0" hangingPunct="0"/>
            <a:r>
              <a:rPr lang="en-US"/>
              <a:t>193.0 THz</a:t>
            </a:r>
          </a:p>
        </p:txBody>
      </p:sp>
      <p:sp>
        <p:nvSpPr>
          <p:cNvPr id="89135" name="Text Box 47"/>
          <p:cNvSpPr txBox="1">
            <a:spLocks noChangeArrowheads="1"/>
          </p:cNvSpPr>
          <p:nvPr/>
        </p:nvSpPr>
        <p:spPr bwMode="auto">
          <a:xfrm>
            <a:off x="6302375" y="5227638"/>
            <a:ext cx="920750" cy="347662"/>
          </a:xfrm>
          <a:prstGeom prst="rect">
            <a:avLst/>
          </a:prstGeom>
          <a:noFill/>
          <a:ln w="9525">
            <a:noFill/>
            <a:miter lim="800000"/>
            <a:headEnd/>
            <a:tailEnd/>
          </a:ln>
        </p:spPr>
        <p:txBody>
          <a:bodyPr wrap="none" lIns="73025" tIns="36512" rIns="73025" bIns="36512">
            <a:spAutoFit/>
          </a:bodyPr>
          <a:lstStyle/>
          <a:p>
            <a:pPr eaLnBrk="0" hangingPunct="0"/>
            <a:r>
              <a:rPr lang="en-US" b="1"/>
              <a:t>50 GHz</a:t>
            </a:r>
          </a:p>
        </p:txBody>
      </p:sp>
      <p:sp>
        <p:nvSpPr>
          <p:cNvPr id="89136" name="Line 48"/>
          <p:cNvSpPr>
            <a:spLocks noChangeShapeType="1"/>
          </p:cNvSpPr>
          <p:nvPr/>
        </p:nvSpPr>
        <p:spPr bwMode="auto">
          <a:xfrm flipH="1">
            <a:off x="2541588" y="5022850"/>
            <a:ext cx="6288087" cy="0"/>
          </a:xfrm>
          <a:prstGeom prst="line">
            <a:avLst/>
          </a:prstGeom>
          <a:noFill/>
          <a:ln w="28575">
            <a:solidFill>
              <a:srgbClr val="808080"/>
            </a:solidFill>
            <a:round/>
            <a:headEnd/>
            <a:tailEnd type="triangle" w="med" len="med"/>
          </a:ln>
        </p:spPr>
        <p:txBody>
          <a:bodyPr wrap="none" lIns="73025" tIns="36512" rIns="73025" bIns="36512" anchor="ctr"/>
          <a:lstStyle/>
          <a:p>
            <a:endParaRPr lang="en-US"/>
          </a:p>
        </p:txBody>
      </p:sp>
      <p:sp>
        <p:nvSpPr>
          <p:cNvPr id="89137" name="AutoShape 49"/>
          <p:cNvSpPr>
            <a:spLocks/>
          </p:cNvSpPr>
          <p:nvPr/>
        </p:nvSpPr>
        <p:spPr bwMode="auto">
          <a:xfrm rot="16200000" flipV="1">
            <a:off x="6462713" y="5048250"/>
            <a:ext cx="231775" cy="219075"/>
          </a:xfrm>
          <a:prstGeom prst="leftBrace">
            <a:avLst>
              <a:gd name="adj1" fmla="val 17708"/>
              <a:gd name="adj2" fmla="val 48708"/>
            </a:avLst>
          </a:prstGeom>
          <a:noFill/>
          <a:ln w="28575">
            <a:solidFill>
              <a:schemeClr val="tx1"/>
            </a:solidFill>
            <a:round/>
            <a:headEnd/>
            <a:tailEnd/>
          </a:ln>
        </p:spPr>
        <p:txBody>
          <a:bodyPr rot="10800000" vert="eaVert" wrap="none" lIns="73025" tIns="36512" rIns="73025" bIns="36512" anchor="ctr"/>
          <a:lstStyle/>
          <a:p>
            <a:pPr algn="ctr" eaLnBrk="0" hangingPunct="0"/>
            <a:endParaRPr lang="en-GB"/>
          </a:p>
        </p:txBody>
      </p:sp>
      <p:sp>
        <p:nvSpPr>
          <p:cNvPr id="89138" name="Line 50"/>
          <p:cNvSpPr>
            <a:spLocks noChangeShapeType="1"/>
          </p:cNvSpPr>
          <p:nvPr/>
        </p:nvSpPr>
        <p:spPr bwMode="auto">
          <a:xfrm>
            <a:off x="2541588" y="4351338"/>
            <a:ext cx="6288087" cy="0"/>
          </a:xfrm>
          <a:prstGeom prst="line">
            <a:avLst/>
          </a:prstGeom>
          <a:noFill/>
          <a:ln w="28575">
            <a:solidFill>
              <a:srgbClr val="808080"/>
            </a:solidFill>
            <a:round/>
            <a:headEnd/>
            <a:tailEnd type="triangle" w="med" len="med"/>
          </a:ln>
        </p:spPr>
        <p:txBody>
          <a:bodyPr wrap="none" lIns="73025" tIns="36512" rIns="73025" bIns="36512" anchor="ctr"/>
          <a:lstStyle/>
          <a:p>
            <a:endParaRPr lang="en-US"/>
          </a:p>
        </p:txBody>
      </p:sp>
      <p:sp>
        <p:nvSpPr>
          <p:cNvPr id="89139" name="Line 51"/>
          <p:cNvSpPr>
            <a:spLocks noChangeShapeType="1"/>
          </p:cNvSpPr>
          <p:nvPr/>
        </p:nvSpPr>
        <p:spPr bwMode="auto">
          <a:xfrm flipV="1">
            <a:off x="3030538"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40" name="Line 52"/>
          <p:cNvSpPr>
            <a:spLocks noChangeShapeType="1"/>
          </p:cNvSpPr>
          <p:nvPr/>
        </p:nvSpPr>
        <p:spPr bwMode="auto">
          <a:xfrm flipV="1">
            <a:off x="3436938"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41" name="Line 53"/>
          <p:cNvSpPr>
            <a:spLocks noChangeShapeType="1"/>
          </p:cNvSpPr>
          <p:nvPr/>
        </p:nvSpPr>
        <p:spPr bwMode="auto">
          <a:xfrm flipV="1">
            <a:off x="3843338"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42" name="Line 54"/>
          <p:cNvSpPr>
            <a:spLocks noChangeShapeType="1"/>
          </p:cNvSpPr>
          <p:nvPr/>
        </p:nvSpPr>
        <p:spPr bwMode="auto">
          <a:xfrm flipV="1">
            <a:off x="4249738"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43" name="Line 55"/>
          <p:cNvSpPr>
            <a:spLocks noChangeShapeType="1"/>
          </p:cNvSpPr>
          <p:nvPr/>
        </p:nvSpPr>
        <p:spPr bwMode="auto">
          <a:xfrm flipV="1">
            <a:off x="4656138"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44" name="Line 56"/>
          <p:cNvSpPr>
            <a:spLocks noChangeShapeType="1"/>
          </p:cNvSpPr>
          <p:nvPr/>
        </p:nvSpPr>
        <p:spPr bwMode="auto">
          <a:xfrm flipV="1">
            <a:off x="6688138"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45" name="Line 57"/>
          <p:cNvSpPr>
            <a:spLocks noChangeShapeType="1"/>
          </p:cNvSpPr>
          <p:nvPr/>
        </p:nvSpPr>
        <p:spPr bwMode="auto">
          <a:xfrm flipV="1">
            <a:off x="7094538"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46" name="Line 58"/>
          <p:cNvSpPr>
            <a:spLocks noChangeShapeType="1"/>
          </p:cNvSpPr>
          <p:nvPr/>
        </p:nvSpPr>
        <p:spPr bwMode="auto">
          <a:xfrm flipV="1">
            <a:off x="7500938"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47" name="Line 59"/>
          <p:cNvSpPr>
            <a:spLocks noChangeShapeType="1"/>
          </p:cNvSpPr>
          <p:nvPr/>
        </p:nvSpPr>
        <p:spPr bwMode="auto">
          <a:xfrm flipV="1">
            <a:off x="7907338"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48" name="Line 60"/>
          <p:cNvSpPr>
            <a:spLocks noChangeShapeType="1"/>
          </p:cNvSpPr>
          <p:nvPr/>
        </p:nvSpPr>
        <p:spPr bwMode="auto">
          <a:xfrm flipV="1">
            <a:off x="8313738" y="3686175"/>
            <a:ext cx="0" cy="665163"/>
          </a:xfrm>
          <a:prstGeom prst="line">
            <a:avLst/>
          </a:prstGeom>
          <a:noFill/>
          <a:ln w="38100">
            <a:solidFill>
              <a:schemeClr val="accent2"/>
            </a:solidFill>
            <a:round/>
            <a:headEnd/>
            <a:tailEnd type="triangle" w="med" len="med"/>
          </a:ln>
        </p:spPr>
        <p:txBody>
          <a:bodyPr wrap="none" lIns="73025" tIns="36512" rIns="73025" bIns="36512" anchor="ctr"/>
          <a:lstStyle/>
          <a:p>
            <a:endParaRPr lang="en-US"/>
          </a:p>
        </p:txBody>
      </p:sp>
      <p:sp>
        <p:nvSpPr>
          <p:cNvPr id="89149" name="Oval 61"/>
          <p:cNvSpPr>
            <a:spLocks noChangeArrowheads="1"/>
          </p:cNvSpPr>
          <p:nvPr/>
        </p:nvSpPr>
        <p:spPr bwMode="auto">
          <a:xfrm>
            <a:off x="5062538" y="4060825"/>
            <a:ext cx="74612" cy="74613"/>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GB"/>
          </a:p>
        </p:txBody>
      </p:sp>
      <p:sp>
        <p:nvSpPr>
          <p:cNvPr id="89150" name="Oval 62"/>
          <p:cNvSpPr>
            <a:spLocks noChangeArrowheads="1"/>
          </p:cNvSpPr>
          <p:nvPr/>
        </p:nvSpPr>
        <p:spPr bwMode="auto">
          <a:xfrm>
            <a:off x="5451475" y="4060825"/>
            <a:ext cx="74613" cy="74613"/>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GB"/>
          </a:p>
        </p:txBody>
      </p:sp>
      <p:sp>
        <p:nvSpPr>
          <p:cNvPr id="89151" name="Oval 63"/>
          <p:cNvSpPr>
            <a:spLocks noChangeArrowheads="1"/>
          </p:cNvSpPr>
          <p:nvPr/>
        </p:nvSpPr>
        <p:spPr bwMode="auto">
          <a:xfrm>
            <a:off x="5807075" y="4060825"/>
            <a:ext cx="74613" cy="74613"/>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GB"/>
          </a:p>
        </p:txBody>
      </p:sp>
      <p:sp>
        <p:nvSpPr>
          <p:cNvPr id="89152" name="Oval 64"/>
          <p:cNvSpPr>
            <a:spLocks noChangeArrowheads="1"/>
          </p:cNvSpPr>
          <p:nvPr/>
        </p:nvSpPr>
        <p:spPr bwMode="auto">
          <a:xfrm>
            <a:off x="6162675" y="4060825"/>
            <a:ext cx="74613" cy="74613"/>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GB"/>
          </a:p>
        </p:txBody>
      </p:sp>
      <p:sp>
        <p:nvSpPr>
          <p:cNvPr id="89153" name="Rectangle 65"/>
          <p:cNvSpPr>
            <a:spLocks noChangeArrowheads="1"/>
          </p:cNvSpPr>
          <p:nvPr/>
        </p:nvSpPr>
        <p:spPr bwMode="auto">
          <a:xfrm>
            <a:off x="165100" y="5597525"/>
            <a:ext cx="8224838" cy="730250"/>
          </a:xfrm>
          <a:prstGeom prst="rect">
            <a:avLst/>
          </a:prstGeom>
          <a:noFill/>
          <a:ln w="9525">
            <a:noFill/>
            <a:miter lim="800000"/>
            <a:headEnd/>
            <a:tailEnd/>
          </a:ln>
        </p:spPr>
        <p:txBody>
          <a:bodyPr lIns="82124" tIns="41061" rIns="82124" bIns="41061"/>
          <a:lstStyle/>
          <a:p>
            <a:pPr marL="236538" indent="-236538" defTabSz="814388" eaLnBrk="0" hangingPunct="0">
              <a:lnSpc>
                <a:spcPct val="85000"/>
              </a:lnSpc>
              <a:spcBef>
                <a:spcPct val="35000"/>
              </a:spcBef>
              <a:buClr>
                <a:srgbClr val="009999"/>
              </a:buClr>
              <a:buSzPct val="100000"/>
              <a:buFont typeface="Arial" pitchFamily="34" charset="0"/>
              <a:buChar char="•"/>
            </a:pPr>
            <a:r>
              <a:rPr lang="en-US" dirty="0">
                <a:solidFill>
                  <a:srgbClr val="546568"/>
                </a:solidFill>
              </a:rPr>
              <a:t>ITU-T </a:t>
            </a:r>
            <a:r>
              <a:rPr lang="en-US" dirty="0">
                <a:solidFill>
                  <a:srgbClr val="546568"/>
                </a:solidFill>
                <a:latin typeface="Symbol" pitchFamily="18" charset="2"/>
              </a:rPr>
              <a:t>l</a:t>
            </a:r>
            <a:r>
              <a:rPr lang="en-US" dirty="0">
                <a:solidFill>
                  <a:srgbClr val="546568"/>
                </a:solidFill>
              </a:rPr>
              <a:t> grids are based on 191.7 THz </a:t>
            </a:r>
            <a:r>
              <a:rPr lang="en-US" u="sng" dirty="0">
                <a:solidFill>
                  <a:srgbClr val="546568"/>
                </a:solidFill>
              </a:rPr>
              <a:t>+</a:t>
            </a:r>
            <a:r>
              <a:rPr lang="en-US" dirty="0">
                <a:solidFill>
                  <a:srgbClr val="546568"/>
                </a:solidFill>
              </a:rPr>
              <a:t> </a:t>
            </a:r>
            <a:r>
              <a:rPr lang="en-US" b="1" dirty="0">
                <a:solidFill>
                  <a:srgbClr val="546568"/>
                </a:solidFill>
              </a:rPr>
              <a:t>100 GHz</a:t>
            </a:r>
            <a:r>
              <a:rPr lang="en-US" dirty="0">
                <a:solidFill>
                  <a:srgbClr val="546568"/>
                </a:solidFill>
              </a:rPr>
              <a:t> or </a:t>
            </a:r>
            <a:r>
              <a:rPr lang="en-US" u="sng" dirty="0">
                <a:solidFill>
                  <a:srgbClr val="546568"/>
                </a:solidFill>
              </a:rPr>
              <a:t>+</a:t>
            </a:r>
            <a:r>
              <a:rPr lang="en-US" dirty="0">
                <a:solidFill>
                  <a:srgbClr val="546568"/>
                </a:solidFill>
              </a:rPr>
              <a:t> </a:t>
            </a:r>
            <a:r>
              <a:rPr lang="en-US" b="1" dirty="0">
                <a:solidFill>
                  <a:srgbClr val="546568"/>
                </a:solidFill>
              </a:rPr>
              <a:t>50 GHz</a:t>
            </a:r>
            <a:r>
              <a:rPr lang="en-US" dirty="0">
                <a:solidFill>
                  <a:srgbClr val="546568"/>
                </a:solidFill>
              </a:rPr>
              <a:t> </a:t>
            </a:r>
          </a:p>
          <a:p>
            <a:pPr marL="236538" indent="-236538" defTabSz="814388" eaLnBrk="0" hangingPunct="0">
              <a:lnSpc>
                <a:spcPct val="85000"/>
              </a:lnSpc>
              <a:spcBef>
                <a:spcPct val="35000"/>
              </a:spcBef>
              <a:buClr>
                <a:srgbClr val="009999"/>
              </a:buClr>
              <a:buSzPct val="100000"/>
              <a:buFont typeface="Arial" pitchFamily="34" charset="0"/>
              <a:buChar char="•"/>
            </a:pPr>
            <a:r>
              <a:rPr lang="en-US" dirty="0">
                <a:solidFill>
                  <a:srgbClr val="546568"/>
                </a:solidFill>
              </a:rPr>
              <a:t>It is a standard for the channels in DWDM systems</a:t>
            </a:r>
          </a:p>
        </p:txBody>
      </p:sp>
      <p:grpSp>
        <p:nvGrpSpPr>
          <p:cNvPr id="89154" name="Group 66"/>
          <p:cNvGrpSpPr>
            <a:grpSpLocks/>
          </p:cNvGrpSpPr>
          <p:nvPr/>
        </p:nvGrpSpPr>
        <p:grpSpPr bwMode="auto">
          <a:xfrm>
            <a:off x="579438" y="1398588"/>
            <a:ext cx="1603375" cy="366712"/>
            <a:chOff x="373" y="1026"/>
            <a:chExt cx="1010" cy="231"/>
          </a:xfrm>
        </p:grpSpPr>
        <p:sp>
          <p:nvSpPr>
            <p:cNvPr id="89166" name="Text Box 67"/>
            <p:cNvSpPr txBox="1">
              <a:spLocks noChangeArrowheads="1"/>
            </p:cNvSpPr>
            <p:nvPr/>
          </p:nvSpPr>
          <p:spPr bwMode="auto">
            <a:xfrm>
              <a:off x="1212" y="1026"/>
              <a:ext cx="171" cy="219"/>
            </a:xfrm>
            <a:prstGeom prst="rect">
              <a:avLst/>
            </a:prstGeom>
            <a:noFill/>
            <a:ln w="9525">
              <a:noFill/>
              <a:miter lim="800000"/>
              <a:headEnd/>
              <a:tailEnd/>
            </a:ln>
          </p:spPr>
          <p:txBody>
            <a:bodyPr wrap="none" lIns="73025" tIns="36512" rIns="73025" bIns="36512">
              <a:spAutoFit/>
            </a:bodyPr>
            <a:lstStyle/>
            <a:p>
              <a:pPr eaLnBrk="0" hangingPunct="0"/>
              <a:r>
                <a:rPr lang="en-US" b="1">
                  <a:latin typeface="Symbol" pitchFamily="18" charset="2"/>
                </a:rPr>
                <a:t>l</a:t>
              </a:r>
              <a:endParaRPr lang="en-US"/>
            </a:p>
          </p:txBody>
        </p:sp>
        <p:sp>
          <p:nvSpPr>
            <p:cNvPr id="89167" name="Text Box 68"/>
            <p:cNvSpPr txBox="1">
              <a:spLocks noChangeArrowheads="1"/>
            </p:cNvSpPr>
            <p:nvPr/>
          </p:nvSpPr>
          <p:spPr bwMode="auto">
            <a:xfrm>
              <a:off x="373" y="1026"/>
              <a:ext cx="876" cy="231"/>
            </a:xfrm>
            <a:prstGeom prst="rect">
              <a:avLst/>
            </a:prstGeom>
            <a:noFill/>
            <a:ln w="9525">
              <a:noFill/>
              <a:miter lim="800000"/>
              <a:headEnd/>
              <a:tailEnd/>
            </a:ln>
          </p:spPr>
          <p:txBody>
            <a:bodyPr wrap="none">
              <a:spAutoFit/>
            </a:bodyPr>
            <a:lstStyle/>
            <a:p>
              <a:r>
                <a:rPr lang="en-US"/>
                <a:t>Wavelength</a:t>
              </a:r>
            </a:p>
          </p:txBody>
        </p:sp>
      </p:grpSp>
      <p:grpSp>
        <p:nvGrpSpPr>
          <p:cNvPr id="89155" name="Group 69"/>
          <p:cNvGrpSpPr>
            <a:grpSpLocks/>
          </p:cNvGrpSpPr>
          <p:nvPr/>
        </p:nvGrpSpPr>
        <p:grpSpPr bwMode="auto">
          <a:xfrm>
            <a:off x="598488" y="2406650"/>
            <a:ext cx="1484312" cy="366713"/>
            <a:chOff x="388" y="1706"/>
            <a:chExt cx="935" cy="231"/>
          </a:xfrm>
        </p:grpSpPr>
        <p:sp>
          <p:nvSpPr>
            <p:cNvPr id="89164" name="Text Box 70"/>
            <p:cNvSpPr txBox="1">
              <a:spLocks noChangeArrowheads="1"/>
            </p:cNvSpPr>
            <p:nvPr/>
          </p:nvSpPr>
          <p:spPr bwMode="auto">
            <a:xfrm>
              <a:off x="1156" y="1706"/>
              <a:ext cx="167" cy="219"/>
            </a:xfrm>
            <a:prstGeom prst="rect">
              <a:avLst/>
            </a:prstGeom>
            <a:noFill/>
            <a:ln w="9525">
              <a:noFill/>
              <a:miter lim="800000"/>
              <a:headEnd/>
              <a:tailEnd/>
            </a:ln>
          </p:spPr>
          <p:txBody>
            <a:bodyPr wrap="none" lIns="73025" tIns="36512" rIns="73025" bIns="36512">
              <a:spAutoFit/>
            </a:bodyPr>
            <a:lstStyle/>
            <a:p>
              <a:pPr eaLnBrk="0" hangingPunct="0"/>
              <a:r>
                <a:rPr lang="en-US" b="1">
                  <a:sym typeface="Symbol" pitchFamily="18" charset="2"/>
                </a:rPr>
                <a:t></a:t>
              </a:r>
            </a:p>
          </p:txBody>
        </p:sp>
        <p:sp>
          <p:nvSpPr>
            <p:cNvPr id="89165" name="Text Box 71"/>
            <p:cNvSpPr txBox="1">
              <a:spLocks noChangeArrowheads="1"/>
            </p:cNvSpPr>
            <p:nvPr/>
          </p:nvSpPr>
          <p:spPr bwMode="auto">
            <a:xfrm>
              <a:off x="388" y="1706"/>
              <a:ext cx="796" cy="231"/>
            </a:xfrm>
            <a:prstGeom prst="rect">
              <a:avLst/>
            </a:prstGeom>
            <a:noFill/>
            <a:ln w="9525">
              <a:noFill/>
              <a:miter lim="800000"/>
              <a:headEnd/>
              <a:tailEnd/>
            </a:ln>
          </p:spPr>
          <p:txBody>
            <a:bodyPr wrap="none">
              <a:spAutoFit/>
            </a:bodyPr>
            <a:lstStyle/>
            <a:p>
              <a:r>
                <a:rPr lang="en-US"/>
                <a:t>Frequency</a:t>
              </a:r>
            </a:p>
          </p:txBody>
        </p:sp>
      </p:grpSp>
      <p:sp>
        <p:nvSpPr>
          <p:cNvPr id="89156" name="Text Box 72"/>
          <p:cNvSpPr txBox="1">
            <a:spLocks noChangeArrowheads="1"/>
          </p:cNvSpPr>
          <p:nvPr/>
        </p:nvSpPr>
        <p:spPr bwMode="auto">
          <a:xfrm>
            <a:off x="93663" y="895350"/>
            <a:ext cx="1517650" cy="366713"/>
          </a:xfrm>
          <a:prstGeom prst="rect">
            <a:avLst/>
          </a:prstGeom>
          <a:solidFill>
            <a:srgbClr val="009999"/>
          </a:solidFill>
          <a:ln w="9525">
            <a:noFill/>
            <a:miter lim="800000"/>
            <a:headEnd/>
            <a:tailEnd/>
          </a:ln>
        </p:spPr>
        <p:txBody>
          <a:bodyPr wrap="none">
            <a:spAutoFit/>
          </a:bodyPr>
          <a:lstStyle/>
          <a:p>
            <a:r>
              <a:rPr lang="en-US">
                <a:solidFill>
                  <a:schemeClr val="bg1"/>
                </a:solidFill>
              </a:rPr>
              <a:t>100GHz Grid</a:t>
            </a:r>
          </a:p>
        </p:txBody>
      </p:sp>
      <p:sp>
        <p:nvSpPr>
          <p:cNvPr id="89157" name="Text Box 73"/>
          <p:cNvSpPr txBox="1">
            <a:spLocks noChangeArrowheads="1"/>
          </p:cNvSpPr>
          <p:nvPr/>
        </p:nvSpPr>
        <p:spPr bwMode="auto">
          <a:xfrm>
            <a:off x="93663" y="3336925"/>
            <a:ext cx="1390650" cy="366713"/>
          </a:xfrm>
          <a:prstGeom prst="rect">
            <a:avLst/>
          </a:prstGeom>
          <a:solidFill>
            <a:srgbClr val="009999"/>
          </a:solidFill>
          <a:ln w="9525">
            <a:noFill/>
            <a:miter lim="800000"/>
            <a:headEnd/>
            <a:tailEnd/>
          </a:ln>
        </p:spPr>
        <p:txBody>
          <a:bodyPr wrap="none">
            <a:spAutoFit/>
          </a:bodyPr>
          <a:lstStyle/>
          <a:p>
            <a:r>
              <a:rPr lang="en-US">
                <a:solidFill>
                  <a:schemeClr val="bg1"/>
                </a:solidFill>
              </a:rPr>
              <a:t>50GHz Grid</a:t>
            </a:r>
          </a:p>
        </p:txBody>
      </p:sp>
      <p:grpSp>
        <p:nvGrpSpPr>
          <p:cNvPr id="89158" name="Group 74"/>
          <p:cNvGrpSpPr>
            <a:grpSpLocks/>
          </p:cNvGrpSpPr>
          <p:nvPr/>
        </p:nvGrpSpPr>
        <p:grpSpPr bwMode="auto">
          <a:xfrm>
            <a:off x="579438" y="3840163"/>
            <a:ext cx="1603375" cy="366712"/>
            <a:chOff x="373" y="1026"/>
            <a:chExt cx="1010" cy="231"/>
          </a:xfrm>
        </p:grpSpPr>
        <p:sp>
          <p:nvSpPr>
            <p:cNvPr id="89162" name="Text Box 75"/>
            <p:cNvSpPr txBox="1">
              <a:spLocks noChangeArrowheads="1"/>
            </p:cNvSpPr>
            <p:nvPr/>
          </p:nvSpPr>
          <p:spPr bwMode="auto">
            <a:xfrm>
              <a:off x="1212" y="1026"/>
              <a:ext cx="171" cy="219"/>
            </a:xfrm>
            <a:prstGeom prst="rect">
              <a:avLst/>
            </a:prstGeom>
            <a:noFill/>
            <a:ln w="9525">
              <a:noFill/>
              <a:miter lim="800000"/>
              <a:headEnd/>
              <a:tailEnd/>
            </a:ln>
          </p:spPr>
          <p:txBody>
            <a:bodyPr wrap="none" lIns="73025" tIns="36512" rIns="73025" bIns="36512">
              <a:spAutoFit/>
            </a:bodyPr>
            <a:lstStyle/>
            <a:p>
              <a:pPr eaLnBrk="0" hangingPunct="0"/>
              <a:r>
                <a:rPr lang="en-US" b="1">
                  <a:latin typeface="Symbol" pitchFamily="18" charset="2"/>
                </a:rPr>
                <a:t>l</a:t>
              </a:r>
              <a:endParaRPr lang="en-US"/>
            </a:p>
          </p:txBody>
        </p:sp>
        <p:sp>
          <p:nvSpPr>
            <p:cNvPr id="89163" name="Text Box 76"/>
            <p:cNvSpPr txBox="1">
              <a:spLocks noChangeArrowheads="1"/>
            </p:cNvSpPr>
            <p:nvPr/>
          </p:nvSpPr>
          <p:spPr bwMode="auto">
            <a:xfrm>
              <a:off x="373" y="1026"/>
              <a:ext cx="876" cy="231"/>
            </a:xfrm>
            <a:prstGeom prst="rect">
              <a:avLst/>
            </a:prstGeom>
            <a:noFill/>
            <a:ln w="9525">
              <a:noFill/>
              <a:miter lim="800000"/>
              <a:headEnd/>
              <a:tailEnd/>
            </a:ln>
          </p:spPr>
          <p:txBody>
            <a:bodyPr wrap="none">
              <a:spAutoFit/>
            </a:bodyPr>
            <a:lstStyle/>
            <a:p>
              <a:r>
                <a:rPr lang="en-US"/>
                <a:t>Wavelength</a:t>
              </a:r>
            </a:p>
          </p:txBody>
        </p:sp>
      </p:grpSp>
      <p:grpSp>
        <p:nvGrpSpPr>
          <p:cNvPr id="89159" name="Group 77"/>
          <p:cNvGrpSpPr>
            <a:grpSpLocks/>
          </p:cNvGrpSpPr>
          <p:nvPr/>
        </p:nvGrpSpPr>
        <p:grpSpPr bwMode="auto">
          <a:xfrm>
            <a:off x="598488" y="4711700"/>
            <a:ext cx="1484312" cy="366713"/>
            <a:chOff x="388" y="1706"/>
            <a:chExt cx="935" cy="231"/>
          </a:xfrm>
        </p:grpSpPr>
        <p:sp>
          <p:nvSpPr>
            <p:cNvPr id="89160" name="Text Box 78"/>
            <p:cNvSpPr txBox="1">
              <a:spLocks noChangeArrowheads="1"/>
            </p:cNvSpPr>
            <p:nvPr/>
          </p:nvSpPr>
          <p:spPr bwMode="auto">
            <a:xfrm>
              <a:off x="1156" y="1706"/>
              <a:ext cx="167" cy="219"/>
            </a:xfrm>
            <a:prstGeom prst="rect">
              <a:avLst/>
            </a:prstGeom>
            <a:noFill/>
            <a:ln w="9525">
              <a:noFill/>
              <a:miter lim="800000"/>
              <a:headEnd/>
              <a:tailEnd/>
            </a:ln>
          </p:spPr>
          <p:txBody>
            <a:bodyPr wrap="none" lIns="73025" tIns="36512" rIns="73025" bIns="36512">
              <a:spAutoFit/>
            </a:bodyPr>
            <a:lstStyle/>
            <a:p>
              <a:pPr eaLnBrk="0" hangingPunct="0"/>
              <a:r>
                <a:rPr lang="en-US" b="1">
                  <a:sym typeface="Symbol" pitchFamily="18" charset="2"/>
                </a:rPr>
                <a:t></a:t>
              </a:r>
            </a:p>
          </p:txBody>
        </p:sp>
        <p:sp>
          <p:nvSpPr>
            <p:cNvPr id="89161" name="Text Box 79"/>
            <p:cNvSpPr txBox="1">
              <a:spLocks noChangeArrowheads="1"/>
            </p:cNvSpPr>
            <p:nvPr/>
          </p:nvSpPr>
          <p:spPr bwMode="auto">
            <a:xfrm>
              <a:off x="388" y="1706"/>
              <a:ext cx="796" cy="231"/>
            </a:xfrm>
            <a:prstGeom prst="rect">
              <a:avLst/>
            </a:prstGeom>
            <a:noFill/>
            <a:ln w="9525">
              <a:noFill/>
              <a:miter lim="800000"/>
              <a:headEnd/>
              <a:tailEnd/>
            </a:ln>
          </p:spPr>
          <p:txBody>
            <a:bodyPr wrap="none">
              <a:spAutoFit/>
            </a:bodyPr>
            <a:lstStyle/>
            <a:p>
              <a:r>
                <a:rPr lang="en-US"/>
                <a:t>Frequency</a:t>
              </a:r>
            </a:p>
          </p:txBody>
        </p:sp>
      </p:grpSp>
    </p:spTree>
    <p:extLst>
      <p:ext uri="{BB962C8B-B14F-4D97-AF65-F5344CB8AC3E}">
        <p14:creationId xmlns:p14="http://schemas.microsoft.com/office/powerpoint/2010/main" val="80126938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073775" y="1906588"/>
            <a:ext cx="890588" cy="841375"/>
          </a:xfrm>
          <a:prstGeom prst="rect">
            <a:avLst/>
          </a:prstGeom>
          <a:solidFill>
            <a:srgbClr val="9DD3D7"/>
          </a:solidFill>
          <a:ln w="12700">
            <a:solidFill>
              <a:srgbClr val="009999"/>
            </a:solidFill>
            <a:miter lim="800000"/>
            <a:headEnd/>
            <a:tailEnd/>
          </a:ln>
        </p:spPr>
        <p:txBody>
          <a:bodyPr wrap="none" anchor="ctr"/>
          <a:lstStyle/>
          <a:p>
            <a:endParaRPr lang="en-GB"/>
          </a:p>
        </p:txBody>
      </p:sp>
      <p:sp>
        <p:nvSpPr>
          <p:cNvPr id="90115" name="Freeform 3"/>
          <p:cNvSpPr>
            <a:spLocks/>
          </p:cNvSpPr>
          <p:nvPr/>
        </p:nvSpPr>
        <p:spPr bwMode="auto">
          <a:xfrm>
            <a:off x="6067425" y="1728788"/>
            <a:ext cx="1077913" cy="173037"/>
          </a:xfrm>
          <a:custGeom>
            <a:avLst/>
            <a:gdLst>
              <a:gd name="T0" fmla="*/ 0 w 769"/>
              <a:gd name="T1" fmla="*/ 2147483647 h 97"/>
              <a:gd name="T2" fmla="*/ 2147483647 w 769"/>
              <a:gd name="T3" fmla="*/ 0 h 97"/>
              <a:gd name="T4" fmla="*/ 2147483647 w 769"/>
              <a:gd name="T5" fmla="*/ 0 h 97"/>
              <a:gd name="T6" fmla="*/ 2147483647 w 769"/>
              <a:gd name="T7" fmla="*/ 2147483647 h 97"/>
              <a:gd name="T8" fmla="*/ 0 w 769"/>
              <a:gd name="T9" fmla="*/ 2147483647 h 97"/>
              <a:gd name="T10" fmla="*/ 0 60000 65536"/>
              <a:gd name="T11" fmla="*/ 0 60000 65536"/>
              <a:gd name="T12" fmla="*/ 0 60000 65536"/>
              <a:gd name="T13" fmla="*/ 0 60000 65536"/>
              <a:gd name="T14" fmla="*/ 0 60000 65536"/>
              <a:gd name="T15" fmla="*/ 0 w 769"/>
              <a:gd name="T16" fmla="*/ 0 h 97"/>
              <a:gd name="T17" fmla="*/ 769 w 769"/>
              <a:gd name="T18" fmla="*/ 97 h 97"/>
            </a:gdLst>
            <a:ahLst/>
            <a:cxnLst>
              <a:cxn ang="T10">
                <a:pos x="T0" y="T1"/>
              </a:cxn>
              <a:cxn ang="T11">
                <a:pos x="T2" y="T3"/>
              </a:cxn>
              <a:cxn ang="T12">
                <a:pos x="T4" y="T5"/>
              </a:cxn>
              <a:cxn ang="T13">
                <a:pos x="T6" y="T7"/>
              </a:cxn>
              <a:cxn ang="T14">
                <a:pos x="T8" y="T9"/>
              </a:cxn>
            </a:cxnLst>
            <a:rect l="T15" t="T16" r="T17" b="T18"/>
            <a:pathLst>
              <a:path w="769" h="97">
                <a:moveTo>
                  <a:pt x="0" y="96"/>
                </a:moveTo>
                <a:lnTo>
                  <a:pt x="96" y="0"/>
                </a:lnTo>
                <a:lnTo>
                  <a:pt x="768" y="0"/>
                </a:lnTo>
                <a:lnTo>
                  <a:pt x="672" y="96"/>
                </a:lnTo>
                <a:lnTo>
                  <a:pt x="0" y="96"/>
                </a:lnTo>
              </a:path>
            </a:pathLst>
          </a:custGeom>
          <a:solidFill>
            <a:srgbClr val="9DD3D7"/>
          </a:solidFill>
          <a:ln w="12700">
            <a:solidFill>
              <a:srgbClr val="009999"/>
            </a:solidFill>
            <a:round/>
            <a:headEnd/>
            <a:tailEnd/>
          </a:ln>
        </p:spPr>
        <p:txBody>
          <a:bodyPr wrap="none" anchor="ctr"/>
          <a:lstStyle/>
          <a:p>
            <a:endParaRPr lang="en-GB"/>
          </a:p>
        </p:txBody>
      </p:sp>
      <p:sp>
        <p:nvSpPr>
          <p:cNvPr id="90116" name="Freeform 4"/>
          <p:cNvSpPr>
            <a:spLocks/>
          </p:cNvSpPr>
          <p:nvPr/>
        </p:nvSpPr>
        <p:spPr bwMode="auto">
          <a:xfrm>
            <a:off x="6972300" y="1728788"/>
            <a:ext cx="173038" cy="1028700"/>
          </a:xfrm>
          <a:custGeom>
            <a:avLst/>
            <a:gdLst>
              <a:gd name="T0" fmla="*/ 0 w 97"/>
              <a:gd name="T1" fmla="*/ 2147483647 h 577"/>
              <a:gd name="T2" fmla="*/ 2147483647 w 97"/>
              <a:gd name="T3" fmla="*/ 2147483647 h 577"/>
              <a:gd name="T4" fmla="*/ 2147483647 w 97"/>
              <a:gd name="T5" fmla="*/ 0 h 577"/>
              <a:gd name="T6" fmla="*/ 0 w 97"/>
              <a:gd name="T7" fmla="*/ 2147483647 h 577"/>
              <a:gd name="T8" fmla="*/ 0 w 97"/>
              <a:gd name="T9" fmla="*/ 2147483647 h 577"/>
              <a:gd name="T10" fmla="*/ 0 60000 65536"/>
              <a:gd name="T11" fmla="*/ 0 60000 65536"/>
              <a:gd name="T12" fmla="*/ 0 60000 65536"/>
              <a:gd name="T13" fmla="*/ 0 60000 65536"/>
              <a:gd name="T14" fmla="*/ 0 60000 65536"/>
              <a:gd name="T15" fmla="*/ 0 w 97"/>
              <a:gd name="T16" fmla="*/ 0 h 577"/>
              <a:gd name="T17" fmla="*/ 97 w 97"/>
              <a:gd name="T18" fmla="*/ 577 h 577"/>
            </a:gdLst>
            <a:ahLst/>
            <a:cxnLst>
              <a:cxn ang="T10">
                <a:pos x="T0" y="T1"/>
              </a:cxn>
              <a:cxn ang="T11">
                <a:pos x="T2" y="T3"/>
              </a:cxn>
              <a:cxn ang="T12">
                <a:pos x="T4" y="T5"/>
              </a:cxn>
              <a:cxn ang="T13">
                <a:pos x="T6" y="T7"/>
              </a:cxn>
              <a:cxn ang="T14">
                <a:pos x="T8" y="T9"/>
              </a:cxn>
            </a:cxnLst>
            <a:rect l="T15" t="T16" r="T17" b="T18"/>
            <a:pathLst>
              <a:path w="97" h="577">
                <a:moveTo>
                  <a:pt x="0" y="576"/>
                </a:moveTo>
                <a:lnTo>
                  <a:pt x="96" y="480"/>
                </a:lnTo>
                <a:lnTo>
                  <a:pt x="96" y="0"/>
                </a:lnTo>
                <a:lnTo>
                  <a:pt x="0" y="96"/>
                </a:lnTo>
                <a:lnTo>
                  <a:pt x="0" y="576"/>
                </a:lnTo>
              </a:path>
            </a:pathLst>
          </a:custGeom>
          <a:solidFill>
            <a:srgbClr val="9DD3D7"/>
          </a:solidFill>
          <a:ln w="12700">
            <a:solidFill>
              <a:srgbClr val="009999"/>
            </a:solidFill>
            <a:round/>
            <a:headEnd/>
            <a:tailEnd/>
          </a:ln>
        </p:spPr>
        <p:txBody>
          <a:bodyPr wrap="none" anchor="ctr"/>
          <a:lstStyle/>
          <a:p>
            <a:endParaRPr lang="en-GB"/>
          </a:p>
        </p:txBody>
      </p:sp>
      <p:sp>
        <p:nvSpPr>
          <p:cNvPr id="90117" name="AutoShape 5"/>
          <p:cNvSpPr>
            <a:spLocks noChangeArrowheads="1"/>
          </p:cNvSpPr>
          <p:nvPr/>
        </p:nvSpPr>
        <p:spPr bwMode="auto">
          <a:xfrm rot="5400000">
            <a:off x="7392194" y="1694656"/>
            <a:ext cx="346075" cy="976313"/>
          </a:xfrm>
          <a:prstGeom prst="can">
            <a:avLst>
              <a:gd name="adj" fmla="val 80271"/>
            </a:avLst>
          </a:prstGeom>
          <a:gradFill rotWithShape="0">
            <a:gsLst>
              <a:gs pos="0">
                <a:srgbClr val="412900"/>
              </a:gs>
              <a:gs pos="50000">
                <a:srgbClr val="C27C00"/>
              </a:gs>
              <a:gs pos="100000">
                <a:srgbClr val="412900"/>
              </a:gs>
            </a:gsLst>
            <a:lin ang="2700000" scaled="1"/>
          </a:gradFill>
          <a:ln w="12700">
            <a:solidFill>
              <a:srgbClr val="FFB735"/>
            </a:solidFill>
            <a:round/>
            <a:headEnd/>
            <a:tailEnd/>
          </a:ln>
        </p:spPr>
        <p:txBody>
          <a:bodyPr rot="10800000" vert="eaVert" wrap="none" anchor="ctr"/>
          <a:lstStyle/>
          <a:p>
            <a:pPr algn="ctr" defTabSz="1028700" eaLnBrk="0" hangingPunct="0"/>
            <a:endParaRPr lang="en-US" sz="1100" b="1"/>
          </a:p>
        </p:txBody>
      </p:sp>
      <p:sp>
        <p:nvSpPr>
          <p:cNvPr id="90118" name="Text Box 6"/>
          <p:cNvSpPr txBox="1">
            <a:spLocks noChangeArrowheads="1"/>
          </p:cNvSpPr>
          <p:nvPr/>
        </p:nvSpPr>
        <p:spPr bwMode="auto">
          <a:xfrm>
            <a:off x="4500563" y="1268413"/>
            <a:ext cx="838200" cy="1730375"/>
          </a:xfrm>
          <a:prstGeom prst="rect">
            <a:avLst/>
          </a:prstGeom>
          <a:noFill/>
          <a:ln w="38100">
            <a:noFill/>
            <a:miter lim="800000"/>
            <a:headEnd/>
            <a:tailEnd/>
          </a:ln>
        </p:spPr>
        <p:txBody>
          <a:bodyPr wrap="none" lIns="82267" tIns="41133" rIns="82267" bIns="41133" anchor="ctr">
            <a:spAutoFit/>
          </a:bodyPr>
          <a:lstStyle/>
          <a:p>
            <a:pPr algn="r" defTabSz="1028700" eaLnBrk="0" hangingPunct="0"/>
            <a:r>
              <a:rPr lang="en-US" b="1">
                <a:solidFill>
                  <a:srgbClr val="009999"/>
                </a:solidFill>
              </a:rPr>
              <a:t>DS-1</a:t>
            </a:r>
          </a:p>
          <a:p>
            <a:pPr algn="r" defTabSz="1028700" eaLnBrk="0" hangingPunct="0"/>
            <a:r>
              <a:rPr lang="en-US" b="1">
                <a:solidFill>
                  <a:srgbClr val="009999"/>
                </a:solidFill>
              </a:rPr>
              <a:t>DS-3</a:t>
            </a:r>
          </a:p>
          <a:p>
            <a:pPr algn="r" defTabSz="1028700" eaLnBrk="0" hangingPunct="0"/>
            <a:r>
              <a:rPr lang="en-US" b="1">
                <a:solidFill>
                  <a:srgbClr val="009999"/>
                </a:solidFill>
              </a:rPr>
              <a:t>OC-1</a:t>
            </a:r>
          </a:p>
          <a:p>
            <a:pPr algn="r" defTabSz="1028700" eaLnBrk="0" hangingPunct="0"/>
            <a:r>
              <a:rPr lang="en-US" b="1">
                <a:solidFill>
                  <a:srgbClr val="009999"/>
                </a:solidFill>
              </a:rPr>
              <a:t>OC-3</a:t>
            </a:r>
          </a:p>
          <a:p>
            <a:pPr algn="r" defTabSz="1028700" eaLnBrk="0" hangingPunct="0"/>
            <a:r>
              <a:rPr lang="en-US" b="1">
                <a:solidFill>
                  <a:srgbClr val="009999"/>
                </a:solidFill>
              </a:rPr>
              <a:t>OC-12</a:t>
            </a:r>
          </a:p>
          <a:p>
            <a:pPr algn="r" defTabSz="1028700" eaLnBrk="0" hangingPunct="0"/>
            <a:r>
              <a:rPr lang="en-US" b="1">
                <a:solidFill>
                  <a:srgbClr val="009999"/>
                </a:solidFill>
              </a:rPr>
              <a:t>OC-48</a:t>
            </a:r>
          </a:p>
        </p:txBody>
      </p:sp>
      <p:sp>
        <p:nvSpPr>
          <p:cNvPr id="7" name="AutoShape 7"/>
          <p:cNvSpPr>
            <a:spLocks/>
          </p:cNvSpPr>
          <p:nvPr/>
        </p:nvSpPr>
        <p:spPr bwMode="auto">
          <a:xfrm>
            <a:off x="5214938" y="1196975"/>
            <a:ext cx="771525" cy="1871663"/>
          </a:xfrm>
          <a:prstGeom prst="rightBrace">
            <a:avLst>
              <a:gd name="adj1" fmla="val 20216"/>
              <a:gd name="adj2" fmla="val 50000"/>
            </a:avLst>
          </a:prstGeom>
          <a:noFill/>
          <a:ln w="19050">
            <a:solidFill>
              <a:schemeClr val="tx1"/>
            </a:solidFill>
            <a:round/>
            <a:headEnd/>
            <a:tailEnd/>
          </a:ln>
          <a:effectLst>
            <a:outerShdw dist="17961" dir="2700000" algn="ctr" rotWithShape="0">
              <a:schemeClr val="bg2"/>
            </a:outerShdw>
          </a:effectLst>
        </p:spPr>
        <p:txBody>
          <a:bodyPr lIns="73152" tIns="36576" rIns="73152" bIns="36576" anchor="ctr">
            <a:spAutoFit/>
          </a:bodyPr>
          <a:lstStyle/>
          <a:p>
            <a:pPr fontAlgn="auto">
              <a:spcBef>
                <a:spcPts val="0"/>
              </a:spcBef>
              <a:spcAft>
                <a:spcPts val="0"/>
              </a:spcAft>
              <a:defRPr/>
            </a:pPr>
            <a:endParaRPr lang="en-GB">
              <a:latin typeface="+mn-lt"/>
              <a:cs typeface="+mn-cs"/>
            </a:endParaRPr>
          </a:p>
        </p:txBody>
      </p:sp>
      <p:sp>
        <p:nvSpPr>
          <p:cNvPr id="8" name="Freeform 8"/>
          <p:cNvSpPr>
            <a:spLocks/>
          </p:cNvSpPr>
          <p:nvPr/>
        </p:nvSpPr>
        <p:spPr bwMode="auto">
          <a:xfrm>
            <a:off x="7883525" y="1849438"/>
            <a:ext cx="990600" cy="642937"/>
          </a:xfrm>
          <a:custGeom>
            <a:avLst/>
            <a:gdLst/>
            <a:ahLst/>
            <a:cxnLst>
              <a:cxn ang="0">
                <a:pos x="0" y="216"/>
              </a:cxn>
              <a:cxn ang="0">
                <a:pos x="192" y="24"/>
              </a:cxn>
              <a:cxn ang="0">
                <a:pos x="432" y="360"/>
              </a:cxn>
              <a:cxn ang="0">
                <a:pos x="624" y="24"/>
              </a:cxn>
            </a:cxnLst>
            <a:rect l="0" t="0" r="r" b="b"/>
            <a:pathLst>
              <a:path w="624" h="360">
                <a:moveTo>
                  <a:pt x="0" y="216"/>
                </a:moveTo>
                <a:cubicBezTo>
                  <a:pt x="60" y="108"/>
                  <a:pt x="120" y="0"/>
                  <a:pt x="192" y="24"/>
                </a:cubicBezTo>
                <a:cubicBezTo>
                  <a:pt x="264" y="48"/>
                  <a:pt x="360" y="360"/>
                  <a:pt x="432" y="360"/>
                </a:cubicBezTo>
                <a:cubicBezTo>
                  <a:pt x="504" y="360"/>
                  <a:pt x="560" y="32"/>
                  <a:pt x="624" y="24"/>
                </a:cubicBezTo>
              </a:path>
            </a:pathLst>
          </a:custGeom>
          <a:noFill/>
          <a:ln w="25400" cap="flat" cmpd="sng">
            <a:solidFill>
              <a:srgbClr val="CF0E30"/>
            </a:solidFill>
            <a:prstDash val="solid"/>
            <a:round/>
            <a:headEnd type="none" w="med" len="med"/>
            <a:tailEnd type="none" w="med" len="med"/>
          </a:ln>
          <a:effectLst>
            <a:outerShdw dist="17961" dir="2700000" algn="ctr" rotWithShape="0">
              <a:schemeClr val="bg2"/>
            </a:outerShdw>
          </a:effectLst>
        </p:spPr>
        <p:txBody>
          <a:bodyPr lIns="73152" tIns="36576" rIns="73152" bIns="36576" anchor="ctr">
            <a:spAutoFit/>
          </a:bodyPr>
          <a:lstStyle/>
          <a:p>
            <a:pPr fontAlgn="auto">
              <a:spcBef>
                <a:spcPts val="0"/>
              </a:spcBef>
              <a:spcAft>
                <a:spcPts val="0"/>
              </a:spcAft>
              <a:defRPr/>
            </a:pPr>
            <a:endParaRPr lang="en-GB">
              <a:latin typeface="+mn-lt"/>
              <a:cs typeface="+mn-cs"/>
            </a:endParaRPr>
          </a:p>
        </p:txBody>
      </p:sp>
      <p:sp>
        <p:nvSpPr>
          <p:cNvPr id="90121" name="Text Box 9"/>
          <p:cNvSpPr txBox="1">
            <a:spLocks noChangeArrowheads="1"/>
          </p:cNvSpPr>
          <p:nvPr/>
        </p:nvSpPr>
        <p:spPr bwMode="auto">
          <a:xfrm>
            <a:off x="7178675" y="2032000"/>
            <a:ext cx="608013" cy="317500"/>
          </a:xfrm>
          <a:prstGeom prst="rect">
            <a:avLst/>
          </a:prstGeom>
          <a:noFill/>
          <a:ln w="9525">
            <a:noFill/>
            <a:miter lim="800000"/>
            <a:headEnd/>
            <a:tailEnd/>
          </a:ln>
        </p:spPr>
        <p:txBody>
          <a:bodyPr wrap="none" lIns="73025" tIns="36512" rIns="73025" bIns="36512">
            <a:spAutoFit/>
          </a:bodyPr>
          <a:lstStyle/>
          <a:p>
            <a:pPr algn="ctr" eaLnBrk="0" hangingPunct="0"/>
            <a:r>
              <a:rPr lang="en-US" sz="1600">
                <a:solidFill>
                  <a:schemeClr val="bg1"/>
                </a:solidFill>
              </a:rPr>
              <a:t>Fiber</a:t>
            </a:r>
          </a:p>
        </p:txBody>
      </p:sp>
      <p:sp>
        <p:nvSpPr>
          <p:cNvPr id="90122" name="Text Box 10"/>
          <p:cNvSpPr txBox="1">
            <a:spLocks noChangeArrowheads="1"/>
          </p:cNvSpPr>
          <p:nvPr/>
        </p:nvSpPr>
        <p:spPr bwMode="auto">
          <a:xfrm>
            <a:off x="6099175" y="2016125"/>
            <a:ext cx="844550" cy="561975"/>
          </a:xfrm>
          <a:prstGeom prst="rect">
            <a:avLst/>
          </a:prstGeom>
          <a:solidFill>
            <a:srgbClr val="9DD3D7"/>
          </a:solidFill>
          <a:ln w="9525">
            <a:noFill/>
            <a:miter lim="800000"/>
            <a:headEnd/>
            <a:tailEnd/>
          </a:ln>
        </p:spPr>
        <p:txBody>
          <a:bodyPr wrap="none" lIns="73025" tIns="36512" rIns="73025" bIns="36512">
            <a:spAutoFit/>
          </a:bodyPr>
          <a:lstStyle/>
          <a:p>
            <a:pPr algn="ctr" eaLnBrk="0" hangingPunct="0"/>
            <a:r>
              <a:rPr lang="en-US" sz="1600">
                <a:solidFill>
                  <a:schemeClr val="bg1"/>
                </a:solidFill>
              </a:rPr>
              <a:t>SONET</a:t>
            </a:r>
          </a:p>
          <a:p>
            <a:pPr algn="ctr" eaLnBrk="0" hangingPunct="0"/>
            <a:r>
              <a:rPr lang="en-US" sz="1600">
                <a:solidFill>
                  <a:schemeClr val="bg1"/>
                </a:solidFill>
              </a:rPr>
              <a:t>ADM</a:t>
            </a:r>
          </a:p>
        </p:txBody>
      </p:sp>
      <p:sp>
        <p:nvSpPr>
          <p:cNvPr id="90123" name="Rectangle 11"/>
          <p:cNvSpPr>
            <a:spLocks noChangeArrowheads="1"/>
          </p:cNvSpPr>
          <p:nvPr/>
        </p:nvSpPr>
        <p:spPr bwMode="auto">
          <a:xfrm>
            <a:off x="323850" y="115888"/>
            <a:ext cx="7623175" cy="687387"/>
          </a:xfrm>
          <a:prstGeom prst="rect">
            <a:avLst/>
          </a:prstGeom>
          <a:noFill/>
          <a:ln w="9525">
            <a:noFill/>
            <a:miter lim="800000"/>
            <a:headEnd/>
            <a:tailEnd/>
          </a:ln>
        </p:spPr>
        <p:txBody>
          <a:bodyPr lIns="82124" tIns="41061" rIns="82124" bIns="41061" anchor="b"/>
          <a:lstStyle/>
          <a:p>
            <a:pPr defTabSz="814388" eaLnBrk="0" hangingPunct="0">
              <a:lnSpc>
                <a:spcPct val="90000"/>
              </a:lnSpc>
            </a:pPr>
            <a:r>
              <a:rPr lang="en-US" sz="3600">
                <a:solidFill>
                  <a:srgbClr val="009999"/>
                </a:solidFill>
              </a:rPr>
              <a:t>TDM and DWDM Comparison</a:t>
            </a:r>
          </a:p>
        </p:txBody>
      </p:sp>
      <p:sp>
        <p:nvSpPr>
          <p:cNvPr id="90124" name="Rectangle 12"/>
          <p:cNvSpPr>
            <a:spLocks noChangeArrowheads="1"/>
          </p:cNvSpPr>
          <p:nvPr/>
        </p:nvSpPr>
        <p:spPr bwMode="auto">
          <a:xfrm>
            <a:off x="82550" y="1484313"/>
            <a:ext cx="3514725" cy="4410075"/>
          </a:xfrm>
          <a:prstGeom prst="rect">
            <a:avLst/>
          </a:prstGeom>
          <a:noFill/>
          <a:ln w="9525">
            <a:noFill/>
            <a:miter lim="800000"/>
            <a:headEnd/>
            <a:tailEnd/>
          </a:ln>
        </p:spPr>
        <p:txBody>
          <a:bodyPr lIns="82124" tIns="41061" rIns="82124" bIns="41061" anchor="ctr" anchorCtr="1"/>
          <a:lstStyle/>
          <a:p>
            <a:pPr marL="288925" indent="-288925" defTabSz="814388" eaLnBrk="0" hangingPunct="0">
              <a:lnSpc>
                <a:spcPts val="1700"/>
              </a:lnSpc>
              <a:spcAft>
                <a:spcPts val="600"/>
              </a:spcAft>
              <a:buClr>
                <a:srgbClr val="009999"/>
              </a:buClr>
              <a:buSzPct val="100000"/>
            </a:pPr>
            <a:r>
              <a:rPr lang="en-US" sz="2000" dirty="0">
                <a:solidFill>
                  <a:srgbClr val="546568"/>
                </a:solidFill>
              </a:rPr>
              <a:t>TDM (SONET/SDH</a:t>
            </a:r>
            <a:r>
              <a:rPr lang="en-US" sz="2000" dirty="0" smtClean="0">
                <a:solidFill>
                  <a:srgbClr val="546568"/>
                </a:solidFill>
              </a:rPr>
              <a:t>) </a:t>
            </a:r>
          </a:p>
          <a:p>
            <a:pPr marL="288925" indent="-288925" defTabSz="814388" eaLnBrk="0" hangingPunct="0">
              <a:lnSpc>
                <a:spcPts val="1700"/>
              </a:lnSpc>
              <a:spcAft>
                <a:spcPts val="600"/>
              </a:spcAft>
              <a:buClr>
                <a:srgbClr val="009999"/>
              </a:buClr>
              <a:buSzPct val="100000"/>
            </a:pPr>
            <a:r>
              <a:rPr lang="zh-TW" altLang="en-US" sz="2000" dirty="0">
                <a:solidFill>
                  <a:srgbClr val="546568"/>
                </a:solidFill>
              </a:rPr>
              <a:t>分時多工</a:t>
            </a:r>
            <a:endParaRPr lang="en-US" sz="2000" dirty="0">
              <a:solidFill>
                <a:srgbClr val="546568"/>
              </a:solidFill>
            </a:endParaRPr>
          </a:p>
          <a:p>
            <a:pPr marL="288925" indent="-288925" defTabSz="814388" eaLnBrk="0" hangingPunct="0">
              <a:lnSpc>
                <a:spcPts val="1700"/>
              </a:lnSpc>
              <a:spcAft>
                <a:spcPts val="600"/>
              </a:spcAft>
              <a:buClr>
                <a:srgbClr val="009999"/>
              </a:buClr>
              <a:buSzPct val="100000"/>
            </a:pPr>
            <a:r>
              <a:rPr lang="en-US" dirty="0">
                <a:solidFill>
                  <a:srgbClr val="546568"/>
                </a:solidFill>
              </a:rPr>
              <a:t>Takes sync or </a:t>
            </a:r>
            <a:r>
              <a:rPr lang="en-US" dirty="0" err="1">
                <a:solidFill>
                  <a:srgbClr val="546568"/>
                </a:solidFill>
              </a:rPr>
              <a:t>async</a:t>
            </a:r>
            <a:r>
              <a:rPr lang="en-US" dirty="0">
                <a:solidFill>
                  <a:srgbClr val="546568"/>
                </a:solidFill>
              </a:rPr>
              <a:t> signals and</a:t>
            </a:r>
          </a:p>
          <a:p>
            <a:pPr marL="288925" indent="-288925" defTabSz="814388" eaLnBrk="0" hangingPunct="0">
              <a:lnSpc>
                <a:spcPts val="1700"/>
              </a:lnSpc>
              <a:spcAft>
                <a:spcPts val="600"/>
              </a:spcAft>
              <a:buClr>
                <a:srgbClr val="009999"/>
              </a:buClr>
              <a:buSzPct val="100000"/>
            </a:pPr>
            <a:r>
              <a:rPr lang="en-US" dirty="0">
                <a:solidFill>
                  <a:srgbClr val="546568"/>
                </a:solidFill>
              </a:rPr>
              <a:t>multiplexes them to a single</a:t>
            </a:r>
          </a:p>
          <a:p>
            <a:pPr marL="288925" indent="-288925" defTabSz="814388" eaLnBrk="0" hangingPunct="0">
              <a:lnSpc>
                <a:spcPts val="1700"/>
              </a:lnSpc>
              <a:spcAft>
                <a:spcPts val="600"/>
              </a:spcAft>
              <a:buClr>
                <a:srgbClr val="009999"/>
              </a:buClr>
              <a:buSzPct val="100000"/>
            </a:pPr>
            <a:r>
              <a:rPr lang="en-US" dirty="0">
                <a:solidFill>
                  <a:srgbClr val="546568"/>
                </a:solidFill>
              </a:rPr>
              <a:t>higher optical bit rate.</a:t>
            </a:r>
          </a:p>
          <a:p>
            <a:pPr marL="288925" indent="-288925" defTabSz="814388" eaLnBrk="0" hangingPunct="0">
              <a:lnSpc>
                <a:spcPts val="1700"/>
              </a:lnSpc>
              <a:spcAft>
                <a:spcPts val="600"/>
              </a:spcAft>
              <a:buClr>
                <a:srgbClr val="009999"/>
              </a:buClr>
              <a:buSzPct val="100000"/>
            </a:pPr>
            <a:r>
              <a:rPr lang="en-US" dirty="0">
                <a:solidFill>
                  <a:srgbClr val="546568"/>
                </a:solidFill>
              </a:rPr>
              <a:t>Uses E/O or O/E/O conversion.</a:t>
            </a:r>
            <a:br>
              <a:rPr lang="en-US" dirty="0">
                <a:solidFill>
                  <a:srgbClr val="546568"/>
                </a:solidFill>
              </a:rPr>
            </a:br>
            <a:endParaRPr lang="en-US" dirty="0">
              <a:solidFill>
                <a:srgbClr val="546568"/>
              </a:solidFill>
            </a:endParaRPr>
          </a:p>
          <a:p>
            <a:pPr marL="288925" indent="-288925" defTabSz="814388" eaLnBrk="0" hangingPunct="0">
              <a:lnSpc>
                <a:spcPts val="1700"/>
              </a:lnSpc>
              <a:spcAft>
                <a:spcPts val="600"/>
              </a:spcAft>
              <a:buClr>
                <a:srgbClr val="009999"/>
              </a:buClr>
              <a:buSzPct val="100000"/>
            </a:pPr>
            <a:endParaRPr lang="en-US" dirty="0">
              <a:solidFill>
                <a:srgbClr val="546568"/>
              </a:solidFill>
            </a:endParaRPr>
          </a:p>
          <a:p>
            <a:pPr marL="288925" indent="-288925" defTabSz="814388" eaLnBrk="0" hangingPunct="0">
              <a:lnSpc>
                <a:spcPts val="1700"/>
              </a:lnSpc>
              <a:spcAft>
                <a:spcPts val="600"/>
              </a:spcAft>
              <a:buClr>
                <a:srgbClr val="009999"/>
              </a:buClr>
              <a:buSzPct val="100000"/>
            </a:pPr>
            <a:r>
              <a:rPr lang="en-US" sz="2000" dirty="0" smtClean="0">
                <a:solidFill>
                  <a:srgbClr val="546568"/>
                </a:solidFill>
              </a:rPr>
              <a:t>DWDM</a:t>
            </a:r>
          </a:p>
          <a:p>
            <a:pPr marL="288925" indent="-288925" defTabSz="814388" eaLnBrk="0" hangingPunct="0">
              <a:lnSpc>
                <a:spcPts val="1700"/>
              </a:lnSpc>
              <a:spcAft>
                <a:spcPts val="600"/>
              </a:spcAft>
              <a:buClr>
                <a:srgbClr val="009999"/>
              </a:buClr>
              <a:buSzPct val="100000"/>
            </a:pPr>
            <a:r>
              <a:rPr lang="zh-TW" altLang="en-US" sz="2000" dirty="0">
                <a:solidFill>
                  <a:srgbClr val="546568"/>
                </a:solidFill>
              </a:rPr>
              <a:t>分頻</a:t>
            </a:r>
            <a:r>
              <a:rPr lang="zh-TW" altLang="en-US" sz="2000" dirty="0" smtClean="0">
                <a:solidFill>
                  <a:srgbClr val="546568"/>
                </a:solidFill>
              </a:rPr>
              <a:t>多工</a:t>
            </a:r>
            <a:r>
              <a:rPr lang="en-US" altLang="zh-TW" sz="2000" dirty="0" smtClean="0">
                <a:solidFill>
                  <a:srgbClr val="546568"/>
                </a:solidFill>
              </a:rPr>
              <a:t>/</a:t>
            </a:r>
            <a:r>
              <a:rPr lang="zh-TW" altLang="en-US" sz="2000" dirty="0" smtClean="0">
                <a:solidFill>
                  <a:srgbClr val="546568"/>
                </a:solidFill>
              </a:rPr>
              <a:t>分波多工</a:t>
            </a:r>
            <a:endParaRPr lang="en-US" sz="2000" dirty="0">
              <a:solidFill>
                <a:srgbClr val="546568"/>
              </a:solidFill>
            </a:endParaRPr>
          </a:p>
          <a:p>
            <a:pPr marL="288925" indent="-288925" defTabSz="814388" eaLnBrk="0" hangingPunct="0">
              <a:lnSpc>
                <a:spcPts val="1700"/>
              </a:lnSpc>
              <a:spcAft>
                <a:spcPts val="600"/>
              </a:spcAft>
              <a:buClr>
                <a:srgbClr val="009999"/>
              </a:buClr>
              <a:buSzPct val="100000"/>
            </a:pPr>
            <a:r>
              <a:rPr lang="en-US" dirty="0">
                <a:solidFill>
                  <a:srgbClr val="546568"/>
                </a:solidFill>
              </a:rPr>
              <a:t>Takes multiple optical  signals</a:t>
            </a:r>
          </a:p>
          <a:p>
            <a:pPr marL="288925" indent="-288925" defTabSz="814388" eaLnBrk="0" hangingPunct="0">
              <a:lnSpc>
                <a:spcPts val="1700"/>
              </a:lnSpc>
              <a:spcAft>
                <a:spcPts val="600"/>
              </a:spcAft>
              <a:buClr>
                <a:srgbClr val="009999"/>
              </a:buClr>
              <a:buSzPct val="100000"/>
            </a:pPr>
            <a:r>
              <a:rPr lang="en-US" dirty="0">
                <a:solidFill>
                  <a:srgbClr val="546568"/>
                </a:solidFill>
              </a:rPr>
              <a:t>and multiplexes them onto a</a:t>
            </a:r>
          </a:p>
          <a:p>
            <a:pPr marL="288925" indent="-288925" defTabSz="814388" eaLnBrk="0" hangingPunct="0">
              <a:lnSpc>
                <a:spcPts val="1700"/>
              </a:lnSpc>
              <a:spcAft>
                <a:spcPts val="600"/>
              </a:spcAft>
              <a:buClr>
                <a:srgbClr val="009999"/>
              </a:buClr>
              <a:buSzPct val="100000"/>
            </a:pPr>
            <a:r>
              <a:rPr lang="en-US" dirty="0">
                <a:solidFill>
                  <a:srgbClr val="546568"/>
                </a:solidFill>
              </a:rPr>
              <a:t>single fiber.</a:t>
            </a:r>
          </a:p>
          <a:p>
            <a:pPr marL="288925" indent="-288925" defTabSz="814388" eaLnBrk="0" hangingPunct="0">
              <a:lnSpc>
                <a:spcPts val="1700"/>
              </a:lnSpc>
              <a:spcAft>
                <a:spcPts val="600"/>
              </a:spcAft>
              <a:buClr>
                <a:srgbClr val="009999"/>
              </a:buClr>
              <a:buSzPct val="100000"/>
            </a:pPr>
            <a:r>
              <a:rPr lang="en-US" dirty="0">
                <a:solidFill>
                  <a:srgbClr val="546568"/>
                </a:solidFill>
              </a:rPr>
              <a:t>If required O/E/O conversion at</a:t>
            </a:r>
          </a:p>
          <a:p>
            <a:pPr marL="288925" indent="-288925" defTabSz="814388" eaLnBrk="0" hangingPunct="0">
              <a:lnSpc>
                <a:spcPts val="1700"/>
              </a:lnSpc>
              <a:spcAft>
                <a:spcPts val="600"/>
              </a:spcAft>
              <a:buClr>
                <a:srgbClr val="009999"/>
              </a:buClr>
              <a:buSzPct val="100000"/>
            </a:pPr>
            <a:r>
              <a:rPr lang="en-US" dirty="0">
                <a:solidFill>
                  <a:srgbClr val="546568"/>
                </a:solidFill>
              </a:rPr>
              <a:t>ingress for wavelength </a:t>
            </a:r>
          </a:p>
          <a:p>
            <a:pPr marL="288925" indent="-288925" defTabSz="814388" eaLnBrk="0" hangingPunct="0">
              <a:lnSpc>
                <a:spcPts val="1700"/>
              </a:lnSpc>
              <a:spcAft>
                <a:spcPts val="600"/>
              </a:spcAft>
              <a:buClr>
                <a:srgbClr val="009999"/>
              </a:buClr>
              <a:buSzPct val="100000"/>
            </a:pPr>
            <a:r>
              <a:rPr lang="en-US" dirty="0">
                <a:solidFill>
                  <a:srgbClr val="546568"/>
                </a:solidFill>
              </a:rPr>
              <a:t>conversion.</a:t>
            </a:r>
          </a:p>
        </p:txBody>
      </p:sp>
      <p:sp>
        <p:nvSpPr>
          <p:cNvPr id="90125" name="Text Box 13"/>
          <p:cNvSpPr txBox="1">
            <a:spLocks noChangeArrowheads="1"/>
          </p:cNvSpPr>
          <p:nvPr/>
        </p:nvSpPr>
        <p:spPr bwMode="auto">
          <a:xfrm>
            <a:off x="3200400" y="4325938"/>
            <a:ext cx="1346200" cy="1730375"/>
          </a:xfrm>
          <a:prstGeom prst="rect">
            <a:avLst/>
          </a:prstGeom>
          <a:noFill/>
          <a:ln w="38100">
            <a:noFill/>
            <a:miter lim="800000"/>
            <a:headEnd/>
            <a:tailEnd/>
          </a:ln>
        </p:spPr>
        <p:txBody>
          <a:bodyPr lIns="82267" tIns="41133" rIns="82267" bIns="41133" anchor="ctr">
            <a:spAutoFit/>
          </a:bodyPr>
          <a:lstStyle/>
          <a:p>
            <a:pPr algn="r" defTabSz="1028700" eaLnBrk="0" hangingPunct="0"/>
            <a:r>
              <a:rPr lang="en-US" b="1">
                <a:solidFill>
                  <a:srgbClr val="009999"/>
                </a:solidFill>
              </a:rPr>
              <a:t>OC-48</a:t>
            </a:r>
          </a:p>
          <a:p>
            <a:pPr algn="r" defTabSz="1028700" eaLnBrk="0" hangingPunct="0"/>
            <a:r>
              <a:rPr lang="en-US" b="1">
                <a:solidFill>
                  <a:srgbClr val="009999"/>
                </a:solidFill>
              </a:rPr>
              <a:t>OC-192</a:t>
            </a:r>
          </a:p>
          <a:p>
            <a:pPr algn="r" defTabSz="1028700" eaLnBrk="0" hangingPunct="0"/>
            <a:r>
              <a:rPr lang="en-US" b="1">
                <a:solidFill>
                  <a:srgbClr val="009999"/>
                </a:solidFill>
              </a:rPr>
              <a:t>OC-768</a:t>
            </a:r>
          </a:p>
          <a:p>
            <a:pPr algn="r" defTabSz="1028700"/>
            <a:r>
              <a:rPr lang="en-US" b="1">
                <a:solidFill>
                  <a:srgbClr val="009999"/>
                </a:solidFill>
              </a:rPr>
              <a:t>GE</a:t>
            </a:r>
          </a:p>
          <a:p>
            <a:pPr algn="r" defTabSz="1028700"/>
            <a:r>
              <a:rPr lang="en-US" b="1">
                <a:solidFill>
                  <a:srgbClr val="009999"/>
                </a:solidFill>
              </a:rPr>
              <a:t>ESCON/FC</a:t>
            </a:r>
          </a:p>
          <a:p>
            <a:pPr algn="r" defTabSz="1028700"/>
            <a:r>
              <a:rPr lang="en-US" b="1">
                <a:solidFill>
                  <a:srgbClr val="009999"/>
                </a:solidFill>
              </a:rPr>
              <a:t>ATM</a:t>
            </a:r>
          </a:p>
        </p:txBody>
      </p:sp>
      <p:sp>
        <p:nvSpPr>
          <p:cNvPr id="14" name="AutoShape 14"/>
          <p:cNvSpPr>
            <a:spLocks/>
          </p:cNvSpPr>
          <p:nvPr/>
        </p:nvSpPr>
        <p:spPr bwMode="auto">
          <a:xfrm>
            <a:off x="4427538" y="4217988"/>
            <a:ext cx="771525" cy="1944687"/>
          </a:xfrm>
          <a:prstGeom prst="rightBrace">
            <a:avLst>
              <a:gd name="adj1" fmla="val 21005"/>
              <a:gd name="adj2" fmla="val 50000"/>
            </a:avLst>
          </a:prstGeom>
          <a:noFill/>
          <a:ln w="19050">
            <a:solidFill>
              <a:schemeClr val="tx1"/>
            </a:solidFill>
            <a:round/>
            <a:headEnd/>
            <a:tailEnd/>
          </a:ln>
          <a:effectLst>
            <a:outerShdw dist="17961" dir="2700000" algn="ctr" rotWithShape="0">
              <a:schemeClr val="bg2"/>
            </a:outerShdw>
          </a:effectLst>
        </p:spPr>
        <p:txBody>
          <a:bodyPr lIns="73152" tIns="36576" rIns="73152" bIns="36576" anchor="ctr">
            <a:spAutoFit/>
          </a:bodyPr>
          <a:lstStyle/>
          <a:p>
            <a:pPr fontAlgn="auto">
              <a:spcBef>
                <a:spcPts val="0"/>
              </a:spcBef>
              <a:spcAft>
                <a:spcPts val="0"/>
              </a:spcAft>
              <a:defRPr/>
            </a:pPr>
            <a:endParaRPr lang="en-GB">
              <a:latin typeface="+mn-lt"/>
              <a:cs typeface="+mn-cs"/>
            </a:endParaRPr>
          </a:p>
        </p:txBody>
      </p:sp>
      <p:sp>
        <p:nvSpPr>
          <p:cNvPr id="15" name="Line 15"/>
          <p:cNvSpPr>
            <a:spLocks noChangeShapeType="1"/>
          </p:cNvSpPr>
          <p:nvPr/>
        </p:nvSpPr>
        <p:spPr bwMode="auto">
          <a:xfrm>
            <a:off x="5003800" y="4425950"/>
            <a:ext cx="571500" cy="0"/>
          </a:xfrm>
          <a:prstGeom prst="line">
            <a:avLst/>
          </a:prstGeom>
          <a:noFill/>
          <a:ln w="25400">
            <a:solidFill>
              <a:schemeClr val="accent2"/>
            </a:solidFill>
            <a:prstDash val="dashDot"/>
            <a:round/>
            <a:headEnd type="triangle" w="med" len="med"/>
            <a:tailEnd/>
          </a:ln>
          <a:effectLst>
            <a:outerShdw dist="28398" dir="1593903" algn="ctr" rotWithShape="0">
              <a:schemeClr val="bg2"/>
            </a:outerShdw>
          </a:effectLst>
        </p:spPr>
        <p:txBody>
          <a:bodyPr wrap="none" anchor="ctr"/>
          <a:lstStyle/>
          <a:p>
            <a:pPr fontAlgn="auto">
              <a:spcBef>
                <a:spcPts val="0"/>
              </a:spcBef>
              <a:spcAft>
                <a:spcPts val="0"/>
              </a:spcAft>
              <a:defRPr/>
            </a:pPr>
            <a:endParaRPr lang="en-GB">
              <a:latin typeface="+mn-lt"/>
              <a:cs typeface="+mn-cs"/>
            </a:endParaRPr>
          </a:p>
        </p:txBody>
      </p:sp>
      <p:sp>
        <p:nvSpPr>
          <p:cNvPr id="16" name="Line 16"/>
          <p:cNvSpPr>
            <a:spLocks noChangeShapeType="1"/>
          </p:cNvSpPr>
          <p:nvPr/>
        </p:nvSpPr>
        <p:spPr bwMode="auto">
          <a:xfrm>
            <a:off x="5003800" y="4951413"/>
            <a:ext cx="571500" cy="0"/>
          </a:xfrm>
          <a:prstGeom prst="line">
            <a:avLst/>
          </a:prstGeom>
          <a:noFill/>
          <a:ln w="25400">
            <a:solidFill>
              <a:schemeClr val="accent2"/>
            </a:solidFill>
            <a:prstDash val="dashDot"/>
            <a:round/>
            <a:headEnd type="triangle" w="med" len="med"/>
            <a:tailEnd/>
          </a:ln>
          <a:effectLst>
            <a:outerShdw dist="28398" dir="1593903" algn="ctr" rotWithShape="0">
              <a:schemeClr val="bg2"/>
            </a:outerShdw>
          </a:effectLst>
        </p:spPr>
        <p:txBody>
          <a:bodyPr wrap="none" anchor="ctr"/>
          <a:lstStyle/>
          <a:p>
            <a:pPr fontAlgn="auto">
              <a:spcBef>
                <a:spcPts val="0"/>
              </a:spcBef>
              <a:spcAft>
                <a:spcPts val="0"/>
              </a:spcAft>
              <a:defRPr/>
            </a:pPr>
            <a:endParaRPr lang="en-GB">
              <a:latin typeface="+mn-lt"/>
              <a:cs typeface="+mn-cs"/>
            </a:endParaRPr>
          </a:p>
        </p:txBody>
      </p:sp>
      <p:sp>
        <p:nvSpPr>
          <p:cNvPr id="17" name="Line 17"/>
          <p:cNvSpPr>
            <a:spLocks noChangeShapeType="1"/>
          </p:cNvSpPr>
          <p:nvPr/>
        </p:nvSpPr>
        <p:spPr bwMode="auto">
          <a:xfrm>
            <a:off x="5003800" y="6005513"/>
            <a:ext cx="539750" cy="0"/>
          </a:xfrm>
          <a:prstGeom prst="line">
            <a:avLst/>
          </a:prstGeom>
          <a:noFill/>
          <a:ln w="25400">
            <a:solidFill>
              <a:schemeClr val="accent2"/>
            </a:solidFill>
            <a:prstDash val="dashDot"/>
            <a:round/>
            <a:headEnd type="triangle" w="med" len="med"/>
            <a:tailEnd/>
          </a:ln>
          <a:effectLst>
            <a:outerShdw dist="28398" dir="1593903" algn="ctr" rotWithShape="0">
              <a:schemeClr val="bg2"/>
            </a:outerShdw>
          </a:effectLst>
        </p:spPr>
        <p:txBody>
          <a:bodyPr wrap="none" anchor="ctr"/>
          <a:lstStyle/>
          <a:p>
            <a:pPr fontAlgn="auto">
              <a:spcBef>
                <a:spcPts val="0"/>
              </a:spcBef>
              <a:spcAft>
                <a:spcPts val="0"/>
              </a:spcAft>
              <a:defRPr/>
            </a:pPr>
            <a:endParaRPr lang="en-GB">
              <a:latin typeface="+mn-lt"/>
              <a:cs typeface="+mn-cs"/>
            </a:endParaRPr>
          </a:p>
        </p:txBody>
      </p:sp>
      <p:sp>
        <p:nvSpPr>
          <p:cNvPr id="18" name="Line 18"/>
          <p:cNvSpPr>
            <a:spLocks noChangeShapeType="1"/>
          </p:cNvSpPr>
          <p:nvPr/>
        </p:nvSpPr>
        <p:spPr bwMode="auto">
          <a:xfrm>
            <a:off x="5003800" y="4308475"/>
            <a:ext cx="571500" cy="0"/>
          </a:xfrm>
          <a:prstGeom prst="line">
            <a:avLst/>
          </a:prstGeom>
          <a:noFill/>
          <a:ln w="25400">
            <a:solidFill>
              <a:schemeClr val="accent2"/>
            </a:solidFill>
            <a:prstDash val="dashDot"/>
            <a:round/>
            <a:headEnd/>
            <a:tailEnd type="triangle" w="med" len="med"/>
          </a:ln>
          <a:effectLst>
            <a:outerShdw dist="17961" dir="2700000" algn="ctr" rotWithShape="0">
              <a:schemeClr val="bg2"/>
            </a:outerShdw>
          </a:effectLst>
        </p:spPr>
        <p:txBody>
          <a:bodyPr wrap="none" anchor="ctr"/>
          <a:lstStyle/>
          <a:p>
            <a:pPr fontAlgn="auto">
              <a:spcBef>
                <a:spcPts val="0"/>
              </a:spcBef>
              <a:spcAft>
                <a:spcPts val="0"/>
              </a:spcAft>
              <a:defRPr/>
            </a:pPr>
            <a:endParaRPr lang="en-GB">
              <a:latin typeface="+mn-lt"/>
              <a:cs typeface="+mn-cs"/>
            </a:endParaRPr>
          </a:p>
        </p:txBody>
      </p:sp>
      <p:sp>
        <p:nvSpPr>
          <p:cNvPr id="19" name="Line 19"/>
          <p:cNvSpPr>
            <a:spLocks noChangeShapeType="1"/>
          </p:cNvSpPr>
          <p:nvPr/>
        </p:nvSpPr>
        <p:spPr bwMode="auto">
          <a:xfrm>
            <a:off x="5003800" y="4835525"/>
            <a:ext cx="571500" cy="0"/>
          </a:xfrm>
          <a:prstGeom prst="line">
            <a:avLst/>
          </a:prstGeom>
          <a:noFill/>
          <a:ln w="25400">
            <a:solidFill>
              <a:schemeClr val="accent2"/>
            </a:solidFill>
            <a:prstDash val="dashDot"/>
            <a:round/>
            <a:headEnd/>
            <a:tailEnd type="triangle" w="med" len="med"/>
          </a:ln>
          <a:effectLst>
            <a:outerShdw dist="17961" dir="2700000" algn="ctr" rotWithShape="0">
              <a:schemeClr val="bg2"/>
            </a:outerShdw>
          </a:effectLst>
        </p:spPr>
        <p:txBody>
          <a:bodyPr wrap="none" anchor="ctr"/>
          <a:lstStyle/>
          <a:p>
            <a:pPr fontAlgn="auto">
              <a:spcBef>
                <a:spcPts val="0"/>
              </a:spcBef>
              <a:spcAft>
                <a:spcPts val="0"/>
              </a:spcAft>
              <a:defRPr/>
            </a:pPr>
            <a:endParaRPr lang="en-GB">
              <a:latin typeface="+mn-lt"/>
              <a:cs typeface="+mn-cs"/>
            </a:endParaRPr>
          </a:p>
        </p:txBody>
      </p:sp>
      <p:sp>
        <p:nvSpPr>
          <p:cNvPr id="20" name="Line 20"/>
          <p:cNvSpPr>
            <a:spLocks noChangeShapeType="1"/>
          </p:cNvSpPr>
          <p:nvPr/>
        </p:nvSpPr>
        <p:spPr bwMode="auto">
          <a:xfrm>
            <a:off x="5003800" y="5888038"/>
            <a:ext cx="539750" cy="0"/>
          </a:xfrm>
          <a:prstGeom prst="line">
            <a:avLst/>
          </a:prstGeom>
          <a:noFill/>
          <a:ln w="25400">
            <a:solidFill>
              <a:schemeClr val="accent2"/>
            </a:solidFill>
            <a:prstDash val="dashDot"/>
            <a:round/>
            <a:headEnd/>
            <a:tailEnd type="triangle" w="med" len="med"/>
          </a:ln>
          <a:effectLst>
            <a:outerShdw dist="17961" dir="2700000" algn="ctr" rotWithShape="0">
              <a:schemeClr val="bg2"/>
            </a:outerShdw>
          </a:effectLst>
        </p:spPr>
        <p:txBody>
          <a:bodyPr wrap="none" anchor="ctr"/>
          <a:lstStyle/>
          <a:p>
            <a:pPr fontAlgn="auto">
              <a:spcBef>
                <a:spcPts val="0"/>
              </a:spcBef>
              <a:spcAft>
                <a:spcPts val="0"/>
              </a:spcAft>
              <a:defRPr/>
            </a:pPr>
            <a:endParaRPr lang="en-GB">
              <a:latin typeface="+mn-lt"/>
              <a:cs typeface="+mn-cs"/>
            </a:endParaRPr>
          </a:p>
        </p:txBody>
      </p:sp>
      <p:sp>
        <p:nvSpPr>
          <p:cNvPr id="21" name="Line 21"/>
          <p:cNvSpPr>
            <a:spLocks noChangeShapeType="1"/>
          </p:cNvSpPr>
          <p:nvPr/>
        </p:nvSpPr>
        <p:spPr bwMode="auto">
          <a:xfrm>
            <a:off x="6089650" y="4308475"/>
            <a:ext cx="392113" cy="0"/>
          </a:xfrm>
          <a:prstGeom prst="line">
            <a:avLst/>
          </a:prstGeom>
          <a:noFill/>
          <a:ln w="25400">
            <a:solidFill>
              <a:schemeClr val="accent2"/>
            </a:solidFill>
            <a:prstDash val="dashDot"/>
            <a:round/>
            <a:headEnd/>
            <a:tailEnd type="triangle" w="med" len="med"/>
          </a:ln>
          <a:effectLst>
            <a:outerShdw dist="17961" dir="2700000" algn="ctr" rotWithShape="0">
              <a:schemeClr val="bg2"/>
            </a:outerShdw>
          </a:effectLst>
        </p:spPr>
        <p:txBody>
          <a:bodyPr wrap="none" anchor="ctr"/>
          <a:lstStyle/>
          <a:p>
            <a:pPr fontAlgn="auto">
              <a:spcBef>
                <a:spcPts val="0"/>
              </a:spcBef>
              <a:spcAft>
                <a:spcPts val="0"/>
              </a:spcAft>
              <a:defRPr/>
            </a:pPr>
            <a:endParaRPr lang="en-GB">
              <a:latin typeface="+mn-lt"/>
              <a:cs typeface="+mn-cs"/>
            </a:endParaRPr>
          </a:p>
        </p:txBody>
      </p:sp>
      <p:sp>
        <p:nvSpPr>
          <p:cNvPr id="22" name="Line 22"/>
          <p:cNvSpPr>
            <a:spLocks noChangeShapeType="1"/>
          </p:cNvSpPr>
          <p:nvPr/>
        </p:nvSpPr>
        <p:spPr bwMode="auto">
          <a:xfrm>
            <a:off x="6089650" y="4835525"/>
            <a:ext cx="392113" cy="0"/>
          </a:xfrm>
          <a:prstGeom prst="line">
            <a:avLst/>
          </a:prstGeom>
          <a:noFill/>
          <a:ln w="25400">
            <a:solidFill>
              <a:schemeClr val="accent2"/>
            </a:solidFill>
            <a:prstDash val="dashDot"/>
            <a:round/>
            <a:headEnd/>
            <a:tailEnd type="triangle" w="med" len="med"/>
          </a:ln>
          <a:effectLst>
            <a:outerShdw dist="17961" dir="2700000" algn="ctr" rotWithShape="0">
              <a:schemeClr val="bg2"/>
            </a:outerShdw>
          </a:effectLst>
        </p:spPr>
        <p:txBody>
          <a:bodyPr wrap="none" anchor="ctr"/>
          <a:lstStyle/>
          <a:p>
            <a:pPr fontAlgn="auto">
              <a:spcBef>
                <a:spcPts val="0"/>
              </a:spcBef>
              <a:spcAft>
                <a:spcPts val="0"/>
              </a:spcAft>
              <a:defRPr/>
            </a:pPr>
            <a:endParaRPr lang="en-GB">
              <a:latin typeface="+mn-lt"/>
              <a:cs typeface="+mn-cs"/>
            </a:endParaRPr>
          </a:p>
        </p:txBody>
      </p:sp>
      <p:sp>
        <p:nvSpPr>
          <p:cNvPr id="23" name="Line 23"/>
          <p:cNvSpPr>
            <a:spLocks noChangeShapeType="1"/>
          </p:cNvSpPr>
          <p:nvPr/>
        </p:nvSpPr>
        <p:spPr bwMode="auto">
          <a:xfrm>
            <a:off x="6089650" y="5888038"/>
            <a:ext cx="400050" cy="0"/>
          </a:xfrm>
          <a:prstGeom prst="line">
            <a:avLst/>
          </a:prstGeom>
          <a:noFill/>
          <a:ln w="25400">
            <a:solidFill>
              <a:schemeClr val="accent2"/>
            </a:solidFill>
            <a:prstDash val="dashDot"/>
            <a:round/>
            <a:headEnd/>
            <a:tailEnd type="triangle" w="med" len="med"/>
          </a:ln>
          <a:effectLst>
            <a:outerShdw dist="17961" dir="2700000" algn="ctr" rotWithShape="0">
              <a:schemeClr val="bg2"/>
            </a:outerShdw>
          </a:effectLst>
        </p:spPr>
        <p:txBody>
          <a:bodyPr wrap="none" anchor="ctr"/>
          <a:lstStyle/>
          <a:p>
            <a:pPr fontAlgn="auto">
              <a:spcBef>
                <a:spcPts val="0"/>
              </a:spcBef>
              <a:spcAft>
                <a:spcPts val="0"/>
              </a:spcAft>
              <a:defRPr/>
            </a:pPr>
            <a:endParaRPr lang="en-GB">
              <a:latin typeface="+mn-lt"/>
              <a:cs typeface="+mn-cs"/>
            </a:endParaRPr>
          </a:p>
        </p:txBody>
      </p:sp>
      <p:sp>
        <p:nvSpPr>
          <p:cNvPr id="24" name="Line 24"/>
          <p:cNvSpPr>
            <a:spLocks noChangeShapeType="1"/>
          </p:cNvSpPr>
          <p:nvPr/>
        </p:nvSpPr>
        <p:spPr bwMode="auto">
          <a:xfrm>
            <a:off x="6089650" y="4425950"/>
            <a:ext cx="392113" cy="0"/>
          </a:xfrm>
          <a:prstGeom prst="line">
            <a:avLst/>
          </a:prstGeom>
          <a:noFill/>
          <a:ln w="25400">
            <a:solidFill>
              <a:schemeClr val="accent2"/>
            </a:solidFill>
            <a:prstDash val="dashDot"/>
            <a:round/>
            <a:headEnd type="triangle" w="med" len="med"/>
            <a:tailEnd type="none" w="sm" len="sm"/>
          </a:ln>
          <a:effectLst>
            <a:outerShdw dist="28398" dir="1593903" algn="ctr" rotWithShape="0">
              <a:schemeClr val="bg2"/>
            </a:outerShdw>
          </a:effectLst>
        </p:spPr>
        <p:txBody>
          <a:bodyPr wrap="none" anchor="ctr"/>
          <a:lstStyle/>
          <a:p>
            <a:pPr fontAlgn="auto">
              <a:spcBef>
                <a:spcPts val="0"/>
              </a:spcBef>
              <a:spcAft>
                <a:spcPts val="0"/>
              </a:spcAft>
              <a:defRPr/>
            </a:pPr>
            <a:endParaRPr lang="en-GB">
              <a:latin typeface="+mn-lt"/>
              <a:cs typeface="+mn-cs"/>
            </a:endParaRPr>
          </a:p>
        </p:txBody>
      </p:sp>
      <p:sp>
        <p:nvSpPr>
          <p:cNvPr id="25" name="Line 25"/>
          <p:cNvSpPr>
            <a:spLocks noChangeShapeType="1"/>
          </p:cNvSpPr>
          <p:nvPr/>
        </p:nvSpPr>
        <p:spPr bwMode="auto">
          <a:xfrm>
            <a:off x="6089650" y="4951413"/>
            <a:ext cx="392113" cy="0"/>
          </a:xfrm>
          <a:prstGeom prst="line">
            <a:avLst/>
          </a:prstGeom>
          <a:noFill/>
          <a:ln w="25400">
            <a:solidFill>
              <a:schemeClr val="accent2"/>
            </a:solidFill>
            <a:prstDash val="dashDot"/>
            <a:round/>
            <a:headEnd type="triangle" w="med" len="med"/>
            <a:tailEnd type="none" w="sm" len="sm"/>
          </a:ln>
          <a:effectLst>
            <a:outerShdw dist="28398" dir="1593903" algn="ctr" rotWithShape="0">
              <a:schemeClr val="bg2"/>
            </a:outerShdw>
          </a:effectLst>
        </p:spPr>
        <p:txBody>
          <a:bodyPr wrap="none" anchor="ctr"/>
          <a:lstStyle/>
          <a:p>
            <a:pPr fontAlgn="auto">
              <a:spcBef>
                <a:spcPts val="0"/>
              </a:spcBef>
              <a:spcAft>
                <a:spcPts val="0"/>
              </a:spcAft>
              <a:defRPr/>
            </a:pPr>
            <a:endParaRPr lang="en-GB">
              <a:latin typeface="+mn-lt"/>
              <a:cs typeface="+mn-cs"/>
            </a:endParaRPr>
          </a:p>
        </p:txBody>
      </p:sp>
      <p:sp>
        <p:nvSpPr>
          <p:cNvPr id="26" name="Line 26"/>
          <p:cNvSpPr>
            <a:spLocks noChangeShapeType="1"/>
          </p:cNvSpPr>
          <p:nvPr/>
        </p:nvSpPr>
        <p:spPr bwMode="auto">
          <a:xfrm>
            <a:off x="6089650" y="6005513"/>
            <a:ext cx="400050" cy="0"/>
          </a:xfrm>
          <a:prstGeom prst="line">
            <a:avLst/>
          </a:prstGeom>
          <a:noFill/>
          <a:ln w="25400">
            <a:solidFill>
              <a:schemeClr val="accent2"/>
            </a:solidFill>
            <a:prstDash val="dashDot"/>
            <a:round/>
            <a:headEnd type="triangle" w="med" len="med"/>
            <a:tailEnd type="none" w="sm" len="sm"/>
          </a:ln>
          <a:effectLst>
            <a:outerShdw dist="28398" dir="1593903" algn="ctr" rotWithShape="0">
              <a:schemeClr val="bg2"/>
            </a:outerShdw>
          </a:effectLst>
        </p:spPr>
        <p:txBody>
          <a:bodyPr wrap="none" anchor="ctr"/>
          <a:lstStyle/>
          <a:p>
            <a:pPr fontAlgn="auto">
              <a:spcBef>
                <a:spcPts val="0"/>
              </a:spcBef>
              <a:spcAft>
                <a:spcPts val="0"/>
              </a:spcAft>
              <a:defRPr/>
            </a:pPr>
            <a:endParaRPr lang="en-GB">
              <a:latin typeface="+mn-lt"/>
              <a:cs typeface="+mn-cs"/>
            </a:endParaRPr>
          </a:p>
        </p:txBody>
      </p:sp>
      <p:sp>
        <p:nvSpPr>
          <p:cNvPr id="27" name="Freeform 27"/>
          <p:cNvSpPr>
            <a:spLocks/>
          </p:cNvSpPr>
          <p:nvPr/>
        </p:nvSpPr>
        <p:spPr bwMode="auto">
          <a:xfrm>
            <a:off x="5118100" y="4132263"/>
            <a:ext cx="285750" cy="117475"/>
          </a:xfrm>
          <a:custGeom>
            <a:avLst/>
            <a:gdLst/>
            <a:ahLst/>
            <a:cxnLst>
              <a:cxn ang="0">
                <a:pos x="0" y="497"/>
              </a:cxn>
              <a:cxn ang="0">
                <a:pos x="181" y="442"/>
              </a:cxn>
              <a:cxn ang="0">
                <a:pos x="250" y="287"/>
              </a:cxn>
              <a:cxn ang="0">
                <a:pos x="400" y="42"/>
              </a:cxn>
              <a:cxn ang="0">
                <a:pos x="545" y="42"/>
              </a:cxn>
              <a:cxn ang="0">
                <a:pos x="709" y="297"/>
              </a:cxn>
              <a:cxn ang="0">
                <a:pos x="818" y="460"/>
              </a:cxn>
              <a:cxn ang="0">
                <a:pos x="963" y="515"/>
              </a:cxn>
            </a:cxnLst>
            <a:rect l="0" t="0" r="r" b="b"/>
            <a:pathLst>
              <a:path w="963" h="515">
                <a:moveTo>
                  <a:pt x="0" y="497"/>
                </a:moveTo>
                <a:cubicBezTo>
                  <a:pt x="30" y="485"/>
                  <a:pt x="139" y="477"/>
                  <a:pt x="181" y="442"/>
                </a:cubicBezTo>
                <a:cubicBezTo>
                  <a:pt x="223" y="407"/>
                  <a:pt x="214" y="354"/>
                  <a:pt x="250" y="287"/>
                </a:cubicBezTo>
                <a:cubicBezTo>
                  <a:pt x="286" y="220"/>
                  <a:pt x="351" y="83"/>
                  <a:pt x="400" y="42"/>
                </a:cubicBezTo>
                <a:cubicBezTo>
                  <a:pt x="449" y="1"/>
                  <a:pt x="494" y="0"/>
                  <a:pt x="545" y="42"/>
                </a:cubicBezTo>
                <a:cubicBezTo>
                  <a:pt x="596" y="84"/>
                  <a:pt x="664" y="227"/>
                  <a:pt x="709" y="297"/>
                </a:cubicBezTo>
                <a:cubicBezTo>
                  <a:pt x="754" y="367"/>
                  <a:pt x="776" y="424"/>
                  <a:pt x="818" y="460"/>
                </a:cubicBezTo>
                <a:cubicBezTo>
                  <a:pt x="860" y="496"/>
                  <a:pt x="933" y="504"/>
                  <a:pt x="963" y="515"/>
                </a:cubicBezTo>
              </a:path>
            </a:pathLst>
          </a:custGeom>
          <a:noFill/>
          <a:ln w="50800" cap="flat" cmpd="sng">
            <a:solidFill>
              <a:srgbClr val="B2B2B2"/>
            </a:solidFill>
            <a:prstDash val="solid"/>
            <a:round/>
            <a:headEnd type="none" w="sm" len="sm"/>
            <a:tailEnd type="none" w="sm" len="sm"/>
          </a:ln>
          <a:effectLst>
            <a:outerShdw dist="17961" dir="2700000" algn="ctr" rotWithShape="0">
              <a:schemeClr val="tx1"/>
            </a:outerShdw>
          </a:effectLst>
        </p:spPr>
        <p:txBody>
          <a:bodyPr wrap="none" anchor="ctr"/>
          <a:lstStyle/>
          <a:p>
            <a:pPr fontAlgn="auto">
              <a:spcBef>
                <a:spcPts val="0"/>
              </a:spcBef>
              <a:spcAft>
                <a:spcPts val="0"/>
              </a:spcAft>
              <a:defRPr/>
            </a:pPr>
            <a:endParaRPr lang="en-GB">
              <a:latin typeface="+mn-lt"/>
              <a:cs typeface="+mn-cs"/>
            </a:endParaRPr>
          </a:p>
        </p:txBody>
      </p:sp>
      <p:sp>
        <p:nvSpPr>
          <p:cNvPr id="28" name="Freeform 28"/>
          <p:cNvSpPr>
            <a:spLocks/>
          </p:cNvSpPr>
          <p:nvPr/>
        </p:nvSpPr>
        <p:spPr bwMode="auto">
          <a:xfrm>
            <a:off x="6146800" y="4073525"/>
            <a:ext cx="171450" cy="200025"/>
          </a:xfrm>
          <a:custGeom>
            <a:avLst/>
            <a:gdLst/>
            <a:ahLst/>
            <a:cxnLst>
              <a:cxn ang="0">
                <a:pos x="0" y="212"/>
              </a:cxn>
              <a:cxn ang="0">
                <a:pos x="30" y="200"/>
              </a:cxn>
              <a:cxn ang="0">
                <a:pos x="49" y="186"/>
              </a:cxn>
              <a:cxn ang="0">
                <a:pos x="52" y="142"/>
              </a:cxn>
              <a:cxn ang="0">
                <a:pos x="57" y="23"/>
              </a:cxn>
              <a:cxn ang="0">
                <a:pos x="66" y="20"/>
              </a:cxn>
              <a:cxn ang="0">
                <a:pos x="75" y="145"/>
              </a:cxn>
              <a:cxn ang="0">
                <a:pos x="90" y="194"/>
              </a:cxn>
              <a:cxn ang="0">
                <a:pos x="114" y="206"/>
              </a:cxn>
              <a:cxn ang="0">
                <a:pos x="141" y="212"/>
              </a:cxn>
            </a:cxnLst>
            <a:rect l="0" t="0" r="r" b="b"/>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50800" cap="flat" cmpd="sng">
            <a:solidFill>
              <a:schemeClr val="folHlink"/>
            </a:solidFill>
            <a:prstDash val="solid"/>
            <a:round/>
            <a:headEnd type="none" w="sm" len="sm"/>
            <a:tailEnd type="none" w="sm" len="sm"/>
          </a:ln>
          <a:effectLst>
            <a:outerShdw dist="17961" dir="2700000" algn="ctr" rotWithShape="0">
              <a:schemeClr val="tx1"/>
            </a:outerShdw>
          </a:effectLst>
        </p:spPr>
        <p:txBody>
          <a:bodyPr wrap="none" anchor="ctr"/>
          <a:lstStyle/>
          <a:p>
            <a:pPr fontAlgn="auto">
              <a:spcBef>
                <a:spcPts val="0"/>
              </a:spcBef>
              <a:spcAft>
                <a:spcPts val="0"/>
              </a:spcAft>
              <a:defRPr/>
            </a:pPr>
            <a:endParaRPr lang="en-GB">
              <a:latin typeface="+mn-lt"/>
              <a:cs typeface="+mn-cs"/>
            </a:endParaRPr>
          </a:p>
        </p:txBody>
      </p:sp>
      <p:sp>
        <p:nvSpPr>
          <p:cNvPr id="29" name="Freeform 29"/>
          <p:cNvSpPr>
            <a:spLocks/>
          </p:cNvSpPr>
          <p:nvPr/>
        </p:nvSpPr>
        <p:spPr bwMode="auto">
          <a:xfrm>
            <a:off x="6203950" y="4600575"/>
            <a:ext cx="171450" cy="200025"/>
          </a:xfrm>
          <a:custGeom>
            <a:avLst/>
            <a:gdLst/>
            <a:ahLst/>
            <a:cxnLst>
              <a:cxn ang="0">
                <a:pos x="0" y="212"/>
              </a:cxn>
              <a:cxn ang="0">
                <a:pos x="30" y="200"/>
              </a:cxn>
              <a:cxn ang="0">
                <a:pos x="49" y="186"/>
              </a:cxn>
              <a:cxn ang="0">
                <a:pos x="52" y="142"/>
              </a:cxn>
              <a:cxn ang="0">
                <a:pos x="57" y="23"/>
              </a:cxn>
              <a:cxn ang="0">
                <a:pos x="66" y="20"/>
              </a:cxn>
              <a:cxn ang="0">
                <a:pos x="75" y="145"/>
              </a:cxn>
              <a:cxn ang="0">
                <a:pos x="90" y="194"/>
              </a:cxn>
              <a:cxn ang="0">
                <a:pos x="114" y="206"/>
              </a:cxn>
              <a:cxn ang="0">
                <a:pos x="141" y="212"/>
              </a:cxn>
            </a:cxnLst>
            <a:rect l="0" t="0" r="r" b="b"/>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50800" cap="flat" cmpd="sng">
            <a:solidFill>
              <a:srgbClr val="3CE283"/>
            </a:solidFill>
            <a:prstDash val="solid"/>
            <a:round/>
            <a:headEnd type="none" w="sm" len="sm"/>
            <a:tailEnd type="none" w="sm" len="sm"/>
          </a:ln>
          <a:effectLst>
            <a:outerShdw dist="17961" dir="2700000" algn="ctr" rotWithShape="0">
              <a:schemeClr val="tx1"/>
            </a:outerShdw>
          </a:effectLst>
        </p:spPr>
        <p:txBody>
          <a:bodyPr wrap="none" anchor="ctr"/>
          <a:lstStyle/>
          <a:p>
            <a:pPr fontAlgn="auto">
              <a:spcBef>
                <a:spcPts val="0"/>
              </a:spcBef>
              <a:spcAft>
                <a:spcPts val="0"/>
              </a:spcAft>
              <a:defRPr/>
            </a:pPr>
            <a:endParaRPr lang="en-GB">
              <a:latin typeface="+mn-lt"/>
              <a:cs typeface="+mn-cs"/>
            </a:endParaRPr>
          </a:p>
        </p:txBody>
      </p:sp>
      <p:sp>
        <p:nvSpPr>
          <p:cNvPr id="30" name="Freeform 30"/>
          <p:cNvSpPr>
            <a:spLocks/>
          </p:cNvSpPr>
          <p:nvPr/>
        </p:nvSpPr>
        <p:spPr bwMode="auto">
          <a:xfrm>
            <a:off x="6261100" y="5654675"/>
            <a:ext cx="171450" cy="200025"/>
          </a:xfrm>
          <a:custGeom>
            <a:avLst/>
            <a:gdLst/>
            <a:ahLst/>
            <a:cxnLst>
              <a:cxn ang="0">
                <a:pos x="0" y="212"/>
              </a:cxn>
              <a:cxn ang="0">
                <a:pos x="30" y="200"/>
              </a:cxn>
              <a:cxn ang="0">
                <a:pos x="49" y="186"/>
              </a:cxn>
              <a:cxn ang="0">
                <a:pos x="52" y="142"/>
              </a:cxn>
              <a:cxn ang="0">
                <a:pos x="57" y="23"/>
              </a:cxn>
              <a:cxn ang="0">
                <a:pos x="66" y="20"/>
              </a:cxn>
              <a:cxn ang="0">
                <a:pos x="75" y="145"/>
              </a:cxn>
              <a:cxn ang="0">
                <a:pos x="90" y="194"/>
              </a:cxn>
              <a:cxn ang="0">
                <a:pos x="114" y="206"/>
              </a:cxn>
              <a:cxn ang="0">
                <a:pos x="141" y="212"/>
              </a:cxn>
            </a:cxnLst>
            <a:rect l="0" t="0" r="r" b="b"/>
            <a:pathLst>
              <a:path w="141" h="212">
                <a:moveTo>
                  <a:pt x="0" y="212"/>
                </a:moveTo>
                <a:cubicBezTo>
                  <a:pt x="5" y="210"/>
                  <a:pt x="22" y="204"/>
                  <a:pt x="30" y="200"/>
                </a:cubicBezTo>
                <a:cubicBezTo>
                  <a:pt x="38" y="196"/>
                  <a:pt x="45" y="196"/>
                  <a:pt x="49" y="186"/>
                </a:cubicBezTo>
                <a:cubicBezTo>
                  <a:pt x="53" y="176"/>
                  <a:pt x="51" y="169"/>
                  <a:pt x="52" y="142"/>
                </a:cubicBezTo>
                <a:cubicBezTo>
                  <a:pt x="53" y="115"/>
                  <a:pt x="55" y="43"/>
                  <a:pt x="57" y="23"/>
                </a:cubicBezTo>
                <a:cubicBezTo>
                  <a:pt x="59" y="3"/>
                  <a:pt x="63" y="0"/>
                  <a:pt x="66" y="20"/>
                </a:cubicBezTo>
                <a:cubicBezTo>
                  <a:pt x="69" y="40"/>
                  <a:pt x="71" y="116"/>
                  <a:pt x="75" y="145"/>
                </a:cubicBezTo>
                <a:cubicBezTo>
                  <a:pt x="79" y="174"/>
                  <a:pt x="83" y="184"/>
                  <a:pt x="90" y="194"/>
                </a:cubicBezTo>
                <a:cubicBezTo>
                  <a:pt x="97" y="204"/>
                  <a:pt x="106" y="203"/>
                  <a:pt x="114" y="206"/>
                </a:cubicBezTo>
                <a:cubicBezTo>
                  <a:pt x="122" y="209"/>
                  <a:pt x="136" y="211"/>
                  <a:pt x="141" y="212"/>
                </a:cubicBezTo>
              </a:path>
            </a:pathLst>
          </a:custGeom>
          <a:noFill/>
          <a:ln w="50800" cap="flat" cmpd="sng">
            <a:solidFill>
              <a:srgbClr val="C7196C"/>
            </a:solidFill>
            <a:prstDash val="solid"/>
            <a:round/>
            <a:headEnd type="none" w="sm" len="sm"/>
            <a:tailEnd type="none" w="sm" len="sm"/>
          </a:ln>
          <a:effectLst>
            <a:outerShdw dist="17961" dir="2700000" algn="ctr" rotWithShape="0">
              <a:schemeClr val="tx1"/>
            </a:outerShdw>
          </a:effectLst>
        </p:spPr>
        <p:txBody>
          <a:bodyPr wrap="none" anchor="ctr"/>
          <a:lstStyle/>
          <a:p>
            <a:pPr fontAlgn="auto">
              <a:spcBef>
                <a:spcPts val="0"/>
              </a:spcBef>
              <a:spcAft>
                <a:spcPts val="0"/>
              </a:spcAft>
              <a:defRPr/>
            </a:pPr>
            <a:endParaRPr lang="en-GB">
              <a:latin typeface="+mn-lt"/>
              <a:cs typeface="+mn-cs"/>
            </a:endParaRPr>
          </a:p>
        </p:txBody>
      </p:sp>
      <p:sp>
        <p:nvSpPr>
          <p:cNvPr id="31" name="Freeform 31"/>
          <p:cNvSpPr>
            <a:spLocks/>
          </p:cNvSpPr>
          <p:nvPr/>
        </p:nvSpPr>
        <p:spPr bwMode="auto">
          <a:xfrm>
            <a:off x="5118100" y="4659313"/>
            <a:ext cx="285750" cy="117475"/>
          </a:xfrm>
          <a:custGeom>
            <a:avLst/>
            <a:gdLst/>
            <a:ahLst/>
            <a:cxnLst>
              <a:cxn ang="0">
                <a:pos x="0" y="497"/>
              </a:cxn>
              <a:cxn ang="0">
                <a:pos x="181" y="442"/>
              </a:cxn>
              <a:cxn ang="0">
                <a:pos x="250" y="287"/>
              </a:cxn>
              <a:cxn ang="0">
                <a:pos x="400" y="42"/>
              </a:cxn>
              <a:cxn ang="0">
                <a:pos x="545" y="42"/>
              </a:cxn>
              <a:cxn ang="0">
                <a:pos x="709" y="297"/>
              </a:cxn>
              <a:cxn ang="0">
                <a:pos x="818" y="460"/>
              </a:cxn>
              <a:cxn ang="0">
                <a:pos x="963" y="515"/>
              </a:cxn>
            </a:cxnLst>
            <a:rect l="0" t="0" r="r" b="b"/>
            <a:pathLst>
              <a:path w="963" h="515">
                <a:moveTo>
                  <a:pt x="0" y="497"/>
                </a:moveTo>
                <a:cubicBezTo>
                  <a:pt x="30" y="485"/>
                  <a:pt x="139" y="477"/>
                  <a:pt x="181" y="442"/>
                </a:cubicBezTo>
                <a:cubicBezTo>
                  <a:pt x="223" y="407"/>
                  <a:pt x="214" y="354"/>
                  <a:pt x="250" y="287"/>
                </a:cubicBezTo>
                <a:cubicBezTo>
                  <a:pt x="286" y="220"/>
                  <a:pt x="351" y="83"/>
                  <a:pt x="400" y="42"/>
                </a:cubicBezTo>
                <a:cubicBezTo>
                  <a:pt x="449" y="1"/>
                  <a:pt x="494" y="0"/>
                  <a:pt x="545" y="42"/>
                </a:cubicBezTo>
                <a:cubicBezTo>
                  <a:pt x="596" y="84"/>
                  <a:pt x="664" y="227"/>
                  <a:pt x="709" y="297"/>
                </a:cubicBezTo>
                <a:cubicBezTo>
                  <a:pt x="754" y="367"/>
                  <a:pt x="776" y="424"/>
                  <a:pt x="818" y="460"/>
                </a:cubicBezTo>
                <a:cubicBezTo>
                  <a:pt x="860" y="496"/>
                  <a:pt x="933" y="504"/>
                  <a:pt x="963" y="515"/>
                </a:cubicBezTo>
              </a:path>
            </a:pathLst>
          </a:custGeom>
          <a:noFill/>
          <a:ln w="50800" cap="flat" cmpd="sng">
            <a:solidFill>
              <a:srgbClr val="B2B2B2"/>
            </a:solidFill>
            <a:prstDash val="solid"/>
            <a:round/>
            <a:headEnd type="none" w="sm" len="sm"/>
            <a:tailEnd type="none" w="sm" len="sm"/>
          </a:ln>
          <a:effectLst>
            <a:outerShdw dist="17961" dir="2700000" algn="ctr" rotWithShape="0">
              <a:schemeClr val="tx1"/>
            </a:outerShdw>
          </a:effectLst>
        </p:spPr>
        <p:txBody>
          <a:bodyPr wrap="none" anchor="ctr"/>
          <a:lstStyle/>
          <a:p>
            <a:pPr fontAlgn="auto">
              <a:spcBef>
                <a:spcPts val="0"/>
              </a:spcBef>
              <a:spcAft>
                <a:spcPts val="0"/>
              </a:spcAft>
              <a:defRPr/>
            </a:pPr>
            <a:endParaRPr lang="en-GB">
              <a:latin typeface="+mn-lt"/>
              <a:cs typeface="+mn-cs"/>
            </a:endParaRPr>
          </a:p>
        </p:txBody>
      </p:sp>
      <p:sp>
        <p:nvSpPr>
          <p:cNvPr id="32" name="Freeform 32"/>
          <p:cNvSpPr>
            <a:spLocks/>
          </p:cNvSpPr>
          <p:nvPr/>
        </p:nvSpPr>
        <p:spPr bwMode="auto">
          <a:xfrm>
            <a:off x="5118100" y="5713413"/>
            <a:ext cx="285750" cy="115887"/>
          </a:xfrm>
          <a:custGeom>
            <a:avLst/>
            <a:gdLst/>
            <a:ahLst/>
            <a:cxnLst>
              <a:cxn ang="0">
                <a:pos x="0" y="497"/>
              </a:cxn>
              <a:cxn ang="0">
                <a:pos x="181" y="442"/>
              </a:cxn>
              <a:cxn ang="0">
                <a:pos x="250" y="287"/>
              </a:cxn>
              <a:cxn ang="0">
                <a:pos x="400" y="42"/>
              </a:cxn>
              <a:cxn ang="0">
                <a:pos x="545" y="42"/>
              </a:cxn>
              <a:cxn ang="0">
                <a:pos x="709" y="297"/>
              </a:cxn>
              <a:cxn ang="0">
                <a:pos x="818" y="460"/>
              </a:cxn>
              <a:cxn ang="0">
                <a:pos x="963" y="515"/>
              </a:cxn>
            </a:cxnLst>
            <a:rect l="0" t="0" r="r" b="b"/>
            <a:pathLst>
              <a:path w="963" h="515">
                <a:moveTo>
                  <a:pt x="0" y="497"/>
                </a:moveTo>
                <a:cubicBezTo>
                  <a:pt x="30" y="485"/>
                  <a:pt x="139" y="477"/>
                  <a:pt x="181" y="442"/>
                </a:cubicBezTo>
                <a:cubicBezTo>
                  <a:pt x="223" y="407"/>
                  <a:pt x="214" y="354"/>
                  <a:pt x="250" y="287"/>
                </a:cubicBezTo>
                <a:cubicBezTo>
                  <a:pt x="286" y="220"/>
                  <a:pt x="351" y="83"/>
                  <a:pt x="400" y="42"/>
                </a:cubicBezTo>
                <a:cubicBezTo>
                  <a:pt x="449" y="1"/>
                  <a:pt x="494" y="0"/>
                  <a:pt x="545" y="42"/>
                </a:cubicBezTo>
                <a:cubicBezTo>
                  <a:pt x="596" y="84"/>
                  <a:pt x="664" y="227"/>
                  <a:pt x="709" y="297"/>
                </a:cubicBezTo>
                <a:cubicBezTo>
                  <a:pt x="754" y="367"/>
                  <a:pt x="776" y="424"/>
                  <a:pt x="818" y="460"/>
                </a:cubicBezTo>
                <a:cubicBezTo>
                  <a:pt x="860" y="496"/>
                  <a:pt x="933" y="504"/>
                  <a:pt x="963" y="515"/>
                </a:cubicBezTo>
              </a:path>
            </a:pathLst>
          </a:custGeom>
          <a:noFill/>
          <a:ln w="50800" cap="flat" cmpd="sng">
            <a:solidFill>
              <a:srgbClr val="B2B2B2"/>
            </a:solidFill>
            <a:prstDash val="solid"/>
            <a:round/>
            <a:headEnd type="none" w="sm" len="sm"/>
            <a:tailEnd type="none" w="sm" len="sm"/>
          </a:ln>
          <a:effectLst>
            <a:outerShdw dist="17961" dir="2700000" algn="ctr" rotWithShape="0">
              <a:schemeClr val="tx1"/>
            </a:outerShdw>
          </a:effectLst>
        </p:spPr>
        <p:txBody>
          <a:bodyPr wrap="none" anchor="ctr"/>
          <a:lstStyle/>
          <a:p>
            <a:pPr fontAlgn="auto">
              <a:spcBef>
                <a:spcPts val="0"/>
              </a:spcBef>
              <a:spcAft>
                <a:spcPts val="0"/>
              </a:spcAft>
              <a:defRPr/>
            </a:pPr>
            <a:endParaRPr lang="en-GB">
              <a:latin typeface="+mn-lt"/>
              <a:cs typeface="+mn-cs"/>
            </a:endParaRPr>
          </a:p>
        </p:txBody>
      </p:sp>
      <p:sp>
        <p:nvSpPr>
          <p:cNvPr id="33" name="AutoShape 33"/>
          <p:cNvSpPr>
            <a:spLocks noChangeArrowheads="1"/>
          </p:cNvSpPr>
          <p:nvPr/>
        </p:nvSpPr>
        <p:spPr bwMode="auto">
          <a:xfrm rot="16200000" flipH="1">
            <a:off x="5940425" y="4824413"/>
            <a:ext cx="1873250" cy="723900"/>
          </a:xfrm>
          <a:custGeom>
            <a:avLst/>
            <a:gdLst>
              <a:gd name="T0" fmla="*/ 1654531 w 21600"/>
              <a:gd name="T1" fmla="*/ 323850 h 21600"/>
              <a:gd name="T2" fmla="*/ 936625 w 21600"/>
              <a:gd name="T3" fmla="*/ 647700 h 21600"/>
              <a:gd name="T4" fmla="*/ 218719 w 21600"/>
              <a:gd name="T5" fmla="*/ 323850 h 21600"/>
              <a:gd name="T6" fmla="*/ 936625 w 21600"/>
              <a:gd name="T7" fmla="*/ 0 h 21600"/>
              <a:gd name="T8" fmla="*/ 0 60000 65536"/>
              <a:gd name="T9" fmla="*/ 0 60000 65536"/>
              <a:gd name="T10" fmla="*/ 0 60000 65536"/>
              <a:gd name="T11" fmla="*/ 0 60000 65536"/>
              <a:gd name="T12" fmla="*/ 4322 w 21600"/>
              <a:gd name="T13" fmla="*/ 4322 h 21600"/>
              <a:gd name="T14" fmla="*/ 17278 w 21600"/>
              <a:gd name="T15" fmla="*/ 17278 h 21600"/>
            </a:gdLst>
            <a:ahLst/>
            <a:cxnLst>
              <a:cxn ang="T8">
                <a:pos x="T0" y="T1"/>
              </a:cxn>
              <a:cxn ang="T9">
                <a:pos x="T2" y="T3"/>
              </a:cxn>
              <a:cxn ang="T10">
                <a:pos x="T4" y="T5"/>
              </a:cxn>
              <a:cxn ang="T11">
                <a:pos x="T6" y="T7"/>
              </a:cxn>
            </a:cxnLst>
            <a:rect l="T12" t="T13" r="T14" b="T15"/>
            <a:pathLst>
              <a:path w="21600" h="21600">
                <a:moveTo>
                  <a:pt x="0" y="0"/>
                </a:moveTo>
                <a:lnTo>
                  <a:pt x="5044" y="21600"/>
                </a:lnTo>
                <a:lnTo>
                  <a:pt x="16556" y="21600"/>
                </a:lnTo>
                <a:lnTo>
                  <a:pt x="21600" y="0"/>
                </a:lnTo>
                <a:close/>
              </a:path>
            </a:pathLst>
          </a:custGeom>
          <a:solidFill>
            <a:schemeClr val="accent3"/>
          </a:solidFill>
          <a:ln w="9525">
            <a:solidFill>
              <a:schemeClr val="accent3"/>
            </a:solidFill>
            <a:miter lim="800000"/>
            <a:headEnd/>
            <a:tailEnd/>
          </a:ln>
          <a:scene3d>
            <a:camera prst="legacyObliqueTopRight"/>
            <a:lightRig rig="legacyFlat3" dir="b"/>
          </a:scene3d>
          <a:sp3d extrusionH="163500" prstMaterial="legacyMatte">
            <a:bevelT w="13500" h="13500" prst="angle"/>
            <a:bevelB w="13500" h="13500" prst="angle"/>
            <a:extrusionClr>
              <a:srgbClr val="009999"/>
            </a:extrusionClr>
          </a:sp3d>
        </p:spPr>
        <p:txBody>
          <a:bodyPr wrap="none" lIns="73025" tIns="36512" rIns="73025" bIns="36512" anchor="ctr">
            <a:flatTx/>
          </a:bodyPr>
          <a:lstStyle/>
          <a:p>
            <a:pPr fontAlgn="auto">
              <a:spcBef>
                <a:spcPts val="0"/>
              </a:spcBef>
              <a:spcAft>
                <a:spcPts val="0"/>
              </a:spcAft>
              <a:defRPr/>
            </a:pPr>
            <a:endParaRPr lang="en-GB">
              <a:latin typeface="+mn-lt"/>
              <a:cs typeface="+mn-cs"/>
            </a:endParaRPr>
          </a:p>
        </p:txBody>
      </p:sp>
      <p:sp>
        <p:nvSpPr>
          <p:cNvPr id="90146" name="AutoShape 35"/>
          <p:cNvSpPr>
            <a:spLocks noChangeArrowheads="1"/>
          </p:cNvSpPr>
          <p:nvPr/>
        </p:nvSpPr>
        <p:spPr bwMode="auto">
          <a:xfrm>
            <a:off x="5575300" y="4191000"/>
            <a:ext cx="514350" cy="409575"/>
          </a:xfrm>
          <a:prstGeom prst="cube">
            <a:avLst>
              <a:gd name="adj" fmla="val 25000"/>
            </a:avLst>
          </a:prstGeom>
          <a:gradFill rotWithShape="0">
            <a:gsLst>
              <a:gs pos="0">
                <a:srgbClr val="755C16"/>
              </a:gs>
              <a:gs pos="50000">
                <a:srgbClr val="FDC72F"/>
              </a:gs>
              <a:gs pos="100000">
                <a:srgbClr val="755C16"/>
              </a:gs>
            </a:gsLst>
            <a:lin ang="2700000" scaled="1"/>
          </a:gradFill>
          <a:ln w="9525">
            <a:solidFill>
              <a:srgbClr val="FEDA76"/>
            </a:solidFill>
            <a:miter lim="800000"/>
            <a:headEnd/>
            <a:tailEnd/>
          </a:ln>
        </p:spPr>
        <p:txBody>
          <a:bodyPr wrap="none" lIns="73025" tIns="36512" rIns="73025" bIns="36512" anchor="ctr"/>
          <a:lstStyle/>
          <a:p>
            <a:endParaRPr lang="en-GB"/>
          </a:p>
        </p:txBody>
      </p:sp>
      <p:sp>
        <p:nvSpPr>
          <p:cNvPr id="90147" name="Text Box 36"/>
          <p:cNvSpPr txBox="1">
            <a:spLocks noChangeArrowheads="1"/>
          </p:cNvSpPr>
          <p:nvPr/>
        </p:nvSpPr>
        <p:spPr bwMode="auto">
          <a:xfrm>
            <a:off x="5575300" y="4368800"/>
            <a:ext cx="457200" cy="182563"/>
          </a:xfrm>
          <a:prstGeom prst="rect">
            <a:avLst/>
          </a:prstGeom>
          <a:noFill/>
          <a:ln w="28575">
            <a:noFill/>
            <a:miter lim="800000"/>
            <a:headEnd/>
            <a:tailEnd/>
          </a:ln>
        </p:spPr>
        <p:txBody>
          <a:bodyPr lIns="0" tIns="0" rIns="0" bIns="0" anchor="ctr">
            <a:spAutoFit/>
          </a:bodyPr>
          <a:lstStyle/>
          <a:p>
            <a:pPr algn="ctr" eaLnBrk="0" hangingPunct="0">
              <a:spcBef>
                <a:spcPct val="50000"/>
              </a:spcBef>
            </a:pPr>
            <a:r>
              <a:rPr lang="en-US" sz="1200" b="1"/>
              <a:t>OEO</a:t>
            </a:r>
          </a:p>
        </p:txBody>
      </p:sp>
      <p:sp>
        <p:nvSpPr>
          <p:cNvPr id="90148" name="AutoShape 37"/>
          <p:cNvSpPr>
            <a:spLocks noChangeArrowheads="1"/>
          </p:cNvSpPr>
          <p:nvPr/>
        </p:nvSpPr>
        <p:spPr bwMode="auto">
          <a:xfrm>
            <a:off x="5575300" y="4718050"/>
            <a:ext cx="514350" cy="409575"/>
          </a:xfrm>
          <a:prstGeom prst="cube">
            <a:avLst>
              <a:gd name="adj" fmla="val 25000"/>
            </a:avLst>
          </a:prstGeom>
          <a:gradFill rotWithShape="0">
            <a:gsLst>
              <a:gs pos="0">
                <a:srgbClr val="755C16"/>
              </a:gs>
              <a:gs pos="50000">
                <a:srgbClr val="FDC72F"/>
              </a:gs>
              <a:gs pos="100000">
                <a:srgbClr val="755C16"/>
              </a:gs>
            </a:gsLst>
            <a:lin ang="2700000" scaled="1"/>
          </a:gradFill>
          <a:ln w="9525">
            <a:solidFill>
              <a:srgbClr val="FEDA76"/>
            </a:solidFill>
            <a:miter lim="800000"/>
            <a:headEnd/>
            <a:tailEnd/>
          </a:ln>
        </p:spPr>
        <p:txBody>
          <a:bodyPr wrap="none" lIns="73025" tIns="36512" rIns="73025" bIns="36512" anchor="ctr"/>
          <a:lstStyle/>
          <a:p>
            <a:endParaRPr lang="en-GB"/>
          </a:p>
        </p:txBody>
      </p:sp>
      <p:sp>
        <p:nvSpPr>
          <p:cNvPr id="90149" name="Text Box 38"/>
          <p:cNvSpPr txBox="1">
            <a:spLocks noChangeArrowheads="1"/>
          </p:cNvSpPr>
          <p:nvPr/>
        </p:nvSpPr>
        <p:spPr bwMode="auto">
          <a:xfrm>
            <a:off x="5575300" y="4895850"/>
            <a:ext cx="457200" cy="182563"/>
          </a:xfrm>
          <a:prstGeom prst="rect">
            <a:avLst/>
          </a:prstGeom>
          <a:noFill/>
          <a:ln w="28575">
            <a:noFill/>
            <a:miter lim="800000"/>
            <a:headEnd/>
            <a:tailEnd/>
          </a:ln>
        </p:spPr>
        <p:txBody>
          <a:bodyPr lIns="0" tIns="0" rIns="0" bIns="0" anchor="ctr">
            <a:spAutoFit/>
          </a:bodyPr>
          <a:lstStyle/>
          <a:p>
            <a:pPr algn="ctr" eaLnBrk="0" hangingPunct="0">
              <a:spcBef>
                <a:spcPct val="50000"/>
              </a:spcBef>
            </a:pPr>
            <a:r>
              <a:rPr lang="en-US" sz="1200" b="1"/>
              <a:t>OEO</a:t>
            </a:r>
          </a:p>
        </p:txBody>
      </p:sp>
      <p:sp>
        <p:nvSpPr>
          <p:cNvPr id="90150" name="AutoShape 39"/>
          <p:cNvSpPr>
            <a:spLocks noChangeArrowheads="1"/>
          </p:cNvSpPr>
          <p:nvPr/>
        </p:nvSpPr>
        <p:spPr bwMode="auto">
          <a:xfrm>
            <a:off x="5575300" y="5770563"/>
            <a:ext cx="514350" cy="411162"/>
          </a:xfrm>
          <a:prstGeom prst="cube">
            <a:avLst>
              <a:gd name="adj" fmla="val 25000"/>
            </a:avLst>
          </a:prstGeom>
          <a:gradFill rotWithShape="0">
            <a:gsLst>
              <a:gs pos="0">
                <a:srgbClr val="755C16"/>
              </a:gs>
              <a:gs pos="50000">
                <a:srgbClr val="FDC72F"/>
              </a:gs>
              <a:gs pos="100000">
                <a:srgbClr val="755C16"/>
              </a:gs>
            </a:gsLst>
            <a:lin ang="2700000" scaled="1"/>
          </a:gradFill>
          <a:ln w="9525">
            <a:solidFill>
              <a:srgbClr val="FEDA76"/>
            </a:solidFill>
            <a:miter lim="800000"/>
            <a:headEnd/>
            <a:tailEnd/>
          </a:ln>
        </p:spPr>
        <p:txBody>
          <a:bodyPr wrap="none" lIns="73025" tIns="36512" rIns="73025" bIns="36512" anchor="ctr"/>
          <a:lstStyle/>
          <a:p>
            <a:endParaRPr lang="en-GB"/>
          </a:p>
        </p:txBody>
      </p:sp>
      <p:sp>
        <p:nvSpPr>
          <p:cNvPr id="90151" name="Text Box 40"/>
          <p:cNvSpPr txBox="1">
            <a:spLocks noChangeArrowheads="1"/>
          </p:cNvSpPr>
          <p:nvPr/>
        </p:nvSpPr>
        <p:spPr bwMode="auto">
          <a:xfrm>
            <a:off x="5575300" y="5949950"/>
            <a:ext cx="457200" cy="182563"/>
          </a:xfrm>
          <a:prstGeom prst="rect">
            <a:avLst/>
          </a:prstGeom>
          <a:noFill/>
          <a:ln w="28575">
            <a:noFill/>
            <a:miter lim="800000"/>
            <a:headEnd/>
            <a:tailEnd/>
          </a:ln>
        </p:spPr>
        <p:txBody>
          <a:bodyPr lIns="0" tIns="0" rIns="0" bIns="0" anchor="ctr">
            <a:spAutoFit/>
          </a:bodyPr>
          <a:lstStyle/>
          <a:p>
            <a:pPr algn="ctr" eaLnBrk="0" hangingPunct="0">
              <a:spcBef>
                <a:spcPct val="50000"/>
              </a:spcBef>
            </a:pPr>
            <a:r>
              <a:rPr lang="en-US" sz="1200" b="1"/>
              <a:t>OEO</a:t>
            </a:r>
          </a:p>
        </p:txBody>
      </p:sp>
      <p:sp>
        <p:nvSpPr>
          <p:cNvPr id="90152" name="AutoShape 41"/>
          <p:cNvSpPr>
            <a:spLocks noChangeArrowheads="1"/>
          </p:cNvSpPr>
          <p:nvPr/>
        </p:nvSpPr>
        <p:spPr bwMode="auto">
          <a:xfrm rot="5400000">
            <a:off x="7469188" y="4643438"/>
            <a:ext cx="346075" cy="898525"/>
          </a:xfrm>
          <a:prstGeom prst="can">
            <a:avLst>
              <a:gd name="adj" fmla="val 80342"/>
            </a:avLst>
          </a:prstGeom>
          <a:gradFill rotWithShape="0">
            <a:gsLst>
              <a:gs pos="0">
                <a:srgbClr val="412900"/>
              </a:gs>
              <a:gs pos="50000">
                <a:srgbClr val="C27C00"/>
              </a:gs>
              <a:gs pos="100000">
                <a:srgbClr val="412900"/>
              </a:gs>
            </a:gsLst>
            <a:lin ang="2700000" scaled="1"/>
          </a:gradFill>
          <a:ln w="12700">
            <a:solidFill>
              <a:srgbClr val="FFB735"/>
            </a:solidFill>
            <a:round/>
            <a:headEnd/>
            <a:tailEnd/>
          </a:ln>
        </p:spPr>
        <p:txBody>
          <a:bodyPr rot="10800000" vert="eaVert" wrap="none" anchor="ctr"/>
          <a:lstStyle/>
          <a:p>
            <a:pPr algn="ctr" defTabSz="1028700" eaLnBrk="0" hangingPunct="0"/>
            <a:endParaRPr lang="en-US" sz="1100" b="1"/>
          </a:p>
        </p:txBody>
      </p:sp>
      <p:sp>
        <p:nvSpPr>
          <p:cNvPr id="90153" name="Text Box 42"/>
          <p:cNvSpPr txBox="1">
            <a:spLocks noChangeArrowheads="1"/>
          </p:cNvSpPr>
          <p:nvPr/>
        </p:nvSpPr>
        <p:spPr bwMode="auto">
          <a:xfrm>
            <a:off x="7262813" y="4933950"/>
            <a:ext cx="608012" cy="317500"/>
          </a:xfrm>
          <a:prstGeom prst="rect">
            <a:avLst/>
          </a:prstGeom>
          <a:noFill/>
          <a:ln w="9525">
            <a:noFill/>
            <a:miter lim="800000"/>
            <a:headEnd/>
            <a:tailEnd/>
          </a:ln>
        </p:spPr>
        <p:txBody>
          <a:bodyPr wrap="none" lIns="73025" tIns="36512" rIns="73025" bIns="36512">
            <a:spAutoFit/>
          </a:bodyPr>
          <a:lstStyle/>
          <a:p>
            <a:pPr algn="ctr" eaLnBrk="0" hangingPunct="0"/>
            <a:r>
              <a:rPr lang="en-US" sz="1600">
                <a:solidFill>
                  <a:schemeClr val="bg1"/>
                </a:solidFill>
              </a:rPr>
              <a:t>Fiber</a:t>
            </a:r>
          </a:p>
        </p:txBody>
      </p:sp>
      <p:sp>
        <p:nvSpPr>
          <p:cNvPr id="43" name="Freeform 43"/>
          <p:cNvSpPr>
            <a:spLocks/>
          </p:cNvSpPr>
          <p:nvPr/>
        </p:nvSpPr>
        <p:spPr bwMode="auto">
          <a:xfrm>
            <a:off x="7935913" y="4643438"/>
            <a:ext cx="1019175" cy="642937"/>
          </a:xfrm>
          <a:custGeom>
            <a:avLst/>
            <a:gdLst/>
            <a:ahLst/>
            <a:cxnLst>
              <a:cxn ang="0">
                <a:pos x="0" y="216"/>
              </a:cxn>
              <a:cxn ang="0">
                <a:pos x="192" y="24"/>
              </a:cxn>
              <a:cxn ang="0">
                <a:pos x="432" y="360"/>
              </a:cxn>
              <a:cxn ang="0">
                <a:pos x="624" y="24"/>
              </a:cxn>
            </a:cxnLst>
            <a:rect l="0" t="0" r="r" b="b"/>
            <a:pathLst>
              <a:path w="624" h="360">
                <a:moveTo>
                  <a:pt x="0" y="216"/>
                </a:moveTo>
                <a:cubicBezTo>
                  <a:pt x="60" y="108"/>
                  <a:pt x="120" y="0"/>
                  <a:pt x="192" y="24"/>
                </a:cubicBezTo>
                <a:cubicBezTo>
                  <a:pt x="264" y="48"/>
                  <a:pt x="360" y="360"/>
                  <a:pt x="432" y="360"/>
                </a:cubicBezTo>
                <a:cubicBezTo>
                  <a:pt x="504" y="360"/>
                  <a:pt x="560" y="32"/>
                  <a:pt x="624" y="24"/>
                </a:cubicBezTo>
              </a:path>
            </a:pathLst>
          </a:custGeom>
          <a:noFill/>
          <a:ln w="25400" cap="flat" cmpd="sng">
            <a:solidFill>
              <a:srgbClr val="CF0E30"/>
            </a:solidFill>
            <a:prstDash val="solid"/>
            <a:round/>
            <a:headEnd type="none" w="med" len="med"/>
            <a:tailEnd type="none" w="med" len="med"/>
          </a:ln>
          <a:effectLst>
            <a:outerShdw dist="17961" dir="2700000" algn="ctr" rotWithShape="0">
              <a:schemeClr val="bg2"/>
            </a:outerShdw>
          </a:effectLst>
        </p:spPr>
        <p:txBody>
          <a:bodyPr lIns="73152" tIns="36576" rIns="73152" bIns="36576" anchor="ctr">
            <a:spAutoFit/>
          </a:bodyPr>
          <a:lstStyle/>
          <a:p>
            <a:pPr fontAlgn="auto">
              <a:spcBef>
                <a:spcPts val="0"/>
              </a:spcBef>
              <a:spcAft>
                <a:spcPts val="0"/>
              </a:spcAft>
              <a:defRPr/>
            </a:pPr>
            <a:endParaRPr lang="en-GB">
              <a:latin typeface="+mn-lt"/>
              <a:cs typeface="+mn-cs"/>
            </a:endParaRPr>
          </a:p>
        </p:txBody>
      </p:sp>
      <p:sp>
        <p:nvSpPr>
          <p:cNvPr id="44" name="Freeform 44"/>
          <p:cNvSpPr>
            <a:spLocks/>
          </p:cNvSpPr>
          <p:nvPr/>
        </p:nvSpPr>
        <p:spPr bwMode="auto">
          <a:xfrm>
            <a:off x="7935913" y="4814888"/>
            <a:ext cx="1019175" cy="642937"/>
          </a:xfrm>
          <a:custGeom>
            <a:avLst/>
            <a:gdLst/>
            <a:ahLst/>
            <a:cxnLst>
              <a:cxn ang="0">
                <a:pos x="0" y="216"/>
              </a:cxn>
              <a:cxn ang="0">
                <a:pos x="192" y="24"/>
              </a:cxn>
              <a:cxn ang="0">
                <a:pos x="432" y="360"/>
              </a:cxn>
              <a:cxn ang="0">
                <a:pos x="624" y="24"/>
              </a:cxn>
            </a:cxnLst>
            <a:rect l="0" t="0" r="r" b="b"/>
            <a:pathLst>
              <a:path w="624" h="360">
                <a:moveTo>
                  <a:pt x="0" y="216"/>
                </a:moveTo>
                <a:cubicBezTo>
                  <a:pt x="60" y="108"/>
                  <a:pt x="120" y="0"/>
                  <a:pt x="192" y="24"/>
                </a:cubicBezTo>
                <a:cubicBezTo>
                  <a:pt x="264" y="48"/>
                  <a:pt x="360" y="360"/>
                  <a:pt x="432" y="360"/>
                </a:cubicBezTo>
                <a:cubicBezTo>
                  <a:pt x="504" y="360"/>
                  <a:pt x="560" y="32"/>
                  <a:pt x="624" y="24"/>
                </a:cubicBezTo>
              </a:path>
            </a:pathLst>
          </a:custGeom>
          <a:noFill/>
          <a:ln w="25400" cap="flat" cmpd="sng">
            <a:solidFill>
              <a:srgbClr val="00FF99"/>
            </a:solidFill>
            <a:prstDash val="solid"/>
            <a:round/>
            <a:headEnd type="none" w="med" len="med"/>
            <a:tailEnd type="none" w="med" len="med"/>
          </a:ln>
          <a:effectLst>
            <a:outerShdw dist="17961" dir="2700000" algn="ctr" rotWithShape="0">
              <a:schemeClr val="bg2"/>
            </a:outerShdw>
          </a:effectLst>
        </p:spPr>
        <p:txBody>
          <a:bodyPr lIns="73152" tIns="36576" rIns="73152" bIns="36576" anchor="ctr">
            <a:spAutoFit/>
          </a:bodyPr>
          <a:lstStyle/>
          <a:p>
            <a:pPr fontAlgn="auto">
              <a:spcBef>
                <a:spcPts val="0"/>
              </a:spcBef>
              <a:spcAft>
                <a:spcPts val="0"/>
              </a:spcAft>
              <a:defRPr/>
            </a:pPr>
            <a:endParaRPr lang="en-GB">
              <a:latin typeface="+mn-lt"/>
              <a:cs typeface="+mn-cs"/>
            </a:endParaRPr>
          </a:p>
        </p:txBody>
      </p:sp>
      <p:sp>
        <p:nvSpPr>
          <p:cNvPr id="45" name="Freeform 45"/>
          <p:cNvSpPr>
            <a:spLocks/>
          </p:cNvSpPr>
          <p:nvPr/>
        </p:nvSpPr>
        <p:spPr bwMode="auto">
          <a:xfrm>
            <a:off x="7935913" y="4729163"/>
            <a:ext cx="1019175" cy="642937"/>
          </a:xfrm>
          <a:custGeom>
            <a:avLst/>
            <a:gdLst/>
            <a:ahLst/>
            <a:cxnLst>
              <a:cxn ang="0">
                <a:pos x="0" y="216"/>
              </a:cxn>
              <a:cxn ang="0">
                <a:pos x="192" y="24"/>
              </a:cxn>
              <a:cxn ang="0">
                <a:pos x="432" y="360"/>
              </a:cxn>
              <a:cxn ang="0">
                <a:pos x="624" y="24"/>
              </a:cxn>
            </a:cxnLst>
            <a:rect l="0" t="0" r="r" b="b"/>
            <a:pathLst>
              <a:path w="624" h="360">
                <a:moveTo>
                  <a:pt x="0" y="216"/>
                </a:moveTo>
                <a:cubicBezTo>
                  <a:pt x="60" y="108"/>
                  <a:pt x="120" y="0"/>
                  <a:pt x="192" y="24"/>
                </a:cubicBezTo>
                <a:cubicBezTo>
                  <a:pt x="264" y="48"/>
                  <a:pt x="360" y="360"/>
                  <a:pt x="432" y="360"/>
                </a:cubicBezTo>
                <a:cubicBezTo>
                  <a:pt x="504" y="360"/>
                  <a:pt x="560" y="32"/>
                  <a:pt x="624" y="24"/>
                </a:cubicBezTo>
              </a:path>
            </a:pathLst>
          </a:custGeom>
          <a:noFill/>
          <a:ln w="25400" cap="flat" cmpd="sng">
            <a:solidFill>
              <a:schemeClr val="folHlink"/>
            </a:solidFill>
            <a:prstDash val="solid"/>
            <a:round/>
            <a:headEnd type="none" w="med" len="med"/>
            <a:tailEnd type="none" w="med" len="med"/>
          </a:ln>
          <a:effectLst>
            <a:outerShdw dist="17961" dir="2700000" algn="ctr" rotWithShape="0">
              <a:schemeClr val="bg2"/>
            </a:outerShdw>
          </a:effectLst>
        </p:spPr>
        <p:txBody>
          <a:bodyPr lIns="73152" tIns="36576" rIns="73152" bIns="36576" anchor="ctr">
            <a:spAutoFit/>
          </a:bodyPr>
          <a:lstStyle/>
          <a:p>
            <a:pPr fontAlgn="auto">
              <a:spcBef>
                <a:spcPts val="0"/>
              </a:spcBef>
              <a:spcAft>
                <a:spcPts val="0"/>
              </a:spcAft>
              <a:defRPr/>
            </a:pPr>
            <a:endParaRPr lang="en-GB">
              <a:latin typeface="+mn-lt"/>
              <a:cs typeface="+mn-cs"/>
            </a:endParaRPr>
          </a:p>
        </p:txBody>
      </p:sp>
      <p:sp>
        <p:nvSpPr>
          <p:cNvPr id="90157" name="Text Box 10"/>
          <p:cNvSpPr txBox="1">
            <a:spLocks noChangeArrowheads="1"/>
          </p:cNvSpPr>
          <p:nvPr/>
        </p:nvSpPr>
        <p:spPr bwMode="auto">
          <a:xfrm>
            <a:off x="6446838" y="4619625"/>
            <a:ext cx="808037" cy="565150"/>
          </a:xfrm>
          <a:prstGeom prst="rect">
            <a:avLst/>
          </a:prstGeom>
          <a:noFill/>
          <a:ln w="9525">
            <a:noFill/>
            <a:miter lim="800000"/>
            <a:headEnd/>
            <a:tailEnd/>
          </a:ln>
        </p:spPr>
        <p:txBody>
          <a:bodyPr lIns="73025" tIns="36512" rIns="73025" bIns="36512">
            <a:spAutoFit/>
          </a:bodyPr>
          <a:lstStyle/>
          <a:p>
            <a:pPr algn="ctr" eaLnBrk="0" hangingPunct="0"/>
            <a:r>
              <a:rPr lang="en-US" sz="1600">
                <a:solidFill>
                  <a:schemeClr val="bg1"/>
                </a:solidFill>
              </a:rPr>
              <a:t>DWDM Mux</a:t>
            </a:r>
          </a:p>
        </p:txBody>
      </p:sp>
    </p:spTree>
    <p:extLst>
      <p:ext uri="{BB962C8B-B14F-4D97-AF65-F5344CB8AC3E}">
        <p14:creationId xmlns:p14="http://schemas.microsoft.com/office/powerpoint/2010/main" val="290373116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Dense vs Coarse (CWDM vs DWDM)</a:t>
            </a:r>
          </a:p>
        </p:txBody>
      </p:sp>
      <p:graphicFrame>
        <p:nvGraphicFramePr>
          <p:cNvPr id="4" name="Table 3"/>
          <p:cNvGraphicFramePr>
            <a:graphicFrameLocks noGrp="1"/>
          </p:cNvGraphicFramePr>
          <p:nvPr/>
        </p:nvGraphicFramePr>
        <p:xfrm>
          <a:off x="182563" y="1309688"/>
          <a:ext cx="8319168" cy="2712720"/>
        </p:xfrm>
        <a:graphic>
          <a:graphicData uri="http://schemas.openxmlformats.org/drawingml/2006/table">
            <a:tbl>
              <a:tblPr firstRow="1" bandRow="1">
                <a:tableStyleId>{5C22544A-7EE6-4342-B048-85BDC9FD1C3A}</a:tableStyleId>
              </a:tblPr>
              <a:tblGrid>
                <a:gridCol w="2773056"/>
                <a:gridCol w="2773056"/>
                <a:gridCol w="2773056"/>
              </a:tblGrid>
              <a:tr h="317996">
                <a:tc>
                  <a:txBody>
                    <a:bodyPr/>
                    <a:lstStyle/>
                    <a:p>
                      <a:endParaRPr lang="en-US" dirty="0"/>
                    </a:p>
                  </a:txBody>
                  <a:tcPr/>
                </a:tc>
                <a:tc>
                  <a:txBody>
                    <a:bodyPr/>
                    <a:lstStyle/>
                    <a:p>
                      <a:r>
                        <a:rPr lang="en-US" dirty="0" smtClean="0"/>
                        <a:t>DWDM</a:t>
                      </a:r>
                      <a:endParaRPr lang="en-US" dirty="0"/>
                    </a:p>
                  </a:txBody>
                  <a:tcPr/>
                </a:tc>
                <a:tc>
                  <a:txBody>
                    <a:bodyPr/>
                    <a:lstStyle/>
                    <a:p>
                      <a:r>
                        <a:rPr lang="en-US" dirty="0" smtClean="0"/>
                        <a:t>CWDM</a:t>
                      </a:r>
                      <a:endParaRPr lang="en-US" dirty="0"/>
                    </a:p>
                  </a:txBody>
                  <a:tcPr/>
                </a:tc>
              </a:tr>
              <a:tr h="291496">
                <a:tc>
                  <a:txBody>
                    <a:bodyPr/>
                    <a:lstStyle/>
                    <a:p>
                      <a:r>
                        <a:rPr lang="en-US" sz="1600" dirty="0" smtClean="0"/>
                        <a:t>Application</a:t>
                      </a:r>
                      <a:endParaRPr lang="en-US" sz="1600" dirty="0"/>
                    </a:p>
                  </a:txBody>
                  <a:tcPr/>
                </a:tc>
                <a:tc>
                  <a:txBody>
                    <a:bodyPr/>
                    <a:lstStyle/>
                    <a:p>
                      <a:r>
                        <a:rPr lang="en-US" sz="1600" dirty="0" smtClean="0"/>
                        <a:t>Long Haul</a:t>
                      </a:r>
                      <a:endParaRPr lang="en-US" sz="1600" dirty="0"/>
                    </a:p>
                  </a:txBody>
                  <a:tcPr/>
                </a:tc>
                <a:tc>
                  <a:txBody>
                    <a:bodyPr/>
                    <a:lstStyle/>
                    <a:p>
                      <a:r>
                        <a:rPr lang="en-US" sz="1600" dirty="0" smtClean="0"/>
                        <a:t>Metro</a:t>
                      </a:r>
                      <a:endParaRPr lang="en-US" sz="1600" dirty="0"/>
                    </a:p>
                  </a:txBody>
                  <a:tcPr/>
                </a:tc>
              </a:tr>
              <a:tr h="291496">
                <a:tc>
                  <a:txBody>
                    <a:bodyPr/>
                    <a:lstStyle/>
                    <a:p>
                      <a:r>
                        <a:rPr lang="en-US" sz="1600" dirty="0" smtClean="0"/>
                        <a:t>Amplifiers</a:t>
                      </a:r>
                      <a:endParaRPr lang="en-US" sz="1600" dirty="0"/>
                    </a:p>
                  </a:txBody>
                  <a:tcPr/>
                </a:tc>
                <a:tc>
                  <a:txBody>
                    <a:bodyPr/>
                    <a:lstStyle/>
                    <a:p>
                      <a:r>
                        <a:rPr lang="en-US" sz="1600" dirty="0" smtClean="0"/>
                        <a:t>Typically</a:t>
                      </a:r>
                      <a:r>
                        <a:rPr lang="en-US" sz="1600" baseline="0" dirty="0" smtClean="0"/>
                        <a:t> </a:t>
                      </a:r>
                      <a:r>
                        <a:rPr lang="en-US" sz="1600" baseline="0" dirty="0" err="1" smtClean="0"/>
                        <a:t>EDFAs</a:t>
                      </a:r>
                      <a:endParaRPr lang="en-US" sz="1600" dirty="0"/>
                    </a:p>
                  </a:txBody>
                  <a:tcPr/>
                </a:tc>
                <a:tc>
                  <a:txBody>
                    <a:bodyPr/>
                    <a:lstStyle/>
                    <a:p>
                      <a:r>
                        <a:rPr lang="en-US" sz="1600" dirty="0" smtClean="0"/>
                        <a:t>Almost</a:t>
                      </a:r>
                      <a:r>
                        <a:rPr lang="en-US" sz="1600" baseline="0" dirty="0" smtClean="0"/>
                        <a:t> Never</a:t>
                      </a:r>
                      <a:endParaRPr lang="en-US" sz="1600" dirty="0"/>
                    </a:p>
                  </a:txBody>
                  <a:tcPr/>
                </a:tc>
              </a:tr>
              <a:tr h="291496">
                <a:tc>
                  <a:txBody>
                    <a:bodyPr/>
                    <a:lstStyle/>
                    <a:p>
                      <a:r>
                        <a:rPr lang="en-US" sz="1600" dirty="0" smtClean="0"/>
                        <a:t># Channels</a:t>
                      </a:r>
                      <a:endParaRPr lang="en-US" sz="1600" dirty="0"/>
                    </a:p>
                  </a:txBody>
                  <a:tcPr/>
                </a:tc>
                <a:tc>
                  <a:txBody>
                    <a:bodyPr/>
                    <a:lstStyle/>
                    <a:p>
                      <a:r>
                        <a:rPr lang="en-US" sz="1600" dirty="0" smtClean="0"/>
                        <a:t>Up</a:t>
                      </a:r>
                      <a:r>
                        <a:rPr lang="en-US" sz="1600" baseline="0" dirty="0" smtClean="0"/>
                        <a:t> to 80</a:t>
                      </a:r>
                      <a:endParaRPr lang="en-US" sz="1600" dirty="0"/>
                    </a:p>
                  </a:txBody>
                  <a:tcPr/>
                </a:tc>
                <a:tc>
                  <a:txBody>
                    <a:bodyPr/>
                    <a:lstStyle/>
                    <a:p>
                      <a:r>
                        <a:rPr lang="en-US" sz="1600" dirty="0" smtClean="0"/>
                        <a:t>Up to 8</a:t>
                      </a:r>
                    </a:p>
                  </a:txBody>
                  <a:tcPr/>
                </a:tc>
              </a:tr>
              <a:tr h="291496">
                <a:tc>
                  <a:txBody>
                    <a:bodyPr/>
                    <a:lstStyle/>
                    <a:p>
                      <a:r>
                        <a:rPr lang="en-US" sz="1600" dirty="0" smtClean="0"/>
                        <a:t>Channel Spacing</a:t>
                      </a:r>
                      <a:endParaRPr lang="en-US" sz="1600" dirty="0"/>
                    </a:p>
                  </a:txBody>
                  <a:tcPr/>
                </a:tc>
                <a:tc>
                  <a:txBody>
                    <a:bodyPr/>
                    <a:lstStyle/>
                    <a:p>
                      <a:r>
                        <a:rPr lang="en-US" sz="1600" dirty="0" smtClean="0"/>
                        <a:t>0.4</a:t>
                      </a:r>
                      <a:r>
                        <a:rPr lang="en-US" sz="1600" baseline="0" dirty="0" smtClean="0"/>
                        <a:t> nm</a:t>
                      </a:r>
                      <a:endParaRPr lang="en-US" sz="1600" dirty="0"/>
                    </a:p>
                  </a:txBody>
                  <a:tcPr/>
                </a:tc>
                <a:tc>
                  <a:txBody>
                    <a:bodyPr/>
                    <a:lstStyle/>
                    <a:p>
                      <a:r>
                        <a:rPr lang="en-US" sz="1600" dirty="0" smtClean="0"/>
                        <a:t>20nm</a:t>
                      </a:r>
                    </a:p>
                  </a:txBody>
                  <a:tcPr/>
                </a:tc>
              </a:tr>
              <a:tr h="291496">
                <a:tc>
                  <a:txBody>
                    <a:bodyPr/>
                    <a:lstStyle/>
                    <a:p>
                      <a:r>
                        <a:rPr lang="en-US" sz="1600" dirty="0" smtClean="0"/>
                        <a:t>Distance</a:t>
                      </a:r>
                      <a:endParaRPr lang="en-US" sz="1600" dirty="0"/>
                    </a:p>
                  </a:txBody>
                  <a:tcPr/>
                </a:tc>
                <a:tc>
                  <a:txBody>
                    <a:bodyPr/>
                    <a:lstStyle/>
                    <a:p>
                      <a:r>
                        <a:rPr lang="en-US" sz="1600" dirty="0" smtClean="0"/>
                        <a:t>Up to 3000km</a:t>
                      </a:r>
                      <a:endParaRPr lang="en-US" sz="1600" dirty="0"/>
                    </a:p>
                  </a:txBody>
                  <a:tcPr/>
                </a:tc>
                <a:tc>
                  <a:txBody>
                    <a:bodyPr/>
                    <a:lstStyle/>
                    <a:p>
                      <a:r>
                        <a:rPr lang="en-US" sz="1600" dirty="0" smtClean="0"/>
                        <a:t>Up to 80km</a:t>
                      </a:r>
                    </a:p>
                  </a:txBody>
                  <a:tcPr/>
                </a:tc>
              </a:tr>
              <a:tr h="291496">
                <a:tc>
                  <a:txBody>
                    <a:bodyPr/>
                    <a:lstStyle/>
                    <a:p>
                      <a:r>
                        <a:rPr lang="en-US" sz="1600" dirty="0" smtClean="0"/>
                        <a:t>Spectrum</a:t>
                      </a:r>
                      <a:endParaRPr lang="en-US" sz="1600" dirty="0"/>
                    </a:p>
                  </a:txBody>
                  <a:tcPr/>
                </a:tc>
                <a:tc>
                  <a:txBody>
                    <a:bodyPr/>
                    <a:lstStyle/>
                    <a:p>
                      <a:r>
                        <a:rPr lang="en-US" sz="1600" dirty="0" smtClean="0"/>
                        <a:t>1530nm to 1560nm</a:t>
                      </a:r>
                      <a:endParaRPr lang="en-US" sz="1600" dirty="0"/>
                    </a:p>
                  </a:txBody>
                  <a:tcPr/>
                </a:tc>
                <a:tc>
                  <a:txBody>
                    <a:bodyPr/>
                    <a:lstStyle/>
                    <a:p>
                      <a:r>
                        <a:rPr lang="en-US" sz="1600" dirty="0" smtClean="0"/>
                        <a:t>1270nm to 1610nm</a:t>
                      </a:r>
                    </a:p>
                  </a:txBody>
                  <a:tcPr/>
                </a:tc>
              </a:tr>
              <a:tr h="291496">
                <a:tc>
                  <a:txBody>
                    <a:bodyPr/>
                    <a:lstStyle/>
                    <a:p>
                      <a:r>
                        <a:rPr lang="en-US" sz="1600" dirty="0" smtClean="0"/>
                        <a:t>Filter Technology</a:t>
                      </a:r>
                      <a:endParaRPr lang="en-US" sz="1600" dirty="0"/>
                    </a:p>
                  </a:txBody>
                  <a:tcPr/>
                </a:tc>
                <a:tc>
                  <a:txBody>
                    <a:bodyPr/>
                    <a:lstStyle/>
                    <a:p>
                      <a:r>
                        <a:rPr lang="en-US" sz="1600" dirty="0" smtClean="0"/>
                        <a:t>Intelligent</a:t>
                      </a:r>
                      <a:endParaRPr lang="en-US" sz="1600" dirty="0"/>
                    </a:p>
                  </a:txBody>
                  <a:tcPr/>
                </a:tc>
                <a:tc>
                  <a:txBody>
                    <a:bodyPr/>
                    <a:lstStyle/>
                    <a:p>
                      <a:r>
                        <a:rPr lang="en-US" sz="1600" dirty="0" smtClean="0"/>
                        <a:t>Passive</a:t>
                      </a:r>
                    </a:p>
                  </a:txBody>
                  <a:tcPr/>
                </a:tc>
              </a:tr>
            </a:tbl>
          </a:graphicData>
        </a:graphic>
      </p:graphicFrame>
      <p:pic>
        <p:nvPicPr>
          <p:cNvPr id="23593"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70075" y="4165600"/>
            <a:ext cx="5080000" cy="2511425"/>
          </a:xfrm>
          <a:prstGeom prst="rect">
            <a:avLst/>
          </a:prstGeom>
          <a:noFill/>
          <a:ln w="12700">
            <a:solidFill>
              <a:schemeClr val="bg2"/>
            </a:solidFill>
            <a:miter lim="800000"/>
            <a:headEnd/>
            <a:tailEnd/>
          </a:ln>
        </p:spPr>
      </p:pic>
    </p:spTree>
    <p:extLst>
      <p:ext uri="{BB962C8B-B14F-4D97-AF65-F5344CB8AC3E}">
        <p14:creationId xmlns:p14="http://schemas.microsoft.com/office/powerpoint/2010/main" val="33841880"/>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RNRSTYLE" val="Cisco Highlight"/>
</p:tagLst>
</file>

<file path=ppt/tags/tag3.xml><?xml version="1.0" encoding="utf-8"?>
<p:tagLst xmlns:a="http://schemas.openxmlformats.org/drawingml/2006/main" xmlns:r="http://schemas.openxmlformats.org/officeDocument/2006/relationships" xmlns:p="http://schemas.openxmlformats.org/presentationml/2006/main">
  <p:tag name="RNRSTYLE" val="Cisco Highlight"/>
</p:tagLst>
</file>

<file path=ppt/theme/theme1.xml><?xml version="1.0" encoding="utf-8"?>
<a:theme xmlns:a="http://schemas.openxmlformats.org/drawingml/2006/main" name="Cisco Arial 4x3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L11_NEW FINAL Template-4-5">
  <a:themeElements>
    <a:clrScheme name="Custom 1">
      <a:dk1>
        <a:sysClr val="windowText" lastClr="000000"/>
      </a:dk1>
      <a:lt1>
        <a:srgbClr val="FFFFFF"/>
      </a:lt1>
      <a:dk2>
        <a:srgbClr val="000000"/>
      </a:dk2>
      <a:lt2>
        <a:srgbClr val="FFFFFF"/>
      </a:lt2>
      <a:accent1>
        <a:srgbClr val="0183B7"/>
      </a:accent1>
      <a:accent2>
        <a:srgbClr val="EE6804"/>
      </a:accent2>
      <a:accent3>
        <a:srgbClr val="FFE429"/>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isco Live 2011">
  <a:themeElements>
    <a:clrScheme name="Cisco Live 2010">
      <a:dk1>
        <a:srgbClr val="9A9B9C"/>
      </a:dk1>
      <a:lt1>
        <a:srgbClr val="FFFFFF"/>
      </a:lt1>
      <a:dk2>
        <a:srgbClr val="111111"/>
      </a:dk2>
      <a:lt2>
        <a:srgbClr val="FFFFFF"/>
      </a:lt2>
      <a:accent1>
        <a:srgbClr val="F37021"/>
      </a:accent1>
      <a:accent2>
        <a:srgbClr val="FFA100"/>
      </a:accent2>
      <a:accent3>
        <a:srgbClr val="BED600"/>
      </a:accent3>
      <a:accent4>
        <a:srgbClr val="00B9E4"/>
      </a:accent4>
      <a:accent5>
        <a:srgbClr val="168ACB"/>
      </a:accent5>
      <a:accent6>
        <a:srgbClr val="B1059D"/>
      </a:accent6>
      <a:hlink>
        <a:srgbClr val="005BBB"/>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5684</TotalTime>
  <Words>6189</Words>
  <Application>Microsoft Office PowerPoint</Application>
  <PresentationFormat>如螢幕大小 (4:3)</PresentationFormat>
  <Paragraphs>927</Paragraphs>
  <Slides>40</Slides>
  <Notes>40</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40</vt:i4>
      </vt:variant>
    </vt:vector>
  </HeadingPairs>
  <TitlesOfParts>
    <vt:vector size="52" baseType="lpstr">
      <vt:lpstr>Arial</vt:lpstr>
      <vt:lpstr>新細明體</vt:lpstr>
      <vt:lpstr>Wingdings</vt:lpstr>
      <vt:lpstr>Helvetica</vt:lpstr>
      <vt:lpstr>ＭＳ Ｐゴシック</vt:lpstr>
      <vt:lpstr>Symbol</vt:lpstr>
      <vt:lpstr>Calibri</vt:lpstr>
      <vt:lpstr>Ciscolight</vt:lpstr>
      <vt:lpstr>Times New Roman</vt:lpstr>
      <vt:lpstr>Cisco Arial 4x3 template</vt:lpstr>
      <vt:lpstr>CL11_NEW FINAL Template-4-5</vt:lpstr>
      <vt:lpstr>Cisco Live 2011</vt:lpstr>
      <vt:lpstr>Optical Transmission Fundamental  </vt:lpstr>
      <vt:lpstr>Optical Transmission Fundamentals </vt:lpstr>
      <vt:lpstr>What is DWDM?</vt:lpstr>
      <vt:lpstr>Dense Wavelength Division Multiplexing</vt:lpstr>
      <vt:lpstr>PowerPoint 簡報</vt:lpstr>
      <vt:lpstr>PowerPoint 簡報</vt:lpstr>
      <vt:lpstr>PowerPoint 簡報</vt:lpstr>
      <vt:lpstr>PowerPoint 簡報</vt:lpstr>
      <vt:lpstr>Dense vs Coarse (CWDM vs DWDM)</vt:lpstr>
      <vt:lpstr>Section 2: Optical Transmission Fundamentals </vt:lpstr>
      <vt:lpstr>PowerPoint 簡報</vt:lpstr>
      <vt:lpstr>Wavelength and Frequency</vt:lpstr>
      <vt:lpstr>Optical Power and dBm</vt:lpstr>
      <vt:lpstr>Optical Transmission Fundamentals </vt:lpstr>
      <vt:lpstr>PowerPoint 簡報</vt:lpstr>
      <vt:lpstr>Fiber Geometry and Dimensions</vt:lpstr>
      <vt:lpstr>PowerPoint 簡報</vt:lpstr>
      <vt:lpstr>PowerPoint 簡報</vt:lpstr>
      <vt:lpstr>Insertion Loss and Attenuation in Decibels (dB)</vt:lpstr>
      <vt:lpstr>Optical Fiber Attenuation dB/km</vt:lpstr>
      <vt:lpstr>PowerPoint 簡報</vt:lpstr>
      <vt:lpstr>PowerPoint 簡報</vt:lpstr>
      <vt:lpstr>PowerPoint 簡報</vt:lpstr>
      <vt:lpstr>PowerPoint 簡報</vt:lpstr>
      <vt:lpstr>PowerPoint 簡報</vt:lpstr>
      <vt:lpstr>Dispersion Limited Transmission Distances</vt:lpstr>
      <vt:lpstr>PowerPoint 簡報</vt:lpstr>
      <vt:lpstr>PowerPoint 簡報</vt:lpstr>
      <vt:lpstr>PowerPoint 簡報</vt:lpstr>
      <vt:lpstr>PowerPoint 簡報</vt:lpstr>
      <vt:lpstr>Optical Transmission Fundamentals </vt:lpstr>
      <vt:lpstr>DWDM Building Blocks</vt:lpstr>
      <vt:lpstr>PowerPoint 簡報</vt:lpstr>
      <vt:lpstr>PowerPoint 簡報</vt:lpstr>
      <vt:lpstr>PowerPoint 簡報</vt:lpstr>
      <vt:lpstr>PowerPoint 簡報</vt:lpstr>
      <vt:lpstr>Optical Transmission Fundamentals </vt:lpstr>
      <vt:lpstr>PowerPoint 簡報</vt:lpstr>
      <vt:lpstr>PowerPoint 簡報</vt:lpstr>
      <vt:lpstr>PowerPoint 簡報</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Template Theme Files</dc:title>
  <dc:creator>jhuizar</dc:creator>
  <cp:lastModifiedBy>davisyou</cp:lastModifiedBy>
  <cp:revision>376</cp:revision>
  <dcterms:created xsi:type="dcterms:W3CDTF">2011-01-26T22:22:29Z</dcterms:created>
  <dcterms:modified xsi:type="dcterms:W3CDTF">2017-03-30T03:28:00Z</dcterms:modified>
</cp:coreProperties>
</file>