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398" r:id="rId2"/>
    <p:sldId id="399" r:id="rId3"/>
    <p:sldId id="400" r:id="rId4"/>
    <p:sldId id="402" r:id="rId5"/>
    <p:sldId id="443" r:id="rId6"/>
    <p:sldId id="444" r:id="rId7"/>
    <p:sldId id="445" r:id="rId8"/>
    <p:sldId id="446" r:id="rId9"/>
    <p:sldId id="447" r:id="rId10"/>
    <p:sldId id="448" r:id="rId11"/>
    <p:sldId id="403" r:id="rId12"/>
    <p:sldId id="404" r:id="rId13"/>
    <p:sldId id="405" r:id="rId14"/>
    <p:sldId id="406" r:id="rId15"/>
    <p:sldId id="407" r:id="rId16"/>
    <p:sldId id="408" r:id="rId17"/>
    <p:sldId id="432" r:id="rId18"/>
    <p:sldId id="436" r:id="rId19"/>
    <p:sldId id="409" r:id="rId20"/>
    <p:sldId id="410" r:id="rId21"/>
    <p:sldId id="411" r:id="rId22"/>
    <p:sldId id="414" r:id="rId23"/>
    <p:sldId id="415" r:id="rId24"/>
    <p:sldId id="413" r:id="rId25"/>
    <p:sldId id="440" r:id="rId26"/>
    <p:sldId id="441" r:id="rId27"/>
    <p:sldId id="417" r:id="rId28"/>
    <p:sldId id="418" r:id="rId29"/>
    <p:sldId id="420" r:id="rId30"/>
    <p:sldId id="421" r:id="rId31"/>
    <p:sldId id="422" r:id="rId32"/>
    <p:sldId id="424" r:id="rId33"/>
    <p:sldId id="439" r:id="rId34"/>
    <p:sldId id="437" r:id="rId35"/>
    <p:sldId id="438" r:id="rId36"/>
    <p:sldId id="425" r:id="rId37"/>
    <p:sldId id="427" r:id="rId38"/>
    <p:sldId id="433" r:id="rId39"/>
    <p:sldId id="434" r:id="rId40"/>
    <p:sldId id="430" r:id="rId41"/>
    <p:sldId id="431" r:id="rId4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01AF2A"/>
    <a:srgbClr val="FFFFCC"/>
    <a:srgbClr val="F7C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3" autoAdjust="0"/>
    <p:restoredTop sz="84892" autoAdjust="0"/>
  </p:normalViewPr>
  <p:slideViewPr>
    <p:cSldViewPr>
      <p:cViewPr varScale="1">
        <p:scale>
          <a:sx n="78" d="100"/>
          <a:sy n="78" d="100"/>
        </p:scale>
        <p:origin x="-13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NTU\Network\&#21312;&#32178;\TANET&#26381;&#21209;&#32000;&#37636;&#3492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27963;&#38913;&#31807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NTU\Network\&#21312;&#32178;\&#24180;&#24230;&#22577;&#21578;\102\ipv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NTU\Network\&#21312;&#32178;\&#24180;&#24230;&#22577;&#21578;\102\ipv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[TANET服務紀錄表.xlsx]工作表1!樞紐分析表1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</c:pivotFmts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工作表1!$B$3:$B$4</c:f>
              <c:strCache>
                <c:ptCount val="1"/>
                <c:pt idx="0">
                  <c:v>會議</c:v>
                </c:pt>
              </c:strCache>
            </c:strRef>
          </c:tx>
          <c:invertIfNegative val="0"/>
          <c:cat>
            <c:strRef>
              <c:f>工作表1!$A$5:$A$12</c:f>
              <c:strCache>
                <c:ptCount val="7"/>
                <c:pt idx="0">
                  <c:v>201304</c:v>
                </c:pt>
                <c:pt idx="1">
                  <c:v>201305</c:v>
                </c:pt>
                <c:pt idx="2">
                  <c:v>201306</c:v>
                </c:pt>
                <c:pt idx="3">
                  <c:v>201307</c:v>
                </c:pt>
                <c:pt idx="4">
                  <c:v>201308</c:v>
                </c:pt>
                <c:pt idx="5">
                  <c:v>201309</c:v>
                </c:pt>
                <c:pt idx="6">
                  <c:v>201310</c:v>
                </c:pt>
              </c:strCache>
            </c:strRef>
          </c:cat>
          <c:val>
            <c:numRef>
              <c:f>工作表1!$B$5:$B$12</c:f>
              <c:numCache>
                <c:formatCode>General</c:formatCode>
                <c:ptCount val="7"/>
                <c:pt idx="2">
                  <c:v>1</c:v>
                </c:pt>
                <c:pt idx="4">
                  <c:v>1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工作表1!$C$3:$C$4</c:f>
              <c:strCache>
                <c:ptCount val="1"/>
                <c:pt idx="0">
                  <c:v>資安</c:v>
                </c:pt>
              </c:strCache>
            </c:strRef>
          </c:tx>
          <c:invertIfNegative val="0"/>
          <c:cat>
            <c:strRef>
              <c:f>工作表1!$A$5:$A$12</c:f>
              <c:strCache>
                <c:ptCount val="7"/>
                <c:pt idx="0">
                  <c:v>201304</c:v>
                </c:pt>
                <c:pt idx="1">
                  <c:v>201305</c:v>
                </c:pt>
                <c:pt idx="2">
                  <c:v>201306</c:v>
                </c:pt>
                <c:pt idx="3">
                  <c:v>201307</c:v>
                </c:pt>
                <c:pt idx="4">
                  <c:v>201308</c:v>
                </c:pt>
                <c:pt idx="5">
                  <c:v>201309</c:v>
                </c:pt>
                <c:pt idx="6">
                  <c:v>201310</c:v>
                </c:pt>
              </c:strCache>
            </c:strRef>
          </c:cat>
          <c:val>
            <c:numRef>
              <c:f>工作表1!$C$5:$C$12</c:f>
              <c:numCache>
                <c:formatCode>General</c:formatCode>
                <c:ptCount val="7"/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工作表1!$D$3:$D$4</c:f>
              <c:strCache>
                <c:ptCount val="1"/>
                <c:pt idx="0">
                  <c:v>電路異常</c:v>
                </c:pt>
              </c:strCache>
            </c:strRef>
          </c:tx>
          <c:invertIfNegative val="0"/>
          <c:cat>
            <c:strRef>
              <c:f>工作表1!$A$5:$A$12</c:f>
              <c:strCache>
                <c:ptCount val="7"/>
                <c:pt idx="0">
                  <c:v>201304</c:v>
                </c:pt>
                <c:pt idx="1">
                  <c:v>201305</c:v>
                </c:pt>
                <c:pt idx="2">
                  <c:v>201306</c:v>
                </c:pt>
                <c:pt idx="3">
                  <c:v>201307</c:v>
                </c:pt>
                <c:pt idx="4">
                  <c:v>201308</c:v>
                </c:pt>
                <c:pt idx="5">
                  <c:v>201309</c:v>
                </c:pt>
                <c:pt idx="6">
                  <c:v>201310</c:v>
                </c:pt>
              </c:strCache>
            </c:strRef>
          </c:cat>
          <c:val>
            <c:numRef>
              <c:f>工作表1!$D$5:$D$12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3"/>
          <c:order val="3"/>
          <c:tx>
            <c:strRef>
              <c:f>工作表1!$E$3:$E$4</c:f>
              <c:strCache>
                <c:ptCount val="1"/>
                <c:pt idx="0">
                  <c:v>設備異常</c:v>
                </c:pt>
              </c:strCache>
            </c:strRef>
          </c:tx>
          <c:invertIfNegative val="0"/>
          <c:cat>
            <c:strRef>
              <c:f>工作表1!$A$5:$A$12</c:f>
              <c:strCache>
                <c:ptCount val="7"/>
                <c:pt idx="0">
                  <c:v>201304</c:v>
                </c:pt>
                <c:pt idx="1">
                  <c:v>201305</c:v>
                </c:pt>
                <c:pt idx="2">
                  <c:v>201306</c:v>
                </c:pt>
                <c:pt idx="3">
                  <c:v>201307</c:v>
                </c:pt>
                <c:pt idx="4">
                  <c:v>201308</c:v>
                </c:pt>
                <c:pt idx="5">
                  <c:v>201309</c:v>
                </c:pt>
                <c:pt idx="6">
                  <c:v>201310</c:v>
                </c:pt>
              </c:strCache>
            </c:strRef>
          </c:cat>
          <c:val>
            <c:numRef>
              <c:f>工作表1!$E$5:$E$12</c:f>
              <c:numCache>
                <c:formatCode>General</c:formatCode>
                <c:ptCount val="7"/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577344"/>
        <c:axId val="107578880"/>
        <c:axId val="0"/>
      </c:bar3DChart>
      <c:catAx>
        <c:axId val="107577344"/>
        <c:scaling>
          <c:orientation val="minMax"/>
        </c:scaling>
        <c:delete val="0"/>
        <c:axPos val="b"/>
        <c:majorTickMark val="out"/>
        <c:minorTickMark val="none"/>
        <c:tickLblPos val="nextTo"/>
        <c:crossAx val="107578880"/>
        <c:crosses val="autoZero"/>
        <c:auto val="1"/>
        <c:lblAlgn val="ctr"/>
        <c:lblOffset val="100"/>
        <c:noMultiLvlLbl val="0"/>
      </c:catAx>
      <c:valAx>
        <c:axId val="107578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577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zh-TW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[活頁簿1.xlsx]工作表5!樞紐分析表2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</c:pivotFmts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工作表5!$B$3:$B$4</c:f>
              <c:strCache>
                <c:ptCount val="1"/>
                <c:pt idx="0">
                  <c:v>ipv6</c:v>
                </c:pt>
              </c:strCache>
            </c:strRef>
          </c:tx>
          <c:invertIfNegative val="0"/>
          <c:cat>
            <c:strRef>
              <c:f>工作表5!$A$5:$A$11</c:f>
              <c:strCache>
                <c:ptCount val="6"/>
                <c:pt idx="0">
                  <c:v>201304</c:v>
                </c:pt>
                <c:pt idx="1">
                  <c:v>201305</c:v>
                </c:pt>
                <c:pt idx="2">
                  <c:v>201306</c:v>
                </c:pt>
                <c:pt idx="3">
                  <c:v>201307</c:v>
                </c:pt>
                <c:pt idx="4">
                  <c:v>201308</c:v>
                </c:pt>
                <c:pt idx="5">
                  <c:v>201309</c:v>
                </c:pt>
              </c:strCache>
            </c:strRef>
          </c:cat>
          <c:val>
            <c:numRef>
              <c:f>工作表5!$B$5:$B$11</c:f>
              <c:numCache>
                <c:formatCode>General</c:formatCode>
                <c:ptCount val="6"/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工作表5!$C$3:$C$4</c:f>
              <c:strCache>
                <c:ptCount val="1"/>
                <c:pt idx="0">
                  <c:v>Routing 相關</c:v>
                </c:pt>
              </c:strCache>
            </c:strRef>
          </c:tx>
          <c:invertIfNegative val="0"/>
          <c:cat>
            <c:strRef>
              <c:f>工作表5!$A$5:$A$11</c:f>
              <c:strCache>
                <c:ptCount val="6"/>
                <c:pt idx="0">
                  <c:v>201304</c:v>
                </c:pt>
                <c:pt idx="1">
                  <c:v>201305</c:v>
                </c:pt>
                <c:pt idx="2">
                  <c:v>201306</c:v>
                </c:pt>
                <c:pt idx="3">
                  <c:v>201307</c:v>
                </c:pt>
                <c:pt idx="4">
                  <c:v>201308</c:v>
                </c:pt>
                <c:pt idx="5">
                  <c:v>201309</c:v>
                </c:pt>
              </c:strCache>
            </c:strRef>
          </c:cat>
          <c:val>
            <c:numRef>
              <c:f>工作表5!$C$5:$C$11</c:f>
              <c:numCache>
                <c:formatCode>General</c:formatCode>
                <c:ptCount val="6"/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工作表5!$D$3:$D$4</c:f>
              <c:strCache>
                <c:ptCount val="1"/>
                <c:pt idx="0">
                  <c:v>升速相關</c:v>
                </c:pt>
              </c:strCache>
            </c:strRef>
          </c:tx>
          <c:invertIfNegative val="0"/>
          <c:cat>
            <c:strRef>
              <c:f>工作表5!$A$5:$A$11</c:f>
              <c:strCache>
                <c:ptCount val="6"/>
                <c:pt idx="0">
                  <c:v>201304</c:v>
                </c:pt>
                <c:pt idx="1">
                  <c:v>201305</c:v>
                </c:pt>
                <c:pt idx="2">
                  <c:v>201306</c:v>
                </c:pt>
                <c:pt idx="3">
                  <c:v>201307</c:v>
                </c:pt>
                <c:pt idx="4">
                  <c:v>201308</c:v>
                </c:pt>
                <c:pt idx="5">
                  <c:v>201309</c:v>
                </c:pt>
              </c:strCache>
            </c:strRef>
          </c:cat>
          <c:val>
            <c:numRef>
              <c:f>工作表5!$D$5:$D$11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</c:numCache>
            </c:numRef>
          </c:val>
        </c:ser>
        <c:ser>
          <c:idx val="3"/>
          <c:order val="3"/>
          <c:tx>
            <c:strRef>
              <c:f>工作表5!$E$3:$E$4</c:f>
              <c:strCache>
                <c:ptCount val="1"/>
                <c:pt idx="0">
                  <c:v>區網網頁服務</c:v>
                </c:pt>
              </c:strCache>
            </c:strRef>
          </c:tx>
          <c:invertIfNegative val="0"/>
          <c:cat>
            <c:strRef>
              <c:f>工作表5!$A$5:$A$11</c:f>
              <c:strCache>
                <c:ptCount val="6"/>
                <c:pt idx="0">
                  <c:v>201304</c:v>
                </c:pt>
                <c:pt idx="1">
                  <c:v>201305</c:v>
                </c:pt>
                <c:pt idx="2">
                  <c:v>201306</c:v>
                </c:pt>
                <c:pt idx="3">
                  <c:v>201307</c:v>
                </c:pt>
                <c:pt idx="4">
                  <c:v>201308</c:v>
                </c:pt>
                <c:pt idx="5">
                  <c:v>201309</c:v>
                </c:pt>
              </c:strCache>
            </c:strRef>
          </c:cat>
          <c:val>
            <c:numRef>
              <c:f>工作表5!$E$5:$E$11</c:f>
              <c:numCache>
                <c:formatCode>General</c:formatCode>
                <c:ptCount val="6"/>
                <c:pt idx="2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4"/>
          <c:order val="4"/>
          <c:tx>
            <c:strRef>
              <c:f>工作表5!$F$3:$F$4</c:f>
              <c:strCache>
                <c:ptCount val="1"/>
                <c:pt idx="0">
                  <c:v>設備異常</c:v>
                </c:pt>
              </c:strCache>
            </c:strRef>
          </c:tx>
          <c:invertIfNegative val="0"/>
          <c:cat>
            <c:strRef>
              <c:f>工作表5!$A$5:$A$11</c:f>
              <c:strCache>
                <c:ptCount val="6"/>
                <c:pt idx="0">
                  <c:v>201304</c:v>
                </c:pt>
                <c:pt idx="1">
                  <c:v>201305</c:v>
                </c:pt>
                <c:pt idx="2">
                  <c:v>201306</c:v>
                </c:pt>
                <c:pt idx="3">
                  <c:v>201307</c:v>
                </c:pt>
                <c:pt idx="4">
                  <c:v>201308</c:v>
                </c:pt>
                <c:pt idx="5">
                  <c:v>201309</c:v>
                </c:pt>
              </c:strCache>
            </c:strRef>
          </c:cat>
          <c:val>
            <c:numRef>
              <c:f>工作表5!$F$5:$F$11</c:f>
              <c:numCache>
                <c:formatCode>General</c:formatCode>
                <c:ptCount val="6"/>
                <c:pt idx="4">
                  <c:v>3</c:v>
                </c:pt>
              </c:numCache>
            </c:numRef>
          </c:val>
        </c:ser>
        <c:ser>
          <c:idx val="5"/>
          <c:order val="5"/>
          <c:tx>
            <c:strRef>
              <c:f>工作表5!$G$3:$G$4</c:f>
              <c:strCache>
                <c:ptCount val="1"/>
                <c:pt idx="0">
                  <c:v>資安相關</c:v>
                </c:pt>
              </c:strCache>
            </c:strRef>
          </c:tx>
          <c:invertIfNegative val="0"/>
          <c:cat>
            <c:strRef>
              <c:f>工作表5!$A$5:$A$11</c:f>
              <c:strCache>
                <c:ptCount val="6"/>
                <c:pt idx="0">
                  <c:v>201304</c:v>
                </c:pt>
                <c:pt idx="1">
                  <c:v>201305</c:v>
                </c:pt>
                <c:pt idx="2">
                  <c:v>201306</c:v>
                </c:pt>
                <c:pt idx="3">
                  <c:v>201307</c:v>
                </c:pt>
                <c:pt idx="4">
                  <c:v>201308</c:v>
                </c:pt>
                <c:pt idx="5">
                  <c:v>201309</c:v>
                </c:pt>
              </c:strCache>
            </c:strRef>
          </c:cat>
          <c:val>
            <c:numRef>
              <c:f>工作表5!$G$5:$G$11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5">
                  <c:v>1</c:v>
                </c:pt>
              </c:numCache>
            </c:numRef>
          </c:val>
        </c:ser>
        <c:ser>
          <c:idx val="6"/>
          <c:order val="6"/>
          <c:tx>
            <c:strRef>
              <c:f>工作表5!$H$3:$H$4</c:f>
              <c:strCache>
                <c:ptCount val="1"/>
                <c:pt idx="0">
                  <c:v>電路異常</c:v>
                </c:pt>
              </c:strCache>
            </c:strRef>
          </c:tx>
          <c:invertIfNegative val="0"/>
          <c:cat>
            <c:strRef>
              <c:f>工作表5!$A$5:$A$11</c:f>
              <c:strCache>
                <c:ptCount val="6"/>
                <c:pt idx="0">
                  <c:v>201304</c:v>
                </c:pt>
                <c:pt idx="1">
                  <c:v>201305</c:v>
                </c:pt>
                <c:pt idx="2">
                  <c:v>201306</c:v>
                </c:pt>
                <c:pt idx="3">
                  <c:v>201307</c:v>
                </c:pt>
                <c:pt idx="4">
                  <c:v>201308</c:v>
                </c:pt>
                <c:pt idx="5">
                  <c:v>201309</c:v>
                </c:pt>
              </c:strCache>
            </c:strRef>
          </c:cat>
          <c:val>
            <c:numRef>
              <c:f>工作表5!$H$5:$H$11</c:f>
              <c:numCache>
                <c:formatCode>General</c:formatCode>
                <c:ptCount val="6"/>
                <c:pt idx="0">
                  <c:v>1</c:v>
                </c:pt>
                <c:pt idx="2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642880"/>
        <c:axId val="107644416"/>
        <c:axId val="0"/>
      </c:bar3DChart>
      <c:catAx>
        <c:axId val="107642880"/>
        <c:scaling>
          <c:orientation val="minMax"/>
        </c:scaling>
        <c:delete val="0"/>
        <c:axPos val="b"/>
        <c:majorTickMark val="out"/>
        <c:minorTickMark val="none"/>
        <c:tickLblPos val="nextTo"/>
        <c:crossAx val="107644416"/>
        <c:crosses val="autoZero"/>
        <c:auto val="1"/>
        <c:lblAlgn val="ctr"/>
        <c:lblOffset val="100"/>
        <c:noMultiLvlLbl val="0"/>
      </c:catAx>
      <c:valAx>
        <c:axId val="107644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642880"/>
        <c:crosses val="autoZero"/>
        <c:crossBetween val="between"/>
        <c:majorUnit val="1"/>
        <c:minorUnit val="0.1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zh-TW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工作表1!$A$7:$A$8</c:f>
              <c:strCache>
                <c:ptCount val="2"/>
                <c:pt idx="0">
                  <c:v>ipv6 ready</c:v>
                </c:pt>
                <c:pt idx="1">
                  <c:v>ipv6 not ready</c:v>
                </c:pt>
              </c:strCache>
            </c:strRef>
          </c:cat>
          <c:val>
            <c:numRef>
              <c:f>工作表1!$B$7:$B$8</c:f>
              <c:numCache>
                <c:formatCode>General</c:formatCode>
                <c:ptCount val="2"/>
                <c:pt idx="0">
                  <c:v>17</c:v>
                </c:pt>
                <c:pt idx="1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工作表1!$A$2:$A$4</c:f>
              <c:strCache>
                <c:ptCount val="3"/>
                <c:pt idx="0">
                  <c:v>大學院校</c:v>
                </c:pt>
                <c:pt idx="1">
                  <c:v>高中職</c:v>
                </c:pt>
                <c:pt idx="2">
                  <c:v>國中小學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12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4D073D-74CA-451C-8442-9F96FEA9D4D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872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EC04853A-949F-4FE5-947D-E8BFE3712741}" type="slidenum">
              <a:rPr lang="en-US" altLang="zh-TW" smtClean="0">
                <a:latin typeface="Arial" charset="0"/>
                <a:ea typeface="新細明體" pitchFamily="18" charset="-120"/>
              </a:rPr>
              <a:pPr eaLnBrk="1" hangingPunct="1"/>
              <a:t>1</a:t>
            </a:fld>
            <a:endParaRPr lang="en-US" altLang="zh-TW" smtClean="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073D-74CA-451C-8442-9F96FEA9D4D9}" type="slidenum">
              <a:rPr lang="en-US" altLang="zh-TW" smtClean="0"/>
              <a:pPr/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2457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073D-74CA-451C-8442-9F96FEA9D4D9}" type="slidenum">
              <a:rPr lang="en-US" altLang="zh-TW" smtClean="0"/>
              <a:pPr/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6025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073D-74CA-451C-8442-9F96FEA9D4D9}" type="slidenum">
              <a:rPr lang="en-US" altLang="zh-TW" smtClean="0"/>
              <a:pPr/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7695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  <p:sp>
        <p:nvSpPr>
          <p:cNvPr id="839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59B6963B-4160-4995-BF09-699F192A7F15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 eaLnBrk="1" hangingPunct="1"/>
              <a:t>36</a:t>
            </a:fld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809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222CC6CD-3825-4720-A6D4-4A8A4E1EBB53}" type="slidenum">
              <a:rPr lang="en-US" altLang="zh-TW" smtClean="0">
                <a:latin typeface="Arial" charset="0"/>
                <a:ea typeface="新細明體" pitchFamily="18" charset="-120"/>
              </a:rPr>
              <a:pPr eaLnBrk="1" hangingPunct="1"/>
              <a:t>37</a:t>
            </a:fld>
            <a:endParaRPr lang="en-US" altLang="zh-TW" smtClean="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890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1E3A2859-F19A-4959-B0B6-50200E2554F6}" type="slidenum">
              <a:rPr lang="en-US" altLang="zh-TW" smtClean="0">
                <a:latin typeface="Arial" charset="0"/>
                <a:ea typeface="新細明體" pitchFamily="18" charset="-120"/>
              </a:rPr>
              <a:pPr eaLnBrk="1" hangingPunct="1"/>
              <a:t>41</a:t>
            </a:fld>
            <a:endParaRPr lang="en-US" altLang="zh-TW" smtClean="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4D3885BF-40A2-416D-9593-59B9CDA60AA9}" type="slidenum">
              <a:rPr lang="en-US" altLang="zh-TW" smtClean="0">
                <a:latin typeface="Arial" charset="0"/>
                <a:ea typeface="新細明體" pitchFamily="18" charset="-120"/>
              </a:rPr>
              <a:pPr eaLnBrk="1" hangingPunct="1"/>
              <a:t>2</a:t>
            </a:fld>
            <a:endParaRPr lang="en-US" altLang="zh-TW" smtClean="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1B5837FB-AAD3-4C1A-BE21-67F6706114CE}" type="slidenum">
              <a:rPr lang="en-US" altLang="zh-TW" smtClean="0">
                <a:latin typeface="Arial" charset="0"/>
                <a:ea typeface="新細明體" pitchFamily="18" charset="-120"/>
              </a:rPr>
              <a:pPr eaLnBrk="1" hangingPunct="1"/>
              <a:t>3</a:t>
            </a:fld>
            <a:endParaRPr lang="en-US" altLang="zh-TW" smtClean="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A61A6EE5-E313-4854-B2F5-4B1539806EDF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 eaLnBrk="1" hangingPunct="1"/>
              <a:t>4</a:t>
            </a:fld>
            <a:endParaRPr lang="en-US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4D8C33DB-9166-483C-B376-B258CB1F59D5}" type="slidenum">
              <a:rPr lang="en-US" altLang="zh-TW" smtClean="0">
                <a:latin typeface="Arial" charset="0"/>
                <a:ea typeface="新細明體" pitchFamily="18" charset="-120"/>
              </a:rPr>
              <a:pPr eaLnBrk="1" hangingPunct="1"/>
              <a:t>11</a:t>
            </a:fld>
            <a:endParaRPr lang="en-US" altLang="zh-TW" smtClean="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B631690F-8235-4AAE-85C5-1E8D79A73DB8}" type="slidenum">
              <a:rPr lang="en-US" altLang="zh-TW" smtClean="0">
                <a:latin typeface="Arial" charset="0"/>
                <a:ea typeface="新細明體" pitchFamily="18" charset="-120"/>
              </a:rPr>
              <a:pPr eaLnBrk="1" hangingPunct="1"/>
              <a:t>12</a:t>
            </a:fld>
            <a:endParaRPr lang="en-US" altLang="zh-TW" smtClean="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>
              <a:latin typeface="Arial" pitchFamily="34" charset="0"/>
            </a:endParaRPr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6E11BDBA-1278-478F-B570-46394EE4F4D1}" type="slidenum">
              <a:rPr lang="en-US" altLang="zh-TW" smtClean="0"/>
              <a:pPr/>
              <a:t>13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27A50AD0-ECFC-4803-89F6-D8A973151DBA}" type="slidenum">
              <a:rPr lang="en-US" altLang="zh-TW" smtClean="0">
                <a:latin typeface="Arial" charset="0"/>
                <a:ea typeface="新細明體" pitchFamily="18" charset="-120"/>
              </a:rPr>
              <a:pPr eaLnBrk="1" hangingPunct="1"/>
              <a:t>21</a:t>
            </a:fld>
            <a:endParaRPr lang="en-US" altLang="zh-TW" smtClean="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40411149-92B9-4436-AFA2-789C82A5DD77}" type="slidenum">
              <a:rPr lang="en-US" altLang="zh-TW" smtClean="0">
                <a:latin typeface="Arial" charset="0"/>
                <a:ea typeface="新細明體" pitchFamily="18" charset="-120"/>
              </a:rPr>
              <a:pPr eaLnBrk="1" hangingPunct="1"/>
              <a:t>27</a:t>
            </a:fld>
            <a:endParaRPr lang="en-US" altLang="zh-TW" smtClean="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7195-6C85-4D0D-BE3A-2D64E417E56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E0F2-BCFA-44F7-A4CA-1B440D39D7F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0BE8-6350-48D8-AC5F-B84C44D7E91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2165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頁尾文字</a:t>
            </a: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BC179-AE0C-4866-9FDB-7DCC04C94B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39219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3230-2E77-414D-AA09-26133BECDA3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3CA1-A8E6-456B-B221-81CCDAA75D7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F731-1196-486C-8FA9-C93B6AE8B69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748D-C33C-4044-A9B0-8D762834392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DCC3-50A9-4CDE-BCD0-CADE474CF23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A797-A21F-4C3C-94A9-2C2D86FAA49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3237-D059-4902-B81C-2B16B6D1055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810D3230-2E77-414D-AA09-26133BECDA3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380559"/>
            <a:ext cx="7391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43" y="6411881"/>
            <a:ext cx="1088506" cy="4735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azon.co.jp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prc.tanet.edu.t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nsfocusblog.com/tag/dns-amplification-attack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2779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    </a:t>
            </a:r>
            <a:r>
              <a:rPr lang="en-US" altLang="zh-TW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102</a:t>
            </a:r>
            <a:r>
              <a:rPr lang="zh-TW" alt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年度</a:t>
            </a:r>
            <a:r>
              <a:rPr lang="zh-TW" alt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台</a:t>
            </a:r>
            <a:r>
              <a:rPr lang="zh-TW" alt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北區網年度報告</a:t>
            </a:r>
          </a:p>
        </p:txBody>
      </p:sp>
      <p:sp>
        <p:nvSpPr>
          <p:cNvPr id="3075" name="Rectangle 3"/>
          <p:cNvSpPr txBox="1">
            <a:spLocks noRot="1" noChangeArrowheads="1"/>
          </p:cNvSpPr>
          <p:nvPr/>
        </p:nvSpPr>
        <p:spPr bwMode="auto">
          <a:xfrm>
            <a:off x="2051050" y="2420938"/>
            <a:ext cx="63627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TW" altLang="en-US" sz="3200" dirty="0"/>
              <a:t>單位：國立</a:t>
            </a:r>
            <a:r>
              <a:rPr lang="zh-TW" altLang="en-US" sz="3200" dirty="0" smtClean="0"/>
              <a:t>臺灣大學</a:t>
            </a:r>
            <a:endParaRPr lang="en-US" altLang="zh-TW" sz="3200" dirty="0" smtClean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TW" altLang="en-US" sz="3200" dirty="0"/>
              <a:t>計資中心主任：孫雅麗 教授</a:t>
            </a:r>
            <a:endParaRPr lang="en-US" altLang="zh-TW" sz="3200" dirty="0" smtClean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TW" altLang="en-US" sz="3200" dirty="0" smtClean="0"/>
              <a:t>報告人</a:t>
            </a:r>
            <a:r>
              <a:rPr lang="zh-TW" altLang="en-US" sz="3200" dirty="0" smtClean="0"/>
              <a:t>：游忠憲、游子興</a:t>
            </a:r>
            <a:endParaRPr lang="zh-TW" altLang="en-US" sz="32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TW" sz="2200" dirty="0"/>
              <a:t>Email</a:t>
            </a:r>
            <a:r>
              <a:rPr lang="zh-TW" altLang="en-US" sz="2200" dirty="0" smtClean="0"/>
              <a:t>：</a:t>
            </a:r>
            <a:r>
              <a:rPr lang="en-US" altLang="zh-TW" sz="2200" dirty="0" smtClean="0"/>
              <a:t>chyue@ntu.edu.tw/</a:t>
            </a:r>
            <a:r>
              <a:rPr lang="en-US" altLang="zh-TW" sz="2200" dirty="0" smtClean="0"/>
              <a:t>davisyou@ntu.edu.tw</a:t>
            </a:r>
            <a:endParaRPr lang="en-US" altLang="zh-TW" sz="22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TW" altLang="en-US" sz="3200" dirty="0"/>
              <a:t>電話</a:t>
            </a:r>
            <a:r>
              <a:rPr lang="zh-TW" altLang="en-US" sz="3200" dirty="0" smtClean="0"/>
              <a:t>：</a:t>
            </a:r>
            <a:r>
              <a:rPr lang="en-US" altLang="zh-TW" sz="3200" dirty="0" smtClean="0"/>
              <a:t>02-33665013/</a:t>
            </a:r>
            <a:r>
              <a:rPr lang="en-US" altLang="zh-TW" sz="3200" dirty="0"/>
              <a:t>02-33665008</a:t>
            </a:r>
            <a:endParaRPr lang="en-US" altLang="zh-TW" sz="32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TW" altLang="en-US" sz="3200" dirty="0"/>
              <a:t>日期：</a:t>
            </a:r>
            <a:r>
              <a:rPr lang="en-US" altLang="zh-TW" sz="3200" dirty="0" smtClean="0"/>
              <a:t>2013/12/4</a:t>
            </a:r>
            <a:endParaRPr lang="en-US" altLang="zh-TW" sz="32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109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DNS amplification attack</a:t>
            </a:r>
            <a:r>
              <a:rPr lang="zh-TW" altLang="en-US" dirty="0"/>
              <a:t>後續審查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目前通報學校計有國中小</a:t>
            </a:r>
            <a:r>
              <a:rPr lang="en-US" altLang="zh-TW" dirty="0" smtClean="0"/>
              <a:t>12</a:t>
            </a:r>
            <a:r>
              <a:rPr lang="zh-TW" altLang="en-US" dirty="0" smtClean="0"/>
              <a:t>所，高中</a:t>
            </a:r>
            <a:r>
              <a:rPr lang="en-US" altLang="zh-TW" dirty="0" smtClean="0"/>
              <a:t>5</a:t>
            </a:r>
            <a:r>
              <a:rPr lang="zh-TW" altLang="en-US" dirty="0" smtClean="0"/>
              <a:t>所，大學</a:t>
            </a:r>
            <a:r>
              <a:rPr lang="en-US" altLang="zh-TW" dirty="0" smtClean="0"/>
              <a:t>2</a:t>
            </a:r>
            <a:r>
              <a:rPr lang="zh-TW" altLang="en-US" dirty="0" smtClean="0"/>
              <a:t>所等共</a:t>
            </a:r>
            <a:r>
              <a:rPr lang="en-US" altLang="zh-TW" dirty="0" smtClean="0"/>
              <a:t>19</a:t>
            </a:r>
            <a:r>
              <a:rPr lang="zh-TW" altLang="en-US" dirty="0" smtClean="0"/>
              <a:t>所。</a:t>
            </a:r>
            <a:endParaRPr lang="en-US" altLang="zh-TW" dirty="0" smtClean="0"/>
          </a:p>
          <a:p>
            <a:r>
              <a:rPr lang="zh-TW" altLang="en-US" dirty="0" smtClean="0"/>
              <a:t>台大區網</a:t>
            </a:r>
            <a:r>
              <a:rPr lang="en-US" altLang="zh-TW" dirty="0" smtClean="0"/>
              <a:t>DNS</a:t>
            </a:r>
            <a:r>
              <a:rPr lang="zh-TW" altLang="en-US" dirty="0" smtClean="0"/>
              <a:t>放大攻擊數量單日最高為</a:t>
            </a:r>
            <a:r>
              <a:rPr lang="en-US" altLang="zh-TW" dirty="0" smtClean="0"/>
              <a:t>18</a:t>
            </a:r>
            <a:r>
              <a:rPr lang="zh-TW" altLang="en-US" dirty="0" smtClean="0"/>
              <a:t>萬筆</a:t>
            </a:r>
            <a:r>
              <a:rPr lang="en-US" altLang="zh-TW" dirty="0" smtClean="0"/>
              <a:t>(11/4)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至截稿</a:t>
            </a:r>
            <a:r>
              <a:rPr lang="zh-TW" altLang="en-US" dirty="0" smtClean="0"/>
              <a:t>前台大區網</a:t>
            </a:r>
            <a:r>
              <a:rPr lang="en-US" altLang="zh-TW" dirty="0" smtClean="0"/>
              <a:t>DNS</a:t>
            </a:r>
            <a:r>
              <a:rPr lang="zh-TW" altLang="en-US" dirty="0" smtClean="0"/>
              <a:t>放大攻擊數量已降低至</a:t>
            </a:r>
            <a:r>
              <a:rPr lang="en-US" altLang="zh-TW" dirty="0" smtClean="0"/>
              <a:t>83</a:t>
            </a:r>
            <a:r>
              <a:rPr lang="zh-TW" altLang="en-US" dirty="0" smtClean="0"/>
              <a:t>筆</a:t>
            </a:r>
            <a:r>
              <a:rPr lang="en-US" altLang="zh-TW" dirty="0" smtClean="0"/>
              <a:t>(11/25)</a:t>
            </a:r>
            <a:r>
              <a:rPr lang="zh-TW" altLang="en-US" dirty="0" smtClean="0"/>
              <a:t>，約降低</a:t>
            </a:r>
            <a:r>
              <a:rPr lang="en-US" altLang="zh-TW" dirty="0" smtClean="0"/>
              <a:t>99.99%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4587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8961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三、網路中心運作情形</a:t>
            </a:r>
            <a:endParaRPr lang="zh-TW" altLang="en-US" dirty="0"/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57200" y="4891960"/>
            <a:ext cx="8229600" cy="1489368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共計</a:t>
            </a:r>
            <a:r>
              <a:rPr lang="en-US" altLang="zh-TW" dirty="0" smtClean="0"/>
              <a:t>51</a:t>
            </a:r>
            <a:r>
              <a:rPr lang="zh-TW" altLang="en-US" dirty="0" smtClean="0"/>
              <a:t>間連線學校</a:t>
            </a:r>
          </a:p>
          <a:p>
            <a:r>
              <a:rPr lang="zh-TW" altLang="en-US" dirty="0" smtClean="0"/>
              <a:t>區網中心連線設備兩台：</a:t>
            </a:r>
          </a:p>
          <a:p>
            <a:pPr lvl="1"/>
            <a:r>
              <a:rPr lang="zh-TW" altLang="en-US" dirty="0" smtClean="0"/>
              <a:t>區網主幹 </a:t>
            </a:r>
            <a:r>
              <a:rPr lang="en-US" altLang="zh-TW" dirty="0" smtClean="0"/>
              <a:t>Router: Cisco 6509</a:t>
            </a:r>
          </a:p>
          <a:p>
            <a:pPr lvl="1"/>
            <a:r>
              <a:rPr lang="zh-TW" altLang="en-US" dirty="0" smtClean="0"/>
              <a:t>區網 </a:t>
            </a:r>
            <a:r>
              <a:rPr lang="en-US" altLang="zh-TW" dirty="0" smtClean="0"/>
              <a:t>Switch: Cisco 2960 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742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0" y="1725924"/>
            <a:ext cx="5544616" cy="4678269"/>
          </a:xfr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5943002" y="2085964"/>
            <a:ext cx="2863822" cy="2210611"/>
          </a:xfrm>
          <a:prstGeom prst="rect">
            <a:avLst/>
          </a:prstGeom>
        </p:spPr>
        <p:txBody>
          <a:bodyPr vert="horz" rtlCol="0">
            <a:normAutofit fontScale="8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2800" dirty="0" smtClean="0"/>
              <a:t>使用介面統計</a:t>
            </a:r>
            <a:r>
              <a:rPr lang="en-US" altLang="zh-TW" sz="2800" dirty="0" smtClean="0"/>
              <a:t>:</a:t>
            </a:r>
          </a:p>
          <a:p>
            <a:pPr lvl="1" fontAlgn="auto">
              <a:spcAft>
                <a:spcPts val="0"/>
              </a:spcAft>
            </a:pPr>
            <a:r>
              <a:rPr lang="en-US" altLang="zh-TW" sz="2400" dirty="0" err="1" smtClean="0"/>
              <a:t>TenGiga</a:t>
            </a:r>
            <a:r>
              <a:rPr lang="en-US" altLang="zh-TW" sz="2400" dirty="0" smtClean="0"/>
              <a:t>:</a:t>
            </a:r>
          </a:p>
          <a:p>
            <a:pPr lvl="2" fontAlgn="auto">
              <a:spcAft>
                <a:spcPts val="0"/>
              </a:spcAft>
            </a:pPr>
            <a:r>
              <a:rPr lang="en-US" altLang="zh-TW" sz="2000" dirty="0" smtClean="0"/>
              <a:t> 2 ports</a:t>
            </a:r>
          </a:p>
          <a:p>
            <a:pPr lvl="1" fontAlgn="auto">
              <a:spcAft>
                <a:spcPts val="0"/>
              </a:spcAft>
            </a:pPr>
            <a:r>
              <a:rPr lang="en-US" altLang="zh-TW" sz="2400" dirty="0" smtClean="0"/>
              <a:t>Giga: </a:t>
            </a:r>
          </a:p>
          <a:p>
            <a:pPr lvl="2" fontAlgn="auto">
              <a:spcAft>
                <a:spcPts val="0"/>
              </a:spcAft>
            </a:pPr>
            <a:r>
              <a:rPr lang="en-US" altLang="zh-TW" sz="2000" dirty="0" smtClean="0"/>
              <a:t>55 ports</a:t>
            </a:r>
          </a:p>
          <a:p>
            <a:pPr lvl="1" fontAlgn="auto">
              <a:spcAft>
                <a:spcPts val="0"/>
              </a:spcAft>
            </a:pPr>
            <a:r>
              <a:rPr lang="en-US" altLang="zh-TW" sz="2400" dirty="0" err="1" smtClean="0"/>
              <a:t>FastEthernet</a:t>
            </a:r>
            <a:r>
              <a:rPr lang="en-US" altLang="zh-TW" sz="2400" dirty="0" smtClean="0"/>
              <a:t> : </a:t>
            </a:r>
          </a:p>
          <a:p>
            <a:pPr lvl="2" fontAlgn="auto">
              <a:spcAft>
                <a:spcPts val="0"/>
              </a:spcAft>
            </a:pPr>
            <a:r>
              <a:rPr lang="en-US" altLang="zh-TW" sz="2000" dirty="0" smtClean="0"/>
              <a:t>41 Ports</a:t>
            </a:r>
          </a:p>
          <a:p>
            <a:pPr fontAlgn="auto">
              <a:spcAft>
                <a:spcPts val="0"/>
              </a:spcAft>
            </a:pPr>
            <a:endParaRPr lang="zh-TW" altLang="en-US" sz="2800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臺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北</a:t>
            </a:r>
            <a:r>
              <a:rPr lang="zh-TW" altLang="en-US" dirty="0" smtClean="0"/>
              <a:t>區網連線架構圖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993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五邊形 107"/>
          <p:cNvSpPr/>
          <p:nvPr/>
        </p:nvSpPr>
        <p:spPr bwMode="auto">
          <a:xfrm>
            <a:off x="5704562" y="5144439"/>
            <a:ext cx="2035882" cy="280292"/>
          </a:xfrm>
          <a:prstGeom prst="homePlate">
            <a:avLst/>
          </a:prstGeom>
          <a:solidFill>
            <a:srgbClr val="99CC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9" name="矩形 108"/>
          <p:cNvSpPr/>
          <p:nvPr/>
        </p:nvSpPr>
        <p:spPr bwMode="auto">
          <a:xfrm>
            <a:off x="5652120" y="4919315"/>
            <a:ext cx="22479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1600" b="1" dirty="0">
                <a:latin typeface="+mn-ea"/>
                <a:ea typeface="+mn-ea"/>
              </a:rPr>
              <a:t>102</a:t>
            </a:r>
            <a:r>
              <a:rPr lang="zh-TW" altLang="en-US" sz="1600" b="1" dirty="0">
                <a:latin typeface="+mn-ea"/>
                <a:ea typeface="+mn-ea"/>
              </a:rPr>
              <a:t>年</a:t>
            </a:r>
            <a:r>
              <a:rPr lang="en-US" altLang="zh-TW" sz="1600" b="1" dirty="0">
                <a:latin typeface="+mn-ea"/>
                <a:ea typeface="+mn-ea"/>
              </a:rPr>
              <a:t>8</a:t>
            </a:r>
            <a:r>
              <a:rPr lang="zh-TW" altLang="en-US" sz="1600" b="1" dirty="0">
                <a:latin typeface="+mn-ea"/>
                <a:ea typeface="+mn-ea"/>
              </a:rPr>
              <a:t>月</a:t>
            </a:r>
            <a:endParaRPr lang="en-US" altLang="zh-TW" sz="1600" b="1" dirty="0">
              <a:latin typeface="+mn-ea"/>
              <a:ea typeface="新細明體" charset="-120"/>
            </a:endParaRPr>
          </a:p>
          <a:p>
            <a:pPr eaLnBrk="1" hangingPunct="1">
              <a:defRPr/>
            </a:pPr>
            <a:r>
              <a:rPr lang="en-US" altLang="zh-TW" sz="1600" b="1" dirty="0">
                <a:latin typeface="+mn-ea"/>
                <a:ea typeface="+mn-ea"/>
              </a:rPr>
              <a:t>HINET</a:t>
            </a:r>
            <a:r>
              <a:rPr lang="zh-TW" altLang="en-US" sz="1600" b="1" dirty="0">
                <a:latin typeface="+mn-ea"/>
                <a:ea typeface="+mn-ea"/>
              </a:rPr>
              <a:t>頻寬升級</a:t>
            </a:r>
            <a:r>
              <a:rPr lang="en-US" altLang="zh-TW" sz="1600" b="1" dirty="0">
                <a:latin typeface="+mn-ea"/>
                <a:ea typeface="+mn-ea"/>
              </a:rPr>
              <a:t>3Gb</a:t>
            </a:r>
            <a:endParaRPr lang="zh-TW" altLang="en-US" sz="1600" b="1" dirty="0">
              <a:latin typeface="+mn-ea"/>
              <a:ea typeface="+mn-ea"/>
            </a:endParaRPr>
          </a:p>
        </p:txBody>
      </p:sp>
      <p:sp>
        <p:nvSpPr>
          <p:cNvPr id="105" name="五邊形 104"/>
          <p:cNvSpPr/>
          <p:nvPr/>
        </p:nvSpPr>
        <p:spPr bwMode="auto">
          <a:xfrm>
            <a:off x="3162275" y="3569857"/>
            <a:ext cx="2304802" cy="208046"/>
          </a:xfrm>
          <a:prstGeom prst="homePlate">
            <a:avLst/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43" name="矩形 42"/>
          <p:cNvSpPr/>
          <p:nvPr/>
        </p:nvSpPr>
        <p:spPr bwMode="auto">
          <a:xfrm>
            <a:off x="3017489" y="3273077"/>
            <a:ext cx="51133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1600" b="1" dirty="0">
                <a:latin typeface="+mn-ea"/>
                <a:ea typeface="+mn-ea"/>
              </a:rPr>
              <a:t>102</a:t>
            </a:r>
            <a:r>
              <a:rPr lang="zh-TW" altLang="en-US" sz="1600" b="1" dirty="0">
                <a:latin typeface="+mn-ea"/>
                <a:ea typeface="+mn-ea"/>
              </a:rPr>
              <a:t>年</a:t>
            </a:r>
            <a:r>
              <a:rPr lang="en-US" altLang="zh-TW" sz="1600" b="1" dirty="0">
                <a:latin typeface="+mn-ea"/>
                <a:ea typeface="+mn-ea"/>
              </a:rPr>
              <a:t>4</a:t>
            </a:r>
            <a:r>
              <a:rPr lang="zh-TW" altLang="en-US" sz="1600" b="1" dirty="0">
                <a:latin typeface="+mn-ea"/>
                <a:ea typeface="+mn-ea"/>
              </a:rPr>
              <a:t>月</a:t>
            </a:r>
            <a:endParaRPr lang="en-US" altLang="zh-TW" sz="1600" b="1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zh-TW" sz="1600" b="1" dirty="0" smtClean="0">
                <a:latin typeface="+mn-ea"/>
                <a:ea typeface="+mn-ea"/>
              </a:rPr>
              <a:t>102</a:t>
            </a:r>
            <a:r>
              <a:rPr lang="zh-TW" altLang="en-US" sz="1600" b="1" dirty="0" smtClean="0">
                <a:latin typeface="+mn-ea"/>
                <a:ea typeface="+mn-ea"/>
              </a:rPr>
              <a:t>年度第一次區網會議</a:t>
            </a:r>
            <a:endParaRPr lang="zh-TW" altLang="en-US" sz="1600" b="1" dirty="0">
              <a:latin typeface="+mn-ea"/>
              <a:ea typeface="+mn-ea"/>
            </a:endParaRPr>
          </a:p>
        </p:txBody>
      </p:sp>
      <p:sp>
        <p:nvSpPr>
          <p:cNvPr id="112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102</a:t>
            </a:r>
            <a:r>
              <a:rPr lang="zh-TW" altLang="en-US" smtClean="0"/>
              <a:t>年度臺北區網重要事項記錄</a:t>
            </a:r>
            <a:endParaRPr lang="zh-TW" altLang="en-US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13</a:t>
            </a:fld>
            <a:endParaRPr lang="en-US" altLang="zh-TW"/>
          </a:p>
        </p:txBody>
      </p:sp>
      <p:cxnSp>
        <p:nvCxnSpPr>
          <p:cNvPr id="10" name="直線接點 9"/>
          <p:cNvCxnSpPr/>
          <p:nvPr/>
        </p:nvCxnSpPr>
        <p:spPr>
          <a:xfrm flipV="1">
            <a:off x="6766879" y="6663119"/>
            <a:ext cx="0" cy="6241"/>
          </a:xfrm>
          <a:prstGeom prst="line">
            <a:avLst/>
          </a:prstGeom>
          <a:ln w="127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V="1">
            <a:off x="6045771" y="6591409"/>
            <a:ext cx="0" cy="6241"/>
          </a:xfrm>
          <a:prstGeom prst="line">
            <a:avLst/>
          </a:prstGeom>
          <a:ln w="127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flipV="1">
            <a:off x="1331640" y="5588145"/>
            <a:ext cx="0" cy="1095"/>
          </a:xfrm>
          <a:prstGeom prst="line">
            <a:avLst/>
          </a:prstGeom>
          <a:ln w="254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1259632" y="6176995"/>
            <a:ext cx="2741824" cy="2518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一月</a:t>
            </a:r>
          </a:p>
        </p:txBody>
      </p:sp>
      <p:cxnSp>
        <p:nvCxnSpPr>
          <p:cNvPr id="26" name="直線接點 25"/>
          <p:cNvCxnSpPr/>
          <p:nvPr/>
        </p:nvCxnSpPr>
        <p:spPr>
          <a:xfrm flipV="1">
            <a:off x="2113260" y="5588145"/>
            <a:ext cx="0" cy="1095"/>
          </a:xfrm>
          <a:prstGeom prst="line">
            <a:avLst/>
          </a:prstGeom>
          <a:ln w="254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1889506" y="6176995"/>
            <a:ext cx="2741824" cy="2518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二月</a:t>
            </a:r>
          </a:p>
        </p:txBody>
      </p:sp>
      <p:cxnSp>
        <p:nvCxnSpPr>
          <p:cNvPr id="28" name="直線接點 27"/>
          <p:cNvCxnSpPr/>
          <p:nvPr/>
        </p:nvCxnSpPr>
        <p:spPr>
          <a:xfrm flipV="1">
            <a:off x="2667298" y="5588145"/>
            <a:ext cx="0" cy="1095"/>
          </a:xfrm>
          <a:prstGeom prst="line">
            <a:avLst/>
          </a:prstGeom>
          <a:ln w="254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2523991" y="6176995"/>
            <a:ext cx="2741824" cy="2518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三月</a:t>
            </a:r>
          </a:p>
        </p:txBody>
      </p:sp>
      <p:cxnSp>
        <p:nvCxnSpPr>
          <p:cNvPr id="30" name="直線接點 29"/>
          <p:cNvCxnSpPr/>
          <p:nvPr/>
        </p:nvCxnSpPr>
        <p:spPr>
          <a:xfrm flipV="1">
            <a:off x="3367385" y="5588145"/>
            <a:ext cx="0" cy="1095"/>
          </a:xfrm>
          <a:prstGeom prst="line">
            <a:avLst/>
          </a:prstGeom>
          <a:ln w="254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3223401" y="6176995"/>
            <a:ext cx="2741824" cy="2518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四月</a:t>
            </a:r>
          </a:p>
        </p:txBody>
      </p:sp>
      <p:cxnSp>
        <p:nvCxnSpPr>
          <p:cNvPr id="32" name="直線接點 31"/>
          <p:cNvCxnSpPr/>
          <p:nvPr/>
        </p:nvCxnSpPr>
        <p:spPr>
          <a:xfrm flipV="1">
            <a:off x="3932535" y="5588145"/>
            <a:ext cx="0" cy="1095"/>
          </a:xfrm>
          <a:prstGeom prst="line">
            <a:avLst/>
          </a:prstGeom>
          <a:ln w="254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3860061" y="6176995"/>
            <a:ext cx="2741824" cy="2518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五月</a:t>
            </a:r>
          </a:p>
        </p:txBody>
      </p:sp>
      <p:cxnSp>
        <p:nvCxnSpPr>
          <p:cNvPr id="34" name="直線接點 33"/>
          <p:cNvCxnSpPr/>
          <p:nvPr/>
        </p:nvCxnSpPr>
        <p:spPr>
          <a:xfrm flipV="1">
            <a:off x="4564173" y="5588145"/>
            <a:ext cx="0" cy="1095"/>
          </a:xfrm>
          <a:prstGeom prst="line">
            <a:avLst/>
          </a:prstGeom>
          <a:ln w="254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4424713" y="6176995"/>
            <a:ext cx="2741824" cy="2518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六月</a:t>
            </a:r>
          </a:p>
        </p:txBody>
      </p:sp>
      <p:cxnSp>
        <p:nvCxnSpPr>
          <p:cNvPr id="36" name="直線接點 35"/>
          <p:cNvCxnSpPr/>
          <p:nvPr/>
        </p:nvCxnSpPr>
        <p:spPr>
          <a:xfrm flipV="1">
            <a:off x="5209269" y="6247578"/>
            <a:ext cx="0" cy="1095"/>
          </a:xfrm>
          <a:prstGeom prst="line">
            <a:avLst/>
          </a:prstGeom>
          <a:ln w="254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4998620" y="6176995"/>
            <a:ext cx="2741824" cy="2518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七月</a:t>
            </a:r>
          </a:p>
        </p:txBody>
      </p:sp>
      <p:cxnSp>
        <p:nvCxnSpPr>
          <p:cNvPr id="38" name="直線接點 37"/>
          <p:cNvCxnSpPr/>
          <p:nvPr/>
        </p:nvCxnSpPr>
        <p:spPr>
          <a:xfrm flipV="1">
            <a:off x="5774419" y="6247578"/>
            <a:ext cx="0" cy="1095"/>
          </a:xfrm>
          <a:prstGeom prst="line">
            <a:avLst/>
          </a:prstGeom>
          <a:ln w="254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5646600" y="6176995"/>
            <a:ext cx="2741824" cy="249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八月</a:t>
            </a:r>
          </a:p>
        </p:txBody>
      </p:sp>
      <p:grpSp>
        <p:nvGrpSpPr>
          <p:cNvPr id="11329" name="群組 45"/>
          <p:cNvGrpSpPr>
            <a:grpSpLocks/>
          </p:cNvGrpSpPr>
          <p:nvPr/>
        </p:nvGrpSpPr>
        <p:grpSpPr bwMode="auto">
          <a:xfrm>
            <a:off x="1106488" y="1080468"/>
            <a:ext cx="5337175" cy="584200"/>
            <a:chOff x="1106366" y="1640007"/>
            <a:chExt cx="5338071" cy="584589"/>
          </a:xfrm>
        </p:grpSpPr>
        <p:sp>
          <p:nvSpPr>
            <p:cNvPr id="99" name="五邊形 98"/>
            <p:cNvSpPr/>
            <p:nvPr/>
          </p:nvSpPr>
          <p:spPr>
            <a:xfrm>
              <a:off x="1183718" y="1924981"/>
              <a:ext cx="1405113" cy="279808"/>
            </a:xfrm>
            <a:prstGeom prst="homePlate">
              <a:avLst/>
            </a:prstGeom>
            <a:solidFill>
              <a:srgbClr val="FFFF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106366" y="1640007"/>
              <a:ext cx="5338071" cy="58458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TW" sz="1600" b="1" dirty="0" smtClean="0">
                  <a:latin typeface="+mn-ea"/>
                  <a:ea typeface="新細明體" charset="-120"/>
                </a:rPr>
                <a:t>102</a:t>
              </a:r>
              <a:r>
                <a:rPr lang="zh-TW" altLang="en-US" sz="1600" b="1" dirty="0" smtClean="0">
                  <a:latin typeface="+mn-ea"/>
                  <a:ea typeface="新細明體" charset="-120"/>
                </a:rPr>
                <a:t>年</a:t>
              </a:r>
              <a:r>
                <a:rPr lang="en-US" altLang="zh-TW" sz="1600" b="1" dirty="0" smtClean="0">
                  <a:latin typeface="+mn-ea"/>
                  <a:ea typeface="新細明體" charset="-120"/>
                </a:rPr>
                <a:t>1</a:t>
              </a:r>
              <a:r>
                <a:rPr lang="zh-TW" altLang="en-US" sz="1600" b="1" dirty="0" smtClean="0">
                  <a:latin typeface="+mn-ea"/>
                  <a:ea typeface="新細明體" charset="-120"/>
                </a:rPr>
                <a:t>月</a:t>
              </a:r>
              <a:endParaRPr lang="en-US" altLang="zh-TW" sz="1600" b="1" dirty="0">
                <a:latin typeface="+mn-ea"/>
                <a:ea typeface="新細明體" charset="-120"/>
              </a:endParaRPr>
            </a:p>
            <a:p>
              <a:pPr eaLnBrk="1" hangingPunct="1">
                <a:defRPr/>
              </a:pPr>
              <a:r>
                <a:rPr lang="zh-TW" altLang="en-US" sz="1600" b="1" dirty="0">
                  <a:latin typeface="+mn-ea"/>
                  <a:ea typeface="新細明體" charset="-120"/>
                </a:rPr>
                <a:t>區網網頁改版</a:t>
              </a:r>
            </a:p>
          </p:txBody>
        </p:sp>
      </p:grpSp>
      <p:grpSp>
        <p:nvGrpSpPr>
          <p:cNvPr id="11330" name="群組 46"/>
          <p:cNvGrpSpPr>
            <a:grpSpLocks/>
          </p:cNvGrpSpPr>
          <p:nvPr/>
        </p:nvGrpSpPr>
        <p:grpSpPr bwMode="auto">
          <a:xfrm>
            <a:off x="1403648" y="1692672"/>
            <a:ext cx="6238875" cy="584200"/>
            <a:chOff x="2149055" y="2252620"/>
            <a:chExt cx="6239923" cy="584589"/>
          </a:xfrm>
        </p:grpSpPr>
        <p:sp>
          <p:nvSpPr>
            <p:cNvPr id="100" name="五邊形 99"/>
            <p:cNvSpPr/>
            <p:nvPr/>
          </p:nvSpPr>
          <p:spPr>
            <a:xfrm>
              <a:off x="2229724" y="2544822"/>
              <a:ext cx="2207982" cy="292387"/>
            </a:xfrm>
            <a:prstGeom prst="homePlate">
              <a:avLst/>
            </a:prstGeom>
            <a:solidFill>
              <a:srgbClr val="99CCFF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149055" y="2252620"/>
              <a:ext cx="6239923" cy="58458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TW" sz="1600" b="1" dirty="0" smtClean="0">
                  <a:latin typeface="+mn-ea"/>
                  <a:ea typeface="新細明體" charset="-120"/>
                </a:rPr>
                <a:t>102</a:t>
              </a:r>
              <a:r>
                <a:rPr lang="zh-TW" altLang="en-US" sz="1600" b="1" dirty="0" smtClean="0">
                  <a:latin typeface="+mn-ea"/>
                  <a:ea typeface="新細明體" charset="-120"/>
                </a:rPr>
                <a:t>年</a:t>
              </a:r>
              <a:r>
                <a:rPr lang="en-US" altLang="zh-TW" sz="1600" b="1" dirty="0" smtClean="0">
                  <a:latin typeface="+mn-ea"/>
                  <a:ea typeface="新細明體" charset="-120"/>
                </a:rPr>
                <a:t>1</a:t>
              </a:r>
              <a:r>
                <a:rPr lang="zh-TW" altLang="en-US" sz="1600" b="1" dirty="0" smtClean="0">
                  <a:latin typeface="+mn-ea"/>
                  <a:ea typeface="新細明體" charset="-120"/>
                </a:rPr>
                <a:t>月</a:t>
              </a:r>
              <a:endParaRPr lang="en-US" altLang="zh-TW" sz="1600" b="1" dirty="0">
                <a:latin typeface="+mn-ea"/>
                <a:ea typeface="新細明體" charset="-120"/>
              </a:endParaRPr>
            </a:p>
            <a:p>
              <a:pPr eaLnBrk="1" hangingPunct="1">
                <a:defRPr/>
              </a:pPr>
              <a:r>
                <a:rPr lang="en-US" altLang="zh-TW" sz="1600" b="1" dirty="0" smtClean="0">
                  <a:latin typeface="+mn-ea"/>
                  <a:ea typeface="新細明體" charset="-120"/>
                </a:rPr>
                <a:t>The Dude </a:t>
              </a:r>
              <a:r>
                <a:rPr lang="zh-TW" altLang="en-US" sz="1600" b="1" dirty="0" smtClean="0">
                  <a:latin typeface="+mn-ea"/>
                  <a:ea typeface="新細明體" charset="-120"/>
                </a:rPr>
                <a:t>監控軟體建置</a:t>
              </a:r>
              <a:endParaRPr lang="zh-TW" altLang="en-US" sz="1600" b="1" dirty="0">
                <a:latin typeface="+mn-ea"/>
                <a:ea typeface="新細明體" charset="-120"/>
              </a:endParaRPr>
            </a:p>
          </p:txBody>
        </p:sp>
      </p:grpSp>
      <p:sp>
        <p:nvSpPr>
          <p:cNvPr id="101" name="五邊形 100"/>
          <p:cNvSpPr/>
          <p:nvPr/>
        </p:nvSpPr>
        <p:spPr bwMode="auto">
          <a:xfrm>
            <a:off x="3111543" y="2993792"/>
            <a:ext cx="2252545" cy="279285"/>
          </a:xfrm>
          <a:prstGeom prst="homePlate">
            <a:avLst/>
          </a:prstGeom>
          <a:solidFill>
            <a:srgbClr val="99CC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3045916" y="2761902"/>
            <a:ext cx="52705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1600" b="1" dirty="0" smtClean="0">
                <a:latin typeface="+mn-ea"/>
                <a:ea typeface="+mn-ea"/>
              </a:rPr>
              <a:t>102</a:t>
            </a:r>
            <a:r>
              <a:rPr lang="zh-TW" altLang="en-US" sz="1600" b="1" dirty="0" smtClean="0">
                <a:latin typeface="+mn-ea"/>
                <a:ea typeface="+mn-ea"/>
              </a:rPr>
              <a:t>年</a:t>
            </a:r>
            <a:r>
              <a:rPr lang="en-US" altLang="zh-TW" sz="1600" b="1" dirty="0">
                <a:latin typeface="+mn-ea"/>
                <a:ea typeface="+mn-ea"/>
              </a:rPr>
              <a:t>4</a:t>
            </a:r>
            <a:r>
              <a:rPr lang="zh-TW" altLang="en-US" sz="1600" b="1" dirty="0" smtClean="0">
                <a:latin typeface="+mn-ea"/>
                <a:ea typeface="+mn-ea"/>
              </a:rPr>
              <a:t>月</a:t>
            </a:r>
            <a:endParaRPr lang="en-US" altLang="zh-TW" sz="1600" b="1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600" b="1" dirty="0" smtClean="0">
                <a:latin typeface="+mn-ea"/>
                <a:ea typeface="+mn-ea"/>
              </a:rPr>
              <a:t>區</a:t>
            </a:r>
            <a:r>
              <a:rPr lang="zh-TW" altLang="en-US" sz="1600" b="1" dirty="0">
                <a:latin typeface="+mn-ea"/>
                <a:ea typeface="+mn-ea"/>
              </a:rPr>
              <a:t>網實體線路重新整線</a:t>
            </a:r>
          </a:p>
        </p:txBody>
      </p:sp>
      <p:sp>
        <p:nvSpPr>
          <p:cNvPr id="11335" name="文字方塊 102"/>
          <p:cNvSpPr txBox="1">
            <a:spLocks noChangeArrowheads="1"/>
          </p:cNvSpPr>
          <p:nvPr/>
        </p:nvSpPr>
        <p:spPr bwMode="auto">
          <a:xfrm>
            <a:off x="1115616" y="6021288"/>
            <a:ext cx="2470705" cy="27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SzPct val="80000"/>
              <a:buFont typeface="Wingdings" pitchFamily="2" charset="2"/>
              <a:buChar char="Ø"/>
              <a:defRPr kumimoji="1"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zh-TW" sz="1600" b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102</a:t>
            </a:r>
            <a:r>
              <a:rPr lang="zh-TW" altLang="en-US" sz="1600" b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年</a:t>
            </a:r>
          </a:p>
        </p:txBody>
      </p:sp>
      <p:grpSp>
        <p:nvGrpSpPr>
          <p:cNvPr id="16446" name="群組 48"/>
          <p:cNvGrpSpPr>
            <a:grpSpLocks/>
          </p:cNvGrpSpPr>
          <p:nvPr/>
        </p:nvGrpSpPr>
        <p:grpSpPr bwMode="auto">
          <a:xfrm>
            <a:off x="1834877" y="2257077"/>
            <a:ext cx="2408238" cy="584200"/>
            <a:chOff x="3275856" y="3501008"/>
            <a:chExt cx="7216838" cy="525761"/>
          </a:xfrm>
        </p:grpSpPr>
        <p:sp>
          <p:nvSpPr>
            <p:cNvPr id="102" name="五邊形 101"/>
            <p:cNvSpPr/>
            <p:nvPr/>
          </p:nvSpPr>
          <p:spPr>
            <a:xfrm>
              <a:off x="3281867" y="3725744"/>
              <a:ext cx="7210827" cy="229591"/>
            </a:xfrm>
            <a:prstGeom prst="homePlate">
              <a:avLst/>
            </a:prstGeom>
            <a:solidFill>
              <a:srgbClr val="FFFF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3275856" y="3501008"/>
              <a:ext cx="7216838" cy="5257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zh-TW" sz="1600" b="1" dirty="0">
                  <a:latin typeface="+mn-ea"/>
                  <a:ea typeface="+mn-ea"/>
                </a:rPr>
                <a:t>102</a:t>
              </a:r>
              <a:r>
                <a:rPr lang="zh-TW" altLang="en-US" sz="1600" b="1" dirty="0">
                  <a:latin typeface="+mn-ea"/>
                  <a:ea typeface="+mn-ea"/>
                </a:rPr>
                <a:t>年</a:t>
              </a:r>
              <a:r>
                <a:rPr lang="en-US" altLang="zh-TW" sz="1600" b="1" dirty="0">
                  <a:latin typeface="+mn-ea"/>
                  <a:ea typeface="+mn-ea"/>
                </a:rPr>
                <a:t>2</a:t>
              </a:r>
              <a:r>
                <a:rPr lang="zh-TW" altLang="en-US" sz="1600" b="1" dirty="0" smtClean="0">
                  <a:latin typeface="+mn-ea"/>
                  <a:ea typeface="+mn-ea"/>
                </a:rPr>
                <a:t>月</a:t>
              </a:r>
              <a:endParaRPr lang="en-US" altLang="zh-TW" sz="1600" b="1" dirty="0">
                <a:latin typeface="+mn-ea"/>
                <a:ea typeface="+mn-ea"/>
              </a:endParaRPr>
            </a:p>
            <a:p>
              <a:pPr eaLnBrk="1" hangingPunct="1">
                <a:defRPr/>
              </a:pPr>
              <a:r>
                <a:rPr lang="zh-TW" altLang="en-US" sz="1600" b="1" dirty="0">
                  <a:latin typeface="+mn-ea"/>
                  <a:ea typeface="+mn-ea"/>
                </a:rPr>
                <a:t>與台大頻寬升級為 </a:t>
              </a:r>
              <a:r>
                <a:rPr lang="en-US" altLang="zh-TW" sz="1600" b="1" dirty="0">
                  <a:latin typeface="+mn-ea"/>
                  <a:ea typeface="+mn-ea"/>
                </a:rPr>
                <a:t>10Gb</a:t>
              </a:r>
              <a:endParaRPr lang="zh-TW" altLang="en-US" sz="1600" b="1" dirty="0">
                <a:latin typeface="+mn-ea"/>
                <a:ea typeface="+mn-ea"/>
              </a:endParaRPr>
            </a:p>
          </p:txBody>
        </p:sp>
      </p:grpSp>
      <p:sp>
        <p:nvSpPr>
          <p:cNvPr id="106" name="五邊形 105"/>
          <p:cNvSpPr/>
          <p:nvPr/>
        </p:nvSpPr>
        <p:spPr bwMode="auto">
          <a:xfrm>
            <a:off x="3949222" y="4070275"/>
            <a:ext cx="2206954" cy="283889"/>
          </a:xfrm>
          <a:prstGeom prst="homePlate">
            <a:avLst/>
          </a:prstGeom>
          <a:solidFill>
            <a:srgbClr val="99CCF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7" name="矩形 106"/>
          <p:cNvSpPr/>
          <p:nvPr/>
        </p:nvSpPr>
        <p:spPr bwMode="auto">
          <a:xfrm>
            <a:off x="3887861" y="3777902"/>
            <a:ext cx="2124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1600" b="1" dirty="0">
                <a:latin typeface="+mn-ea"/>
                <a:ea typeface="+mn-ea"/>
              </a:rPr>
              <a:t>102</a:t>
            </a:r>
            <a:r>
              <a:rPr lang="zh-TW" altLang="en-US" sz="1600" b="1" dirty="0">
                <a:latin typeface="+mn-ea"/>
                <a:ea typeface="+mn-ea"/>
              </a:rPr>
              <a:t>年</a:t>
            </a:r>
            <a:r>
              <a:rPr lang="en-US" altLang="zh-TW" sz="1600" b="1" dirty="0">
                <a:latin typeface="+mn-ea"/>
                <a:ea typeface="+mn-ea"/>
              </a:rPr>
              <a:t>5</a:t>
            </a:r>
            <a:r>
              <a:rPr lang="zh-TW" altLang="en-US" sz="1600" b="1" dirty="0">
                <a:latin typeface="+mn-ea"/>
                <a:ea typeface="+mn-ea"/>
              </a:rPr>
              <a:t>月</a:t>
            </a:r>
            <a:endParaRPr lang="en-US" altLang="zh-TW" sz="1600" b="1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600" b="1" dirty="0" smtClean="0">
                <a:latin typeface="+mn-ea"/>
                <a:ea typeface="+mn-ea"/>
              </a:rPr>
              <a:t>完成教育版 </a:t>
            </a:r>
            <a:r>
              <a:rPr lang="en-US" altLang="zh-TW" sz="1600" b="1" dirty="0">
                <a:latin typeface="+mn-ea"/>
                <a:ea typeface="+mn-ea"/>
              </a:rPr>
              <a:t>ISMS</a:t>
            </a:r>
            <a:r>
              <a:rPr lang="zh-TW" altLang="en-US" sz="1600" b="1" dirty="0">
                <a:latin typeface="+mn-ea"/>
                <a:ea typeface="+mn-ea"/>
              </a:rPr>
              <a:t>稽核</a:t>
            </a:r>
          </a:p>
        </p:txBody>
      </p:sp>
      <p:cxnSp>
        <p:nvCxnSpPr>
          <p:cNvPr id="111" name="直線接點 110"/>
          <p:cNvCxnSpPr/>
          <p:nvPr/>
        </p:nvCxnSpPr>
        <p:spPr>
          <a:xfrm flipV="1">
            <a:off x="9782746" y="6713538"/>
            <a:ext cx="0" cy="723900"/>
          </a:xfrm>
          <a:prstGeom prst="line">
            <a:avLst/>
          </a:prstGeom>
          <a:ln w="127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接點 111"/>
          <p:cNvCxnSpPr/>
          <p:nvPr/>
        </p:nvCxnSpPr>
        <p:spPr>
          <a:xfrm flipV="1">
            <a:off x="9200133" y="6713538"/>
            <a:ext cx="0" cy="723900"/>
          </a:xfrm>
          <a:prstGeom prst="line">
            <a:avLst/>
          </a:prstGeom>
          <a:ln w="127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五邊形 93"/>
          <p:cNvSpPr/>
          <p:nvPr/>
        </p:nvSpPr>
        <p:spPr bwMode="auto">
          <a:xfrm>
            <a:off x="4962474" y="4649216"/>
            <a:ext cx="2011271" cy="270099"/>
          </a:xfrm>
          <a:prstGeom prst="homePlate">
            <a:avLst/>
          </a:prstGeom>
          <a:solidFill>
            <a:srgbClr val="FF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3" name="矩形 92"/>
          <p:cNvSpPr/>
          <p:nvPr/>
        </p:nvSpPr>
        <p:spPr bwMode="auto">
          <a:xfrm>
            <a:off x="4859065" y="4354165"/>
            <a:ext cx="2114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1600" b="1" dirty="0">
                <a:latin typeface="+mn-ea"/>
                <a:ea typeface="+mn-ea"/>
              </a:rPr>
              <a:t>102</a:t>
            </a:r>
            <a:r>
              <a:rPr lang="zh-TW" altLang="en-US" sz="1600" b="1" dirty="0">
                <a:latin typeface="+mn-ea"/>
                <a:ea typeface="+mn-ea"/>
              </a:rPr>
              <a:t>年</a:t>
            </a:r>
            <a:r>
              <a:rPr lang="en-US" altLang="zh-TW" sz="1600" b="1" dirty="0">
                <a:latin typeface="+mn-ea"/>
                <a:ea typeface="+mn-ea"/>
              </a:rPr>
              <a:t>7</a:t>
            </a:r>
            <a:r>
              <a:rPr lang="zh-TW" altLang="en-US" sz="1600" b="1" dirty="0">
                <a:latin typeface="+mn-ea"/>
                <a:ea typeface="+mn-ea"/>
              </a:rPr>
              <a:t>月</a:t>
            </a:r>
            <a:endParaRPr lang="en-US" altLang="zh-TW" sz="1600" b="1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zh-TW" sz="1600" b="1" dirty="0" smtClean="0">
                <a:latin typeface="+mn-ea"/>
                <a:ea typeface="+mn-ea"/>
              </a:rPr>
              <a:t>102</a:t>
            </a:r>
            <a:r>
              <a:rPr lang="zh-TW" altLang="en-US" sz="1600" b="1" dirty="0" smtClean="0">
                <a:latin typeface="+mn-ea"/>
                <a:ea typeface="+mn-ea"/>
              </a:rPr>
              <a:t>年度</a:t>
            </a:r>
            <a:r>
              <a:rPr lang="zh-TW" altLang="en-US" sz="1600" b="1" dirty="0">
                <a:latin typeface="+mn-ea"/>
                <a:ea typeface="+mn-ea"/>
              </a:rPr>
              <a:t>區網教育訓練</a:t>
            </a:r>
          </a:p>
        </p:txBody>
      </p:sp>
      <p:sp>
        <p:nvSpPr>
          <p:cNvPr id="78" name="文字方塊 77"/>
          <p:cNvSpPr txBox="1"/>
          <p:nvPr/>
        </p:nvSpPr>
        <p:spPr>
          <a:xfrm>
            <a:off x="6217144" y="6165304"/>
            <a:ext cx="2741824" cy="249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九</a:t>
            </a:r>
            <a:r>
              <a:rPr lang="zh-TW" altLang="en-US" sz="1200" b="1" dirty="0" smtClean="0">
                <a:latin typeface="Calibri" panose="020F0502020204030204" pitchFamily="34" charset="0"/>
                <a:ea typeface="新細明體" charset="-120"/>
              </a:rPr>
              <a:t>月</a:t>
            </a:r>
            <a:endParaRPr lang="zh-TW" altLang="en-US" sz="1200" b="1" dirty="0">
              <a:latin typeface="Calibri" panose="020F0502020204030204" pitchFamily="34" charset="0"/>
              <a:ea typeface="新細明體" charset="-120"/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6793208" y="6237014"/>
            <a:ext cx="2165760" cy="13759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十</a:t>
            </a:r>
            <a:r>
              <a:rPr lang="zh-TW" altLang="en-US" sz="1200" b="1" dirty="0" smtClean="0">
                <a:latin typeface="Calibri" panose="020F0502020204030204" pitchFamily="34" charset="0"/>
                <a:ea typeface="新細明體" charset="-120"/>
              </a:rPr>
              <a:t>月</a:t>
            </a:r>
            <a:endParaRPr lang="zh-TW" altLang="en-US" sz="1200" b="1" dirty="0">
              <a:latin typeface="Calibri" panose="020F0502020204030204" pitchFamily="34" charset="0"/>
              <a:ea typeface="新細明體" charset="-120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7374792" y="6237014"/>
            <a:ext cx="1584176" cy="13759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十一</a:t>
            </a:r>
            <a:r>
              <a:rPr lang="zh-TW" altLang="en-US" sz="1200" b="1" dirty="0" smtClean="0">
                <a:latin typeface="Calibri" panose="020F0502020204030204" pitchFamily="34" charset="0"/>
                <a:ea typeface="新細明體" charset="-120"/>
              </a:rPr>
              <a:t>月</a:t>
            </a:r>
            <a:endParaRPr lang="zh-TW" altLang="en-US" sz="1200" b="1" dirty="0">
              <a:latin typeface="Calibri" panose="020F0502020204030204" pitchFamily="34" charset="0"/>
              <a:ea typeface="新細明體" charset="-120"/>
            </a:endParaRPr>
          </a:p>
        </p:txBody>
      </p:sp>
      <p:sp>
        <p:nvSpPr>
          <p:cNvPr id="81" name="文字方塊 80"/>
          <p:cNvSpPr txBox="1"/>
          <p:nvPr/>
        </p:nvSpPr>
        <p:spPr>
          <a:xfrm>
            <a:off x="8166880" y="6165304"/>
            <a:ext cx="961245" cy="20930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200" b="1" dirty="0">
                <a:latin typeface="Calibri" panose="020F0502020204030204" pitchFamily="34" charset="0"/>
                <a:ea typeface="新細明體" charset="-120"/>
              </a:rPr>
              <a:t>十二</a:t>
            </a:r>
            <a:r>
              <a:rPr lang="zh-TW" altLang="en-US" sz="1200" b="1" dirty="0" smtClean="0">
                <a:latin typeface="Calibri" panose="020F0502020204030204" pitchFamily="34" charset="0"/>
                <a:ea typeface="新細明體" charset="-120"/>
              </a:rPr>
              <a:t>月</a:t>
            </a:r>
            <a:endParaRPr lang="zh-TW" altLang="en-US" sz="1200" b="1" dirty="0">
              <a:latin typeface="Calibri" panose="020F0502020204030204" pitchFamily="34" charset="0"/>
              <a:ea typeface="新細明體" charset="-120"/>
            </a:endParaRPr>
          </a:p>
        </p:txBody>
      </p:sp>
      <p:sp>
        <p:nvSpPr>
          <p:cNvPr id="86" name="五邊形 85"/>
          <p:cNvSpPr/>
          <p:nvPr/>
        </p:nvSpPr>
        <p:spPr bwMode="auto">
          <a:xfrm>
            <a:off x="6732240" y="5729138"/>
            <a:ext cx="2304802" cy="208046"/>
          </a:xfrm>
          <a:prstGeom prst="homePlate">
            <a:avLst/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7" name="矩形 86"/>
          <p:cNvSpPr/>
          <p:nvPr/>
        </p:nvSpPr>
        <p:spPr bwMode="auto">
          <a:xfrm>
            <a:off x="6623966" y="5432358"/>
            <a:ext cx="2556546" cy="58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TW" sz="1600" b="1" dirty="0" smtClean="0">
                <a:latin typeface="+mn-ea"/>
                <a:ea typeface="+mn-ea"/>
              </a:rPr>
              <a:t>102</a:t>
            </a:r>
            <a:r>
              <a:rPr lang="zh-TW" altLang="en-US" sz="1600" b="1" dirty="0" smtClean="0">
                <a:latin typeface="+mn-ea"/>
                <a:ea typeface="+mn-ea"/>
              </a:rPr>
              <a:t>年</a:t>
            </a:r>
            <a:r>
              <a:rPr lang="en-US" altLang="zh-TW" sz="1600" b="1" dirty="0" smtClean="0">
                <a:latin typeface="+mn-ea"/>
                <a:ea typeface="+mn-ea"/>
              </a:rPr>
              <a:t>10</a:t>
            </a:r>
            <a:r>
              <a:rPr lang="zh-TW" altLang="en-US" sz="1600" b="1" dirty="0" smtClean="0">
                <a:latin typeface="+mn-ea"/>
                <a:ea typeface="+mn-ea"/>
              </a:rPr>
              <a:t>月</a:t>
            </a:r>
            <a:endParaRPr lang="en-US" altLang="zh-TW" sz="1600" b="1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zh-TW" sz="1600" b="1" dirty="0" smtClean="0">
                <a:latin typeface="+mn-ea"/>
                <a:ea typeface="+mn-ea"/>
              </a:rPr>
              <a:t>102</a:t>
            </a:r>
            <a:r>
              <a:rPr lang="zh-TW" altLang="en-US" sz="1600" b="1" dirty="0" smtClean="0">
                <a:latin typeface="+mn-ea"/>
                <a:ea typeface="+mn-ea"/>
              </a:rPr>
              <a:t>年度第二次區網會議</a:t>
            </a:r>
            <a:endParaRPr lang="zh-TW" altLang="en-US" sz="16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9383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臺北區網營運服務目標</a:t>
            </a:r>
            <a:endParaRPr lang="zh-TW" altLang="en-US" dirty="0" smtClean="0"/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網路服務可用性</a:t>
            </a:r>
          </a:p>
          <a:p>
            <a:pPr lvl="1"/>
            <a:r>
              <a:rPr lang="zh-TW" altLang="en-US" smtClean="0"/>
              <a:t>提升區網中心路由器介接之實體線路的可用性，避免眾多連線學校線路交錯導致拉扯而中斷，於</a:t>
            </a:r>
            <a:r>
              <a:rPr lang="en-US" altLang="zh-TW" smtClean="0"/>
              <a:t>102</a:t>
            </a:r>
            <a:r>
              <a:rPr lang="zh-TW" altLang="en-US" smtClean="0"/>
              <a:t>年</a:t>
            </a:r>
            <a:r>
              <a:rPr lang="en-US" altLang="zh-TW" smtClean="0"/>
              <a:t>4</a:t>
            </a:r>
            <a:r>
              <a:rPr lang="zh-TW" altLang="en-US" smtClean="0"/>
              <a:t>月完成區網路由器實體線路重整</a:t>
            </a:r>
          </a:p>
          <a:p>
            <a:r>
              <a:rPr lang="zh-TW" altLang="en-US" smtClean="0"/>
              <a:t>網路連線順暢性</a:t>
            </a:r>
          </a:p>
          <a:p>
            <a:pPr lvl="1"/>
            <a:r>
              <a:rPr lang="en-US" altLang="zh-TW" smtClean="0"/>
              <a:t>102</a:t>
            </a:r>
            <a:r>
              <a:rPr lang="zh-TW" altLang="en-US" smtClean="0"/>
              <a:t>年</a:t>
            </a:r>
            <a:r>
              <a:rPr lang="en-US" altLang="zh-TW" smtClean="0"/>
              <a:t>4</a:t>
            </a:r>
            <a:r>
              <a:rPr lang="zh-TW" altLang="en-US" smtClean="0"/>
              <a:t>月區網中心與臺大連線由</a:t>
            </a:r>
            <a:r>
              <a:rPr lang="en-US" altLang="zh-TW" smtClean="0"/>
              <a:t>2Gbps</a:t>
            </a:r>
            <a:r>
              <a:rPr lang="zh-TW" altLang="en-US" smtClean="0"/>
              <a:t>升級為</a:t>
            </a:r>
            <a:r>
              <a:rPr lang="en-US" altLang="zh-TW" smtClean="0"/>
              <a:t>10Gbps</a:t>
            </a:r>
            <a:endParaRPr lang="zh-TW" altLang="en-US" smtClean="0"/>
          </a:p>
          <a:p>
            <a:pPr lvl="1"/>
            <a:r>
              <a:rPr lang="en-US" altLang="zh-TW" smtClean="0"/>
              <a:t>102</a:t>
            </a:r>
            <a:r>
              <a:rPr lang="zh-TW" altLang="en-US" smtClean="0"/>
              <a:t>年</a:t>
            </a:r>
            <a:r>
              <a:rPr lang="en-US" altLang="zh-TW" smtClean="0"/>
              <a:t>8</a:t>
            </a:r>
            <a:r>
              <a:rPr lang="zh-TW" altLang="en-US" smtClean="0"/>
              <a:t>月區網中心與</a:t>
            </a:r>
            <a:r>
              <a:rPr lang="en-US" altLang="zh-TW" smtClean="0"/>
              <a:t>HINET</a:t>
            </a:r>
            <a:r>
              <a:rPr lang="zh-TW" altLang="en-US" smtClean="0"/>
              <a:t>連線由</a:t>
            </a:r>
            <a:r>
              <a:rPr lang="en-US" altLang="zh-TW" smtClean="0"/>
              <a:t>2Gbps</a:t>
            </a:r>
            <a:r>
              <a:rPr lang="zh-TW" altLang="en-US" smtClean="0"/>
              <a:t>升級</a:t>
            </a:r>
            <a:r>
              <a:rPr lang="en-US" altLang="zh-TW" smtClean="0"/>
              <a:t>3Gbps</a:t>
            </a:r>
            <a:endParaRPr lang="zh-TW" altLang="en-US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322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2013/04~2013/10 </a:t>
            </a:r>
            <a:r>
              <a:rPr lang="zh-TW" altLang="en-US" dirty="0"/>
              <a:t>公告</a:t>
            </a:r>
            <a:r>
              <a:rPr lang="zh-TW" altLang="en-US" dirty="0" smtClean="0"/>
              <a:t>服務</a:t>
            </a:r>
            <a:r>
              <a:rPr lang="zh-TW" altLang="en-US" dirty="0"/>
              <a:t>記</a:t>
            </a:r>
            <a:r>
              <a:rPr lang="zh-TW" altLang="en-US" dirty="0" smtClean="0"/>
              <a:t>錄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479474"/>
              </p:ext>
            </p:extLst>
          </p:nvPr>
        </p:nvGraphicFramePr>
        <p:xfrm>
          <a:off x="755576" y="1628800"/>
          <a:ext cx="7848870" cy="27363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8145"/>
                <a:gridCol w="1308145"/>
                <a:gridCol w="1308145"/>
                <a:gridCol w="1308145"/>
                <a:gridCol w="1308145"/>
                <a:gridCol w="1308145"/>
              </a:tblGrid>
              <a:tr h="30403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TW" altLang="en-US" sz="1800" u="none" strike="noStrike" kern="1200" dirty="0" smtClean="0">
                          <a:effectLst/>
                        </a:rPr>
                        <a:t>月份</a:t>
                      </a:r>
                      <a:endParaRPr kumimoji="0" lang="zh-TW" alt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會議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資安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電路異常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設備異常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總計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040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201304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</a:t>
                      </a:r>
                      <a:endParaRPr lang="en-US" altLang="zh-TW" sz="18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040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201305</a:t>
                      </a:r>
                      <a:endParaRPr lang="en-US" altLang="zh-TW" sz="18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</a:t>
                      </a:r>
                      <a:endParaRPr lang="en-US" altLang="zh-TW" sz="18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</a:t>
                      </a:r>
                      <a:endParaRPr lang="en-US" altLang="zh-TW" sz="18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040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201306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</a:t>
                      </a:r>
                      <a:endParaRPr lang="en-US" altLang="zh-TW" sz="18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040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201307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040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201308</a:t>
                      </a:r>
                      <a:endParaRPr lang="en-US" altLang="zh-TW" sz="18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</a:t>
                      </a:r>
                      <a:endParaRPr lang="en-US" altLang="zh-TW" sz="18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040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201309</a:t>
                      </a:r>
                      <a:endParaRPr lang="en-US" altLang="zh-TW" sz="18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040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201310</a:t>
                      </a:r>
                      <a:endParaRPr lang="en-US" altLang="zh-TW" sz="18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1</a:t>
                      </a:r>
                      <a:endParaRPr lang="en-US" altLang="zh-TW" sz="18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0403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總計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3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2</a:t>
                      </a:r>
                      <a:endParaRPr lang="en-US" altLang="zh-TW" sz="18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9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15</a:t>
            </a:fld>
            <a:endParaRPr lang="en-US" altLang="zh-TW"/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252562"/>
              </p:ext>
            </p:extLst>
          </p:nvPr>
        </p:nvGraphicFramePr>
        <p:xfrm>
          <a:off x="899592" y="4293096"/>
          <a:ext cx="7488832" cy="223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90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2013/04~2013/09 </a:t>
            </a:r>
            <a:r>
              <a:rPr lang="zh-TW" altLang="en-US" dirty="0" smtClean="0"/>
              <a:t>咨詢</a:t>
            </a:r>
            <a:r>
              <a:rPr lang="zh-TW" altLang="en-US" dirty="0"/>
              <a:t>服務記錄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065961"/>
              </p:ext>
            </p:extLst>
          </p:nvPr>
        </p:nvGraphicFramePr>
        <p:xfrm>
          <a:off x="755576" y="1484784"/>
          <a:ext cx="7931222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9995"/>
                <a:gridCol w="615159"/>
                <a:gridCol w="1230319"/>
                <a:gridCol w="922739"/>
                <a:gridCol w="922739"/>
                <a:gridCol w="922739"/>
                <a:gridCol w="922739"/>
                <a:gridCol w="922739"/>
                <a:gridCol w="692054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月份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ipv6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Routing</a:t>
                      </a:r>
                      <a:r>
                        <a:rPr lang="zh-TW" sz="1600" kern="0" dirty="0">
                          <a:effectLst/>
                        </a:rPr>
                        <a:t>相關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升速相關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網頁服務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設備異常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資安相關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電路異常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總計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201304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　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　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　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　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201305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3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2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　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　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　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8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201306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　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4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　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　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2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1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8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201307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　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　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　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　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　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　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201308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　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　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1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　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　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6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201309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　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　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　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1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1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4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總計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12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5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3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31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16</a:t>
            </a:fld>
            <a:endParaRPr lang="en-US" altLang="zh-TW"/>
          </a:p>
        </p:txBody>
      </p:sp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val="1813531534"/>
              </p:ext>
            </p:extLst>
          </p:nvPr>
        </p:nvGraphicFramePr>
        <p:xfrm>
          <a:off x="971600" y="4437112"/>
          <a:ext cx="7632848" cy="225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25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異常處理經驗分享於區網會議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異常處理</a:t>
            </a:r>
            <a:r>
              <a:rPr lang="zh-TW" altLang="en-US" dirty="0" smtClean="0"/>
              <a:t>範例</a:t>
            </a:r>
            <a:r>
              <a:rPr lang="en-US" altLang="zh-TW" dirty="0"/>
              <a:t>1 – </a:t>
            </a:r>
            <a:r>
              <a:rPr lang="en-US" altLang="zh-TW" dirty="0" smtClean="0"/>
              <a:t>Routing </a:t>
            </a:r>
            <a:r>
              <a:rPr lang="zh-TW" altLang="en-US" dirty="0" smtClean="0"/>
              <a:t>相關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使用國外免費之 </a:t>
            </a:r>
            <a:r>
              <a:rPr lang="en-US" altLang="zh-TW" dirty="0" err="1"/>
              <a:t>Traceroute</a:t>
            </a:r>
            <a:r>
              <a:rPr lang="en-US" altLang="zh-TW" dirty="0"/>
              <a:t> </a:t>
            </a:r>
            <a:r>
              <a:rPr lang="zh-TW" altLang="en-US" dirty="0"/>
              <a:t>服務 </a:t>
            </a:r>
            <a:endParaRPr lang="en-US" altLang="zh-TW" dirty="0"/>
          </a:p>
          <a:p>
            <a:r>
              <a:rPr lang="zh-TW" altLang="en-US" dirty="0"/>
              <a:t>異常處理</a:t>
            </a:r>
            <a:r>
              <a:rPr lang="zh-TW" altLang="en-US" dirty="0" smtClean="0"/>
              <a:t>範例</a:t>
            </a:r>
            <a:r>
              <a:rPr lang="en-US" altLang="zh-TW" dirty="0" smtClean="0"/>
              <a:t>2</a:t>
            </a:r>
            <a:r>
              <a:rPr lang="en-US" altLang="zh-TW" dirty="0"/>
              <a:t> –</a:t>
            </a:r>
            <a:r>
              <a:rPr lang="zh-TW" altLang="en-US" dirty="0" smtClean="0"/>
              <a:t>資安相關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ACL </a:t>
            </a:r>
            <a:r>
              <a:rPr lang="zh-TW" altLang="en-US" dirty="0" smtClean="0"/>
              <a:t>阻擋</a:t>
            </a:r>
            <a:endParaRPr lang="en-US" altLang="zh-TW" dirty="0" smtClean="0"/>
          </a:p>
          <a:p>
            <a:pPr lvl="2"/>
            <a:r>
              <a:rPr lang="en-US" altLang="zh-TW" dirty="0" smtClean="0">
                <a:hlinkClick r:id="rId2"/>
              </a:rPr>
              <a:t>www.amazon.co.jp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IP: 54.240.252.0</a:t>
            </a:r>
          </a:p>
          <a:p>
            <a:pPr lvl="1"/>
            <a:r>
              <a:rPr lang="en-US" altLang="zh-TW" dirty="0"/>
              <a:t>IP </a:t>
            </a:r>
            <a:r>
              <a:rPr lang="zh-TW" altLang="en-US" dirty="0"/>
              <a:t>位址 </a:t>
            </a:r>
            <a:r>
              <a:rPr lang="en-US" altLang="zh-TW" dirty="0"/>
              <a:t>X.X.X.0</a:t>
            </a:r>
            <a:r>
              <a:rPr lang="zh-TW" altLang="en-US" dirty="0"/>
              <a:t> 或 </a:t>
            </a:r>
            <a:r>
              <a:rPr lang="en-US" altLang="zh-TW" dirty="0"/>
              <a:t>X.X.X.255 </a:t>
            </a:r>
            <a:r>
              <a:rPr lang="zh-TW" altLang="en-US" dirty="0"/>
              <a:t>結尾是否合法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06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</a:t>
            </a:r>
            <a:r>
              <a:rPr lang="en-US" altLang="zh-TW" dirty="0"/>
              <a:t>-</a:t>
            </a:r>
            <a:r>
              <a:rPr lang="zh-TW" altLang="en-US" dirty="0"/>
              <a:t>網頁登入密碼強化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765F-A722-4660-B5CF-F77BD15F9907}" type="slidenum">
              <a:rPr lang="en-US" altLang="zh-TW" smtClean="0"/>
              <a:pPr/>
              <a:t>18</a:t>
            </a:fld>
            <a:endParaRPr lang="en-US" altLang="zh-TW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71" y="1422477"/>
            <a:ext cx="3374740" cy="229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611560" y="580600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n-ea"/>
                <a:ea typeface="+mn-ea"/>
              </a:rPr>
              <a:t>為加強資料庫安全，連線密碼已由明碼改為使用</a:t>
            </a:r>
            <a:r>
              <a:rPr lang="en-US" altLang="zh-TW" sz="2400" dirty="0" smtClean="0">
                <a:latin typeface="+mn-ea"/>
                <a:ea typeface="+mn-ea"/>
              </a:rPr>
              <a:t>Hash Key</a:t>
            </a:r>
            <a:r>
              <a:rPr lang="zh-TW" altLang="en-US" sz="2400" dirty="0" smtClean="0">
                <a:latin typeface="+mn-ea"/>
                <a:ea typeface="+mn-ea"/>
              </a:rPr>
              <a:t>加密</a:t>
            </a:r>
            <a:endParaRPr lang="zh-TW" altLang="en-US" sz="2400" dirty="0">
              <a:latin typeface="+mn-ea"/>
              <a:ea typeface="+mn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12976"/>
            <a:ext cx="58483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四、</a:t>
            </a:r>
            <a:r>
              <a:rPr lang="zh-TW" altLang="en-US" dirty="0">
                <a:effectLst/>
              </a:rPr>
              <a:t>資訊應用</a:t>
            </a:r>
            <a:r>
              <a:rPr lang="zh-TW" altLang="en-US" dirty="0" smtClean="0">
                <a:effectLst/>
              </a:rPr>
              <a:t>環境導入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網路管理</a:t>
            </a:r>
            <a:r>
              <a:rPr lang="zh-TW" altLang="zh-TW" dirty="0" smtClean="0"/>
              <a:t>機制</a:t>
            </a:r>
            <a:endParaRPr lang="en-US" altLang="zh-TW" dirty="0" smtClean="0"/>
          </a:p>
          <a:p>
            <a:pPr lvl="1"/>
            <a:r>
              <a:rPr lang="zh-TW" altLang="en-US" dirty="0"/>
              <a:t>連外</a:t>
            </a:r>
            <a:r>
              <a:rPr lang="zh-TW" altLang="en-US" dirty="0" smtClean="0"/>
              <a:t>線路</a:t>
            </a:r>
            <a:r>
              <a:rPr lang="zh-TW" altLang="en-US" dirty="0"/>
              <a:t>偵測</a:t>
            </a:r>
          </a:p>
          <a:p>
            <a:pPr lvl="1"/>
            <a:r>
              <a:rPr lang="zh-TW" altLang="en-US" dirty="0"/>
              <a:t>連線</a:t>
            </a:r>
            <a:r>
              <a:rPr lang="zh-TW" altLang="en-US" dirty="0" smtClean="0"/>
              <a:t>學校線路偵測</a:t>
            </a:r>
            <a:endParaRPr lang="zh-TW" altLang="en-US" dirty="0"/>
          </a:p>
          <a:p>
            <a:pPr lvl="1"/>
            <a:r>
              <a:rPr lang="en-US" altLang="zh-TW" dirty="0" err="1" smtClean="0"/>
              <a:t>Netflow</a:t>
            </a:r>
            <a:r>
              <a:rPr lang="zh-TW" altLang="en-US" dirty="0"/>
              <a:t> </a:t>
            </a:r>
            <a:r>
              <a:rPr lang="zh-TW" altLang="en-US" dirty="0" smtClean="0"/>
              <a:t>記錄與搜尋</a:t>
            </a:r>
            <a:endParaRPr lang="zh-TW" altLang="en-US" dirty="0"/>
          </a:p>
          <a:p>
            <a:pPr lvl="1"/>
            <a:r>
              <a:rPr lang="en-US" altLang="zh-TW" dirty="0"/>
              <a:t>Syslog</a:t>
            </a:r>
            <a:r>
              <a:rPr lang="zh-TW" altLang="en-US" dirty="0"/>
              <a:t>記錄與</a:t>
            </a:r>
            <a:r>
              <a:rPr lang="en-US" altLang="zh-TW" dirty="0"/>
              <a:t>Alert</a:t>
            </a:r>
            <a:r>
              <a:rPr lang="zh-TW" altLang="en-US" dirty="0"/>
              <a:t>通知</a:t>
            </a:r>
          </a:p>
          <a:p>
            <a:pPr lvl="1"/>
            <a:r>
              <a:rPr lang="zh-TW" altLang="en-US" dirty="0"/>
              <a:t>連線品質管理</a:t>
            </a:r>
            <a:endParaRPr lang="en-US" altLang="zh-TW" dirty="0" smtClean="0"/>
          </a:p>
          <a:p>
            <a:r>
              <a:rPr lang="en-US" altLang="zh-TW" dirty="0" smtClean="0"/>
              <a:t>IPv6 </a:t>
            </a:r>
            <a:r>
              <a:rPr lang="zh-TW" altLang="en-US" dirty="0" smtClean="0"/>
              <a:t>導入現況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765F-A722-4660-B5CF-F77BD15F9907}" type="slidenum">
              <a:rPr lang="en-US" altLang="zh-TW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3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968375"/>
          </a:xfrm>
        </p:spPr>
        <p:txBody>
          <a:bodyPr/>
          <a:lstStyle/>
          <a:p>
            <a:pPr algn="l">
              <a:defRPr/>
            </a:pPr>
            <a:r>
              <a:rPr lang="zh-TW" alt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一、中心簡介及人力狀況</a:t>
            </a:r>
            <a:endParaRPr lang="zh-TW" alt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 bwMode="auto">
          <a:xfrm>
            <a:off x="1476375" y="1268413"/>
            <a:ext cx="5761038" cy="532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zh-TW" altLang="en-US" sz="2400" b="1" smtClean="0">
                <a:latin typeface="Times New Roman" pitchFamily="18" charset="0"/>
                <a:ea typeface="標楷體" pitchFamily="65" charset="-120"/>
              </a:rPr>
              <a:t>單位名稱</a:t>
            </a:r>
            <a:r>
              <a:rPr lang="zh-TW" altLang="en-US" sz="2400" smtClean="0">
                <a:latin typeface="Times New Roman" pitchFamily="18" charset="0"/>
                <a:ea typeface="標楷體" pitchFamily="65" charset="-120"/>
              </a:rPr>
              <a:t>：臺北區域網路中心　</a:t>
            </a:r>
            <a:br>
              <a:rPr lang="zh-TW" altLang="en-US" sz="240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000" smtClean="0">
                <a:latin typeface="Times New Roman" pitchFamily="18" charset="0"/>
                <a:ea typeface="標楷體" pitchFamily="65" charset="-120"/>
              </a:rPr>
              <a:t>網址：</a:t>
            </a:r>
            <a:r>
              <a:rPr lang="en-US" altLang="zh-TW" sz="2000" smtClean="0">
                <a:latin typeface="Times New Roman" pitchFamily="18" charset="0"/>
                <a:ea typeface="標楷體" pitchFamily="65" charset="-120"/>
                <a:hlinkClick r:id="rId3"/>
              </a:rPr>
              <a:t>http://tprc.tanet.edu.tw/</a:t>
            </a:r>
            <a:r>
              <a:rPr lang="zh-TW" altLang="en-US" sz="2000" smtClean="0">
                <a:latin typeface="Times New Roman" pitchFamily="18" charset="0"/>
                <a:ea typeface="標楷體" pitchFamily="65" charset="-120"/>
              </a:rPr>
              <a:t>　</a:t>
            </a:r>
            <a:br>
              <a:rPr lang="zh-TW" altLang="en-US" sz="200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000" smtClean="0">
                <a:latin typeface="Times New Roman" pitchFamily="18" charset="0"/>
                <a:ea typeface="標楷體" pitchFamily="65" charset="-120"/>
              </a:rPr>
              <a:t>單位地址：臺北市羅斯福路四段一號　</a:t>
            </a:r>
            <a:br>
              <a:rPr lang="zh-TW" altLang="en-US" sz="200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000" smtClean="0">
                <a:latin typeface="Times New Roman" pitchFamily="18" charset="0"/>
                <a:ea typeface="標楷體" pitchFamily="65" charset="-120"/>
              </a:rPr>
              <a:t>單位傳真：</a:t>
            </a:r>
            <a:r>
              <a:rPr lang="en-US" altLang="zh-TW" sz="2000" smtClean="0">
                <a:latin typeface="Times New Roman" pitchFamily="18" charset="0"/>
                <a:ea typeface="標楷體" pitchFamily="65" charset="-120"/>
              </a:rPr>
              <a:t>(02) 23637204</a:t>
            </a:r>
            <a:r>
              <a:rPr lang="zh-TW" altLang="en-US" sz="2400" smtClean="0">
                <a:latin typeface="Times New Roman" pitchFamily="18" charset="0"/>
                <a:ea typeface="標楷體" pitchFamily="65" charset="-120"/>
              </a:rPr>
              <a:t>　    　　　</a:t>
            </a:r>
            <a:r>
              <a:rPr lang="zh-TW" altLang="en-US" sz="2400" b="1" smtClean="0"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zh-TW" altLang="en-US" sz="2400" b="1" smtClean="0">
                <a:latin typeface="Times New Roman" pitchFamily="18" charset="0"/>
                <a:ea typeface="標楷體" pitchFamily="65" charset="-120"/>
              </a:rPr>
              <a:t>單位主管</a:t>
            </a:r>
            <a:r>
              <a:rPr lang="zh-TW" altLang="en-US" sz="2400" smtClean="0">
                <a:latin typeface="Times New Roman" pitchFamily="18" charset="0"/>
                <a:ea typeface="標楷體" pitchFamily="65" charset="-120"/>
              </a:rPr>
              <a:t>：孫雅麗</a:t>
            </a:r>
            <a:br>
              <a:rPr lang="zh-TW" altLang="en-US" sz="2400" smtClean="0">
                <a:latin typeface="Times New Roman" pitchFamily="18" charset="0"/>
                <a:ea typeface="標楷體" pitchFamily="65" charset="-120"/>
              </a:rPr>
            </a:br>
            <a:r>
              <a:rPr lang="en-US" altLang="zh-TW" sz="2000" smtClean="0">
                <a:latin typeface="Times New Roman" pitchFamily="18" charset="0"/>
                <a:ea typeface="標楷體" pitchFamily="65" charset="-120"/>
              </a:rPr>
              <a:t>E-mail</a:t>
            </a:r>
            <a:r>
              <a:rPr lang="zh-TW" altLang="en-US" sz="2000" smtClean="0">
                <a:latin typeface="Times New Roman" pitchFamily="18" charset="0"/>
                <a:ea typeface="標楷體" pitchFamily="65" charset="-120"/>
              </a:rPr>
              <a:t>：</a:t>
            </a:r>
            <a:r>
              <a:rPr lang="en-US" altLang="zh-TW" sz="2000" smtClean="0">
                <a:latin typeface="Times New Roman" pitchFamily="18" charset="0"/>
                <a:ea typeface="標楷體" pitchFamily="65" charset="-120"/>
              </a:rPr>
              <a:t>sunny@ntu.edu.tw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zh-TW" altLang="en-US" sz="2000" smtClean="0">
                <a:latin typeface="Times New Roman" pitchFamily="18" charset="0"/>
                <a:ea typeface="標楷體" pitchFamily="65" charset="-120"/>
              </a:rPr>
              <a:t>     電話：</a:t>
            </a:r>
            <a:r>
              <a:rPr lang="en-US" altLang="zh-TW" sz="2000" smtClean="0">
                <a:latin typeface="Times New Roman" pitchFamily="18" charset="0"/>
                <a:ea typeface="標楷體" pitchFamily="65" charset="-120"/>
              </a:rPr>
              <a:t>(02) 33665001</a:t>
            </a:r>
            <a:endParaRPr lang="zh-TW" altLang="en-US" sz="2400" b="1" smtClean="0"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zh-TW" altLang="en-US" sz="2400" b="1" smtClean="0">
                <a:latin typeface="Times New Roman" pitchFamily="18" charset="0"/>
                <a:ea typeface="標楷體" pitchFamily="65" charset="-120"/>
              </a:rPr>
              <a:t>網路管理負責人：</a:t>
            </a:r>
            <a:r>
              <a:rPr lang="zh-TW" altLang="en-US" sz="2400" smtClean="0">
                <a:latin typeface="Times New Roman" pitchFamily="18" charset="0"/>
                <a:ea typeface="標楷體" pitchFamily="65" charset="-120"/>
              </a:rPr>
              <a:t>游子興</a:t>
            </a:r>
            <a:br>
              <a:rPr lang="zh-TW" altLang="en-US" sz="2400" smtClean="0">
                <a:latin typeface="Times New Roman" pitchFamily="18" charset="0"/>
                <a:ea typeface="標楷體" pitchFamily="65" charset="-120"/>
              </a:rPr>
            </a:br>
            <a:r>
              <a:rPr lang="en-US" altLang="zh-TW" sz="2000" smtClean="0">
                <a:latin typeface="Times New Roman" pitchFamily="18" charset="0"/>
                <a:ea typeface="標楷體" pitchFamily="65" charset="-120"/>
              </a:rPr>
              <a:t>E-mail</a:t>
            </a:r>
            <a:r>
              <a:rPr lang="zh-TW" altLang="en-US" sz="2000" smtClean="0">
                <a:latin typeface="Times New Roman" pitchFamily="18" charset="0"/>
                <a:ea typeface="標楷體" pitchFamily="65" charset="-120"/>
              </a:rPr>
              <a:t>：</a:t>
            </a:r>
            <a:r>
              <a:rPr lang="en-US" altLang="zh-TW" sz="2000" smtClean="0">
                <a:latin typeface="Times New Roman" pitchFamily="18" charset="0"/>
                <a:ea typeface="標楷體" pitchFamily="65" charset="-120"/>
              </a:rPr>
              <a:t>davisyou@mtu.edu.tw</a:t>
            </a:r>
            <a:r>
              <a:rPr lang="zh-TW" altLang="en-US" sz="2000" smtClean="0">
                <a:latin typeface="Times New Roman" pitchFamily="18" charset="0"/>
                <a:ea typeface="標楷體" pitchFamily="65" charset="-120"/>
              </a:rPr>
              <a:t>　</a:t>
            </a:r>
            <a:br>
              <a:rPr lang="zh-TW" altLang="en-US" sz="200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000" smtClean="0">
                <a:latin typeface="Times New Roman" pitchFamily="18" charset="0"/>
                <a:ea typeface="標楷體" pitchFamily="65" charset="-120"/>
              </a:rPr>
              <a:t>電話：</a:t>
            </a:r>
            <a:r>
              <a:rPr lang="en-US" altLang="zh-TW" sz="2000" smtClean="0">
                <a:latin typeface="Times New Roman" pitchFamily="18" charset="0"/>
                <a:ea typeface="標楷體" pitchFamily="65" charset="-120"/>
              </a:rPr>
              <a:t>(02) 33665008</a:t>
            </a:r>
            <a:r>
              <a:rPr lang="zh-TW" altLang="en-US" sz="2000" smtClean="0">
                <a:latin typeface="Times New Roman" pitchFamily="18" charset="0"/>
                <a:ea typeface="標楷體" pitchFamily="65" charset="-120"/>
              </a:rPr>
              <a:t>　</a:t>
            </a:r>
            <a:r>
              <a:rPr lang="zh-TW" altLang="en-US" sz="2400" smtClean="0">
                <a:latin typeface="Times New Roman" pitchFamily="18" charset="0"/>
                <a:ea typeface="標楷體" pitchFamily="65" charset="-120"/>
              </a:rPr>
              <a:t>　    　　</a:t>
            </a:r>
            <a:r>
              <a:rPr lang="zh-TW" altLang="en-US" sz="2400" b="1" smtClean="0"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zh-TW" altLang="en-US" sz="2400" b="1" smtClean="0">
                <a:latin typeface="Times New Roman" pitchFamily="18" charset="0"/>
                <a:ea typeface="標楷體" pitchFamily="65" charset="-120"/>
              </a:rPr>
              <a:t>資安業務負責人：</a:t>
            </a:r>
            <a:r>
              <a:rPr lang="zh-TW" altLang="en-US" sz="2400" smtClean="0">
                <a:latin typeface="Times New Roman" pitchFamily="18" charset="0"/>
                <a:ea typeface="標楷體" pitchFamily="65" charset="-120"/>
              </a:rPr>
              <a:t>游忠憲</a:t>
            </a:r>
            <a:br>
              <a:rPr lang="zh-TW" altLang="en-US" sz="2400" smtClean="0">
                <a:latin typeface="Times New Roman" pitchFamily="18" charset="0"/>
                <a:ea typeface="標楷體" pitchFamily="65" charset="-120"/>
              </a:rPr>
            </a:br>
            <a:r>
              <a:rPr lang="en-US" altLang="zh-TW" sz="2000" smtClean="0">
                <a:latin typeface="Times New Roman" pitchFamily="18" charset="0"/>
                <a:ea typeface="標楷體" pitchFamily="65" charset="-120"/>
              </a:rPr>
              <a:t>E-mail</a:t>
            </a:r>
            <a:r>
              <a:rPr lang="zh-TW" altLang="en-US" sz="2000" smtClean="0">
                <a:latin typeface="Times New Roman" pitchFamily="18" charset="0"/>
                <a:ea typeface="標楷體" pitchFamily="65" charset="-120"/>
              </a:rPr>
              <a:t>：</a:t>
            </a:r>
            <a:r>
              <a:rPr lang="en-US" altLang="zh-TW" sz="2000" smtClean="0">
                <a:latin typeface="Times New Roman" pitchFamily="18" charset="0"/>
                <a:ea typeface="標楷體" pitchFamily="65" charset="-120"/>
              </a:rPr>
              <a:t>chyue@ntu.edu.tw</a:t>
            </a:r>
            <a:br>
              <a:rPr lang="en-US" altLang="zh-TW" sz="200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000" smtClean="0">
                <a:latin typeface="Times New Roman" pitchFamily="18" charset="0"/>
                <a:ea typeface="標楷體" pitchFamily="65" charset="-120"/>
              </a:rPr>
              <a:t>電話：</a:t>
            </a:r>
            <a:r>
              <a:rPr lang="en-US" altLang="zh-TW" sz="2000" smtClean="0">
                <a:latin typeface="Times New Roman" pitchFamily="18" charset="0"/>
                <a:ea typeface="標楷體" pitchFamily="65" charset="-120"/>
              </a:rPr>
              <a:t>(02) 33665013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8808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472608" cy="41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網管機制</a:t>
            </a:r>
            <a:r>
              <a:rPr lang="en-US" altLang="zh-TW" dirty="0" smtClean="0"/>
              <a:t>-</a:t>
            </a:r>
            <a:r>
              <a:rPr lang="zh-TW" altLang="en-US" dirty="0" smtClean="0"/>
              <a:t>連外偵測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022920" y="5264601"/>
            <a:ext cx="8229600" cy="1332751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800" dirty="0" smtClean="0"/>
              <a:t>The Dude: Open Source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Freeware</a:t>
            </a:r>
          </a:p>
          <a:p>
            <a:r>
              <a:rPr lang="en-US" altLang="zh-TW" sz="2800" dirty="0" smtClean="0"/>
              <a:t>Windows Platform</a:t>
            </a:r>
          </a:p>
          <a:p>
            <a:r>
              <a:rPr lang="zh-TW" altLang="en-US" sz="2800" dirty="0" smtClean="0"/>
              <a:t>支援 </a:t>
            </a:r>
            <a:r>
              <a:rPr lang="en-US" altLang="zh-TW" sz="2800" dirty="0" smtClean="0"/>
              <a:t>ping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SNMP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DNS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http… </a:t>
            </a:r>
            <a:r>
              <a:rPr lang="zh-TW" altLang="en-US" sz="2800" dirty="0" smtClean="0"/>
              <a:t>等偵測方法</a:t>
            </a:r>
            <a:endParaRPr lang="zh-TW" altLang="en-US" sz="2800" dirty="0"/>
          </a:p>
        </p:txBody>
      </p:sp>
      <p:sp>
        <p:nvSpPr>
          <p:cNvPr id="8" name="圓角矩形 7"/>
          <p:cNvSpPr/>
          <p:nvPr/>
        </p:nvSpPr>
        <p:spPr>
          <a:xfrm>
            <a:off x="1403648" y="2780928"/>
            <a:ext cx="2585754" cy="237626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550821" y="137212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</a:rPr>
              <a:t>教育部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725963" y="430238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7030A0"/>
                </a:solidFill>
              </a:rPr>
              <a:t>ISP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004245" y="1268759"/>
            <a:ext cx="1487635" cy="141635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6300192" y="35997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7030A0"/>
                </a:solidFill>
              </a:rPr>
              <a:t>臺大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4067944" y="47971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</a:rPr>
              <a:t>連線學校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89474" y="1567421"/>
            <a:ext cx="1114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7030A0"/>
                </a:solidFill>
              </a:rPr>
              <a:t>其他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pPr algn="ctr"/>
            <a:r>
              <a:rPr lang="zh-TW" altLang="en-US" b="1" dirty="0" smtClean="0">
                <a:solidFill>
                  <a:srgbClr val="7030A0"/>
                </a:solidFill>
              </a:rPr>
              <a:t>區網中心</a:t>
            </a:r>
            <a:endParaRPr lang="zh-TW" altLang="en-US" b="1" dirty="0">
              <a:solidFill>
                <a:srgbClr val="7030A0"/>
              </a:solidFill>
            </a:endParaRPr>
          </a:p>
          <a:p>
            <a:pPr algn="ctr"/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923928" y="306896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</a:rPr>
              <a:t>臺北區網中心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67421"/>
            <a:ext cx="2958756" cy="190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向右箭號 15"/>
          <p:cNvSpPr/>
          <p:nvPr/>
        </p:nvSpPr>
        <p:spPr>
          <a:xfrm>
            <a:off x="4932040" y="2847121"/>
            <a:ext cx="720080" cy="16782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31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網管機制</a:t>
            </a:r>
            <a:r>
              <a:rPr lang="en-US" altLang="zh-TW" dirty="0"/>
              <a:t>-</a:t>
            </a:r>
            <a:r>
              <a:rPr lang="zh-TW" altLang="en-US" dirty="0" smtClean="0"/>
              <a:t>連線學校偵測</a:t>
            </a:r>
            <a:endParaRPr lang="zh-TW" altLang="en-US" dirty="0"/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 bwMode="auto">
          <a:xfrm>
            <a:off x="1331640" y="5085184"/>
            <a:ext cx="7355160" cy="12013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線路障礙即時通知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email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43" y="1224991"/>
            <a:ext cx="6010200" cy="393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517232"/>
            <a:ext cx="3491880" cy="114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6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網管機制</a:t>
            </a:r>
            <a:r>
              <a:rPr lang="en-US" altLang="zh-TW" dirty="0" smtClean="0"/>
              <a:t>- </a:t>
            </a:r>
            <a:r>
              <a:rPr lang="en-US" altLang="zh-TW" dirty="0" err="1" smtClean="0"/>
              <a:t>Netflow</a:t>
            </a:r>
            <a:r>
              <a:rPr lang="zh-TW" altLang="en-US" dirty="0" smtClean="0"/>
              <a:t>記錄與搜尋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785512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Cacti: Open Source</a:t>
            </a:r>
            <a:r>
              <a:rPr lang="zh-TW" altLang="en-US" dirty="0" smtClean="0"/>
              <a:t>、</a:t>
            </a:r>
            <a:r>
              <a:rPr lang="en-US" altLang="zh-TW" dirty="0" smtClean="0"/>
              <a:t>Freeware</a:t>
            </a:r>
          </a:p>
          <a:p>
            <a:r>
              <a:rPr lang="zh-TW" altLang="en-US" dirty="0" smtClean="0"/>
              <a:t>操作容易、介面美觀</a:t>
            </a:r>
            <a:endParaRPr lang="en-US" altLang="zh-TW" dirty="0" smtClean="0"/>
          </a:p>
          <a:p>
            <a:r>
              <a:rPr lang="zh-TW" altLang="en-US" dirty="0"/>
              <a:t>不</a:t>
            </a:r>
            <a:r>
              <a:rPr lang="zh-TW" altLang="en-US" dirty="0" smtClean="0"/>
              <a:t>需撰寫程式即可提供流向分析搜尋功能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時間、</a:t>
            </a:r>
            <a:r>
              <a:rPr lang="en-US" altLang="zh-TW" dirty="0" smtClean="0"/>
              <a:t>Protocols</a:t>
            </a:r>
          </a:p>
          <a:p>
            <a:pPr lvl="1"/>
            <a:r>
              <a:rPr lang="en-US" altLang="zh-TW" dirty="0" smtClean="0"/>
              <a:t>Source IP</a:t>
            </a:r>
            <a:r>
              <a:rPr lang="zh-TW" altLang="en-US" dirty="0" smtClean="0"/>
              <a:t>、</a:t>
            </a:r>
            <a:r>
              <a:rPr lang="en-US" altLang="zh-TW" dirty="0" smtClean="0"/>
              <a:t>Source Port</a:t>
            </a:r>
          </a:p>
          <a:p>
            <a:pPr lvl="1"/>
            <a:r>
              <a:rPr lang="en-US" altLang="zh-TW" dirty="0" smtClean="0"/>
              <a:t>Destination IP</a:t>
            </a:r>
            <a:r>
              <a:rPr lang="zh-TW" altLang="en-US" dirty="0" smtClean="0"/>
              <a:t>、</a:t>
            </a:r>
            <a:r>
              <a:rPr lang="en-US" altLang="zh-TW" dirty="0" smtClean="0"/>
              <a:t>Destination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Port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765F-A722-4660-B5CF-F77BD15F9907}" type="slidenum">
              <a:rPr lang="en-US" altLang="zh-TW" smtClean="0"/>
              <a:pPr/>
              <a:t>22</a:t>
            </a:fld>
            <a:endParaRPr lang="en-US" altLang="zh-TW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2607"/>
            <a:ext cx="6970754" cy="183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3779913" y="2754931"/>
            <a:ext cx="720080" cy="63460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74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網管機制</a:t>
            </a:r>
            <a:r>
              <a:rPr lang="en-US" altLang="zh-TW" sz="4000" dirty="0"/>
              <a:t>- </a:t>
            </a:r>
            <a:r>
              <a:rPr lang="en-US" altLang="zh-TW" sz="4000" dirty="0" smtClean="0"/>
              <a:t>Syslog</a:t>
            </a:r>
            <a:r>
              <a:rPr lang="zh-TW" altLang="en-US" sz="4000" dirty="0" smtClean="0"/>
              <a:t>記錄與</a:t>
            </a:r>
            <a:r>
              <a:rPr lang="en-US" altLang="zh-TW" sz="4000" dirty="0" smtClean="0"/>
              <a:t>Alert</a:t>
            </a:r>
            <a:r>
              <a:rPr lang="zh-TW" altLang="en-US" sz="4000" dirty="0" smtClean="0"/>
              <a:t>通知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3566" y="5085184"/>
            <a:ext cx="8229600" cy="1489368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Syslog </a:t>
            </a:r>
            <a:r>
              <a:rPr lang="zh-TW" altLang="en-US" dirty="0" smtClean="0"/>
              <a:t>記錄保存</a:t>
            </a:r>
            <a:endParaRPr lang="en-US" altLang="zh-TW" dirty="0" smtClean="0"/>
          </a:p>
          <a:p>
            <a:r>
              <a:rPr lang="zh-TW" altLang="en-US" dirty="0" smtClean="0"/>
              <a:t>自訂</a:t>
            </a:r>
            <a:r>
              <a:rPr lang="en-US" altLang="zh-TW" dirty="0" smtClean="0"/>
              <a:t>“</a:t>
            </a:r>
            <a:r>
              <a:rPr lang="zh-TW" altLang="en-US" dirty="0" smtClean="0"/>
              <a:t>關鍵字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即時 </a:t>
            </a:r>
            <a:r>
              <a:rPr lang="en-US" altLang="zh-TW" dirty="0" smtClean="0"/>
              <a:t>Alert </a:t>
            </a:r>
            <a:r>
              <a:rPr lang="zh-TW" altLang="en-US" dirty="0" smtClean="0"/>
              <a:t>通知 </a:t>
            </a:r>
            <a:r>
              <a:rPr lang="en-US" altLang="zh-TW" dirty="0" smtClean="0"/>
              <a:t>email</a:t>
            </a:r>
          </a:p>
          <a:p>
            <a:pPr lvl="1"/>
            <a:r>
              <a:rPr lang="en-US" altLang="zh-TW" dirty="0" smtClean="0"/>
              <a:t>Link UP/Down</a:t>
            </a:r>
          </a:p>
          <a:p>
            <a:pPr lvl="1"/>
            <a:r>
              <a:rPr lang="en-US" altLang="zh-TW" dirty="0" smtClean="0"/>
              <a:t>Login </a:t>
            </a:r>
            <a:r>
              <a:rPr lang="en-US" altLang="zh-TW" dirty="0" err="1" smtClean="0"/>
              <a:t>Sucess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765F-A722-4660-B5CF-F77BD15F9907}" type="slidenum">
              <a:rPr lang="en-US" altLang="zh-TW" smtClean="0"/>
              <a:pPr/>
              <a:t>23</a:t>
            </a:fld>
            <a:endParaRPr lang="en-US" altLang="zh-TW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04856" cy="170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76" y="3122032"/>
            <a:ext cx="3487716" cy="189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906" y="3107269"/>
            <a:ext cx="3460486" cy="196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5580112" y="2566283"/>
            <a:ext cx="1440160" cy="47645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843808" y="4005064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Email </a:t>
            </a:r>
            <a:r>
              <a:rPr lang="zh-TW" altLang="en-US" b="1" dirty="0" smtClean="0">
                <a:solidFill>
                  <a:srgbClr val="FF0000"/>
                </a:solidFill>
              </a:rPr>
              <a:t>通知</a:t>
            </a:r>
            <a:r>
              <a:rPr lang="en-US" altLang="zh-TW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Link Down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071051" y="3933056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Email </a:t>
            </a:r>
            <a:r>
              <a:rPr lang="zh-TW" altLang="en-US" b="1" dirty="0" smtClean="0">
                <a:solidFill>
                  <a:srgbClr val="FF0000"/>
                </a:solidFill>
              </a:rPr>
              <a:t>通知</a:t>
            </a:r>
            <a:r>
              <a:rPr lang="en-US" altLang="zh-TW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Login Success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網管機制</a:t>
            </a:r>
            <a:r>
              <a:rPr lang="en-US" altLang="zh-TW" dirty="0" smtClean="0"/>
              <a:t>- </a:t>
            </a:r>
            <a:r>
              <a:rPr lang="zh-TW" altLang="en-US" dirty="0"/>
              <a:t>連線品質管理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913304"/>
          </a:xfrm>
        </p:spPr>
        <p:txBody>
          <a:bodyPr>
            <a:normAutofit lnSpcReduction="10000"/>
          </a:bodyPr>
          <a:lstStyle/>
          <a:p>
            <a:r>
              <a:rPr lang="en-US" altLang="zh-TW" sz="2800" dirty="0" smtClean="0"/>
              <a:t>Ping Latency </a:t>
            </a:r>
            <a:r>
              <a:rPr lang="zh-TW" altLang="en-US" sz="2800" dirty="0" smtClean="0"/>
              <a:t>監控</a:t>
            </a:r>
            <a:endParaRPr lang="en-US" altLang="zh-TW" sz="2800" dirty="0" smtClean="0"/>
          </a:p>
          <a:p>
            <a:pPr lvl="1"/>
            <a:r>
              <a:rPr lang="en-US" altLang="zh-TW" sz="2400" dirty="0" smtClean="0"/>
              <a:t>Yahoo/Google/Facebook 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765F-A722-4660-B5CF-F77BD15F9907}" type="slidenum">
              <a:rPr lang="en-US" altLang="zh-TW" smtClean="0"/>
              <a:pPr/>
              <a:t>24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6" y="1412777"/>
            <a:ext cx="489359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30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IPv6 Routing </a:t>
            </a:r>
            <a:r>
              <a:rPr lang="zh-TW" altLang="en-US" dirty="0" smtClean="0"/>
              <a:t>運作現況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623031"/>
              </p:ext>
            </p:extLst>
          </p:nvPr>
        </p:nvGraphicFramePr>
        <p:xfrm>
          <a:off x="457200" y="1600200"/>
          <a:ext cx="8229600" cy="1125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</a:rPr>
                        <a:t>數目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</a:rPr>
                        <a:t>百分比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 smtClean="0">
                          <a:effectLst/>
                        </a:rPr>
                        <a:t>IP</a:t>
                      </a:r>
                      <a:r>
                        <a:rPr lang="en-US" sz="2400" u="none" strike="noStrike" dirty="0" smtClean="0">
                          <a:effectLst/>
                        </a:rPr>
                        <a:t>v6 </a:t>
                      </a:r>
                      <a:r>
                        <a:rPr lang="en-US" sz="2400" u="none" strike="noStrike" dirty="0">
                          <a:effectLst/>
                        </a:rPr>
                        <a:t>ready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17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33%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 smtClean="0">
                          <a:effectLst/>
                        </a:rPr>
                        <a:t>IP</a:t>
                      </a:r>
                      <a:r>
                        <a:rPr lang="en-US" sz="2400" u="none" strike="noStrike" dirty="0" smtClean="0">
                          <a:effectLst/>
                        </a:rPr>
                        <a:t>v6 </a:t>
                      </a:r>
                      <a:r>
                        <a:rPr lang="en-US" sz="2400" u="none" strike="noStrike" dirty="0">
                          <a:effectLst/>
                        </a:rPr>
                        <a:t>not ready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34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67%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25</a:t>
            </a:fld>
            <a:endParaRPr lang="en-US" altLang="zh-TW"/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623287"/>
              </p:ext>
            </p:extLst>
          </p:nvPr>
        </p:nvGraphicFramePr>
        <p:xfrm>
          <a:off x="2123728" y="2924944"/>
          <a:ext cx="612068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8537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已</a:t>
            </a:r>
            <a:r>
              <a:rPr lang="zh-TW" altLang="en-US" dirty="0" smtClean="0"/>
              <a:t>導入 </a:t>
            </a:r>
            <a:r>
              <a:rPr lang="en-US" altLang="zh-TW" dirty="0" smtClean="0"/>
              <a:t>IPv6 Routing </a:t>
            </a:r>
            <a:r>
              <a:rPr lang="zh-TW" altLang="en-US" dirty="0"/>
              <a:t>比例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828618"/>
              </p:ext>
            </p:extLst>
          </p:nvPr>
        </p:nvGraphicFramePr>
        <p:xfrm>
          <a:off x="457200" y="1600200"/>
          <a:ext cx="8229600" cy="1501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</a:rPr>
                        <a:t>數目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</a:rPr>
                        <a:t>百分比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</a:rPr>
                        <a:t>大學院校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12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71%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</a:rPr>
                        <a:t>高中職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4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23%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國中小學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1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6%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26</a:t>
            </a:fld>
            <a:endParaRPr lang="en-US" altLang="zh-TW"/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1288"/>
              </p:ext>
            </p:extLst>
          </p:nvPr>
        </p:nvGraphicFramePr>
        <p:xfrm>
          <a:off x="1619672" y="3429000"/>
          <a:ext cx="6984776" cy="3224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3156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 smtClean="0">
                <a:ea typeface="標楷體" pitchFamily="65" charset="-120"/>
              </a:rPr>
              <a:t>針對</a:t>
            </a:r>
            <a:r>
              <a:rPr lang="zh-TW" altLang="en-US" dirty="0" smtClean="0">
                <a:ea typeface="標楷體" pitchFamily="65" charset="-120"/>
              </a:rPr>
              <a:t>最近發生之</a:t>
            </a:r>
            <a:r>
              <a:rPr lang="en-US" altLang="zh-TW" dirty="0">
                <a:ea typeface="標楷體" pitchFamily="65" charset="-120"/>
              </a:rPr>
              <a:t>DNS</a:t>
            </a:r>
            <a:r>
              <a:rPr lang="zh-TW" altLang="en-US" dirty="0">
                <a:ea typeface="標楷體" pitchFamily="65" charset="-120"/>
              </a:rPr>
              <a:t>放大</a:t>
            </a:r>
            <a:r>
              <a:rPr lang="zh-TW" altLang="en-US" dirty="0" smtClean="0">
                <a:ea typeface="標楷體" pitchFamily="65" charset="-120"/>
              </a:rPr>
              <a:t>攻擊，提供</a:t>
            </a:r>
            <a:endParaRPr lang="en-US" altLang="zh-TW" dirty="0" smtClean="0">
              <a:ea typeface="標楷體" pitchFamily="65" charset="-120"/>
            </a:endParaRPr>
          </a:p>
          <a:p>
            <a:pPr lvl="1">
              <a:lnSpc>
                <a:spcPct val="130000"/>
              </a:lnSpc>
            </a:pPr>
            <a:r>
              <a:rPr lang="en-US" altLang="zh-TW" dirty="0" smtClean="0">
                <a:ea typeface="標楷體" pitchFamily="65" charset="-120"/>
              </a:rPr>
              <a:t>Linux/Windows  DNS Service </a:t>
            </a:r>
            <a:r>
              <a:rPr lang="zh-TW" altLang="en-US" dirty="0" smtClean="0">
                <a:ea typeface="標楷體" pitchFamily="65" charset="-120"/>
              </a:rPr>
              <a:t>調整建議</a:t>
            </a:r>
            <a:endParaRPr lang="en-US" altLang="zh-TW" dirty="0">
              <a:ea typeface="標楷體" pitchFamily="65" charset="-120"/>
            </a:endParaRPr>
          </a:p>
          <a:p>
            <a:pPr lvl="1">
              <a:lnSpc>
                <a:spcPct val="130000"/>
              </a:lnSpc>
            </a:pPr>
            <a:r>
              <a:rPr lang="en-US" altLang="zh-TW" dirty="0" smtClean="0">
                <a:ea typeface="標楷體" pitchFamily="65" charset="-120"/>
              </a:rPr>
              <a:t>DNS </a:t>
            </a:r>
            <a:r>
              <a:rPr lang="zh-TW" altLang="en-US" dirty="0" smtClean="0">
                <a:ea typeface="標楷體" pitchFamily="65" charset="-120"/>
              </a:rPr>
              <a:t>線上功能檢查</a:t>
            </a:r>
            <a:endParaRPr lang="zh-TW" altLang="en-US" dirty="0">
              <a:ea typeface="標楷體" pitchFamily="65" charset="-120"/>
            </a:endParaRPr>
          </a:p>
          <a:p>
            <a:pPr lvl="2">
              <a:lnSpc>
                <a:spcPct val="130000"/>
              </a:lnSpc>
            </a:pPr>
            <a:r>
              <a:rPr lang="en-US" altLang="zh-TW" dirty="0" smtClean="0">
                <a:ea typeface="標楷體" pitchFamily="65" charset="-120"/>
              </a:rPr>
              <a:t>DNS </a:t>
            </a:r>
            <a:r>
              <a:rPr lang="en-US" altLang="zh-TW" dirty="0">
                <a:ea typeface="標楷體" pitchFamily="65" charset="-120"/>
              </a:rPr>
              <a:t>Recursion </a:t>
            </a:r>
            <a:r>
              <a:rPr lang="zh-TW" altLang="en-US" dirty="0">
                <a:ea typeface="標楷體" pitchFamily="65" charset="-120"/>
              </a:rPr>
              <a:t>檢查</a:t>
            </a:r>
          </a:p>
          <a:p>
            <a:pPr lvl="2">
              <a:lnSpc>
                <a:spcPct val="130000"/>
              </a:lnSpc>
            </a:pPr>
            <a:r>
              <a:rPr lang="en-US" altLang="zh-TW" dirty="0" smtClean="0">
                <a:ea typeface="標楷體" pitchFamily="65" charset="-120"/>
              </a:rPr>
              <a:t>DNS </a:t>
            </a:r>
            <a:r>
              <a:rPr lang="en-US" altLang="zh-TW" dirty="0">
                <a:ea typeface="標楷體" pitchFamily="65" charset="-120"/>
              </a:rPr>
              <a:t>Transfer </a:t>
            </a:r>
            <a:r>
              <a:rPr lang="zh-TW" altLang="en-US" dirty="0">
                <a:ea typeface="標楷體" pitchFamily="65" charset="-120"/>
              </a:rPr>
              <a:t>檢查</a:t>
            </a:r>
          </a:p>
          <a:p>
            <a:pPr lvl="2">
              <a:lnSpc>
                <a:spcPct val="130000"/>
              </a:lnSpc>
            </a:pPr>
            <a:r>
              <a:rPr lang="en-US" altLang="zh-TW" dirty="0" smtClean="0">
                <a:ea typeface="標楷體" pitchFamily="65" charset="-120"/>
              </a:rPr>
              <a:t>DNS </a:t>
            </a:r>
            <a:r>
              <a:rPr lang="zh-TW" altLang="en-US" dirty="0">
                <a:ea typeface="標楷體" pitchFamily="65" charset="-120"/>
              </a:rPr>
              <a:t>反解</a:t>
            </a:r>
            <a:r>
              <a:rPr lang="en-US" altLang="zh-TW" dirty="0">
                <a:ea typeface="標楷體" pitchFamily="65" charset="-120"/>
              </a:rPr>
              <a:t>-</a:t>
            </a:r>
            <a:r>
              <a:rPr lang="zh-TW" altLang="en-US" dirty="0">
                <a:ea typeface="標楷體" pitchFamily="65" charset="-120"/>
              </a:rPr>
              <a:t>完整性</a:t>
            </a:r>
            <a:r>
              <a:rPr lang="zh-TW" altLang="en-US" dirty="0" smtClean="0">
                <a:ea typeface="標楷體" pitchFamily="65" charset="-120"/>
              </a:rPr>
              <a:t>檢查</a:t>
            </a:r>
            <a:endParaRPr lang="en-US" altLang="zh-TW" dirty="0" smtClean="0">
              <a:ea typeface="標楷體" pitchFamily="65" charset="-120"/>
            </a:endParaRPr>
          </a:p>
          <a:p>
            <a:pPr>
              <a:lnSpc>
                <a:spcPct val="130000"/>
              </a:lnSpc>
            </a:pPr>
            <a:r>
              <a:rPr lang="en-US" altLang="zh-TW" dirty="0">
                <a:ea typeface="標楷體" pitchFamily="65" charset="-120"/>
              </a:rPr>
              <a:t>ipv4/ipv6 </a:t>
            </a:r>
            <a:r>
              <a:rPr lang="zh-TW" altLang="en-US" dirty="0" smtClean="0">
                <a:ea typeface="標楷體" pitchFamily="65" charset="-120"/>
              </a:rPr>
              <a:t>連線能力檢測</a:t>
            </a:r>
            <a:endParaRPr lang="zh-TW" altLang="en-US" dirty="0" smtClean="0"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27</a:t>
            </a:fld>
            <a:endParaRPr lang="en-US" altLang="zh-TW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五、創新服務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64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a typeface="標楷體" pitchFamily="65" charset="-120"/>
              </a:rPr>
              <a:t>DNS</a:t>
            </a:r>
            <a:r>
              <a:rPr lang="zh-TW" altLang="en-US" dirty="0">
                <a:ea typeface="標楷體" pitchFamily="65" charset="-120"/>
              </a:rPr>
              <a:t>放大攻擊與檢測</a:t>
            </a:r>
            <a:r>
              <a:rPr lang="zh-TW" altLang="en-US" dirty="0" smtClean="0">
                <a:ea typeface="標楷體" pitchFamily="65" charset="-120"/>
              </a:rPr>
              <a:t>方法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765F-A722-4660-B5CF-F77BD15F9907}" type="slidenum">
              <a:rPr lang="en-US" altLang="zh-TW" smtClean="0"/>
              <a:pPr/>
              <a:t>28</a:t>
            </a:fld>
            <a:endParaRPr lang="en-US" altLang="zh-TW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28008"/>
            <a:ext cx="7346887" cy="512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5796136" y="5517232"/>
            <a:ext cx="1440160" cy="28803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1187624" y="3573016"/>
            <a:ext cx="2016224" cy="170128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3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765F-A722-4660-B5CF-F77BD15F9907}" type="slidenum">
              <a:rPr lang="en-US" altLang="zh-TW" smtClean="0"/>
              <a:pPr/>
              <a:t>29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標楷體" pitchFamily="65" charset="-120"/>
              </a:rPr>
              <a:t>BIND/Windows DNS </a:t>
            </a:r>
            <a:r>
              <a:rPr lang="zh-TW" altLang="en-US" dirty="0">
                <a:ea typeface="標楷體" pitchFamily="65" charset="-120"/>
              </a:rPr>
              <a:t>設定調整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67" y="1648816"/>
            <a:ext cx="4094733" cy="357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30" y="1656322"/>
            <a:ext cx="4113234" cy="359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131640" y="5405154"/>
            <a:ext cx="3164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Linux: Bind DNS </a:t>
            </a:r>
            <a:r>
              <a:rPr lang="zh-TW" altLang="en-US" sz="2000" dirty="0" smtClean="0"/>
              <a:t>調整方法</a:t>
            </a:r>
            <a:endParaRPr lang="zh-TW" altLang="en-US" sz="2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292080" y="5398595"/>
            <a:ext cx="3007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Windows: DNS </a:t>
            </a:r>
            <a:r>
              <a:rPr lang="zh-TW" altLang="en-US" sz="2000" dirty="0" smtClean="0"/>
              <a:t>調整方法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632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中心簡介及人力狀況</a:t>
            </a:r>
            <a:r>
              <a:rPr lang="en-US" altLang="zh-TW" smtClean="0"/>
              <a:t>(Cont.)</a:t>
            </a:r>
            <a:endParaRPr lang="zh-TW" altLang="en-US" dirty="0" smtClean="0"/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編制內專職及約聘僱人員</a:t>
            </a:r>
            <a:r>
              <a:rPr lang="en-US" altLang="zh-TW" smtClean="0"/>
              <a:t>8</a:t>
            </a:r>
            <a:r>
              <a:rPr lang="zh-TW" altLang="en-US" smtClean="0"/>
              <a:t>名，其中區網經費及資安經費各約聘</a:t>
            </a:r>
            <a:r>
              <a:rPr lang="en-US" altLang="zh-TW" smtClean="0"/>
              <a:t>2</a:t>
            </a:r>
            <a:r>
              <a:rPr lang="zh-TW" altLang="en-US" smtClean="0"/>
              <a:t>名。</a:t>
            </a:r>
          </a:p>
          <a:p>
            <a:r>
              <a:rPr lang="zh-TW" altLang="en-US" smtClean="0"/>
              <a:t>負責臺北區域網路中心網路規劃、建置、維護、技術諮詢服務及相關伺服器（</a:t>
            </a:r>
            <a:r>
              <a:rPr lang="en-US" altLang="zh-TW" smtClean="0"/>
              <a:t>Web</a:t>
            </a:r>
            <a:r>
              <a:rPr lang="zh-TW" altLang="en-US" smtClean="0"/>
              <a:t>、</a:t>
            </a:r>
            <a:r>
              <a:rPr lang="en-US" altLang="zh-TW" smtClean="0"/>
              <a:t>Proxy</a:t>
            </a:r>
            <a:r>
              <a:rPr lang="zh-TW" altLang="en-US" smtClean="0"/>
              <a:t>）維護管理等業務。</a:t>
            </a:r>
            <a:endParaRPr lang="zh-TW" altLang="en-US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142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9" y="1410667"/>
            <a:ext cx="42005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274" y="1628800"/>
            <a:ext cx="521119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DNS Recursion </a:t>
            </a:r>
            <a:r>
              <a:rPr lang="zh-TW" altLang="en-US" dirty="0" smtClean="0"/>
              <a:t>線上檢查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765F-A722-4660-B5CF-F77BD15F9907}" type="slidenum">
              <a:rPr lang="en-US" altLang="zh-TW" smtClean="0"/>
              <a:pPr/>
              <a:t>30</a:t>
            </a:fld>
            <a:endParaRPr lang="en-US" altLang="zh-TW"/>
          </a:p>
        </p:txBody>
      </p:sp>
      <p:sp>
        <p:nvSpPr>
          <p:cNvPr id="7" name="圓角矩形 6"/>
          <p:cNvSpPr/>
          <p:nvPr/>
        </p:nvSpPr>
        <p:spPr>
          <a:xfrm>
            <a:off x="3635896" y="3681028"/>
            <a:ext cx="3478290" cy="68407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3613990" y="4389276"/>
            <a:ext cx="3478290" cy="68407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3613990" y="5084847"/>
            <a:ext cx="3478290" cy="68407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3635896" y="2600908"/>
            <a:ext cx="3478290" cy="54006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3635896" y="3140968"/>
            <a:ext cx="3478290" cy="54006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092280" y="2780928"/>
            <a:ext cx="1838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正常</a:t>
            </a:r>
            <a:r>
              <a:rPr lang="en-US" altLang="zh-TW" b="1" dirty="0" smtClean="0">
                <a:solidFill>
                  <a:srgbClr val="00B050"/>
                </a:solidFill>
              </a:rPr>
              <a:t>:</a:t>
            </a:r>
          </a:p>
          <a:p>
            <a:r>
              <a:rPr lang="zh-TW" altLang="en-US" b="1" dirty="0" smtClean="0">
                <a:solidFill>
                  <a:srgbClr val="00B050"/>
                </a:solidFill>
              </a:rPr>
              <a:t>未開啟 </a:t>
            </a:r>
            <a:endParaRPr lang="en-US" altLang="zh-TW" b="1" dirty="0" smtClean="0">
              <a:solidFill>
                <a:srgbClr val="00B050"/>
              </a:solidFill>
            </a:endParaRPr>
          </a:p>
          <a:p>
            <a:r>
              <a:rPr lang="en-US" altLang="zh-TW" b="1" dirty="0" smtClean="0">
                <a:solidFill>
                  <a:srgbClr val="00B050"/>
                </a:solidFill>
              </a:rPr>
              <a:t>Recursion </a:t>
            </a:r>
            <a:r>
              <a:rPr lang="zh-TW" altLang="en-US" b="1" dirty="0" smtClean="0">
                <a:solidFill>
                  <a:srgbClr val="00B050"/>
                </a:solidFill>
              </a:rPr>
              <a:t>功能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071275" y="4366845"/>
            <a:ext cx="1838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異常</a:t>
            </a:r>
            <a:r>
              <a:rPr lang="en-US" altLang="zh-TW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已開啟 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Recursion </a:t>
            </a:r>
            <a:r>
              <a:rPr lang="zh-TW" altLang="en-US" b="1" dirty="0" smtClean="0">
                <a:solidFill>
                  <a:srgbClr val="FF0000"/>
                </a:solidFill>
              </a:rPr>
              <a:t>功能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284984"/>
            <a:ext cx="3034680" cy="3001536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400" dirty="0"/>
              <a:t>網頁</a:t>
            </a:r>
            <a:r>
              <a:rPr lang="zh-TW" altLang="en-US" sz="2400" dirty="0" smtClean="0"/>
              <a:t>即時線上查詢</a:t>
            </a:r>
            <a:endParaRPr lang="en-US" altLang="zh-TW" sz="2400" dirty="0" smtClean="0"/>
          </a:p>
          <a:p>
            <a:r>
              <a:rPr lang="zh-TW" altLang="en-US" sz="2400" dirty="0"/>
              <a:t>不</a:t>
            </a:r>
            <a:r>
              <a:rPr lang="zh-TW" altLang="en-US" sz="2400" dirty="0" smtClean="0"/>
              <a:t>需學習複雜指令</a:t>
            </a:r>
            <a:endParaRPr lang="en-US" altLang="zh-TW" sz="2400" dirty="0" smtClean="0"/>
          </a:p>
          <a:p>
            <a:r>
              <a:rPr lang="zh-TW" altLang="en-US" sz="2400" dirty="0" smtClean="0"/>
              <a:t>提供使用臺北區網網段查詢</a:t>
            </a:r>
            <a:endParaRPr lang="en-US" altLang="zh-TW" sz="2400" dirty="0" smtClean="0"/>
          </a:p>
          <a:p>
            <a:r>
              <a:rPr lang="zh-TW" altLang="en-US" sz="2400" dirty="0" smtClean="0"/>
              <a:t>彈性網段查詢</a:t>
            </a:r>
            <a:r>
              <a:rPr lang="en-US" altLang="zh-TW" sz="2400" dirty="0" smtClean="0"/>
              <a:t> /24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~ /32</a:t>
            </a:r>
          </a:p>
          <a:p>
            <a:r>
              <a:rPr lang="en-US" altLang="zh-TW" sz="2400" dirty="0" smtClean="0"/>
              <a:t>DNS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Recursion</a:t>
            </a:r>
            <a:r>
              <a:rPr lang="zh-TW" altLang="en-US" sz="2400" dirty="0" smtClean="0"/>
              <a:t>：正常</a:t>
            </a:r>
            <a:r>
              <a:rPr lang="zh-TW" altLang="en-US" sz="2400" dirty="0"/>
              <a:t>情況</a:t>
            </a:r>
            <a:r>
              <a:rPr lang="zh-TW" altLang="en-US" sz="2400" dirty="0" smtClean="0"/>
              <a:t>應僅提供內網查詢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267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DNS Transfer </a:t>
            </a:r>
            <a:r>
              <a:rPr lang="zh-TW" altLang="en-US" dirty="0" smtClean="0"/>
              <a:t>線上檢查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765F-A722-4660-B5CF-F77BD15F9907}" type="slidenum">
              <a:rPr lang="en-US" altLang="zh-TW" smtClean="0"/>
              <a:pPr/>
              <a:t>31</a:t>
            </a:fld>
            <a:endParaRPr lang="en-US" altLang="zh-TW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340769"/>
            <a:ext cx="5688631" cy="162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64" y="4221088"/>
            <a:ext cx="44481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64" y="1802253"/>
            <a:ext cx="41719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7092280" y="2780928"/>
            <a:ext cx="1646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正常</a:t>
            </a:r>
            <a:r>
              <a:rPr lang="en-US" altLang="zh-TW" b="1" dirty="0" smtClean="0">
                <a:solidFill>
                  <a:srgbClr val="00B050"/>
                </a:solidFill>
              </a:rPr>
              <a:t>:</a:t>
            </a:r>
          </a:p>
          <a:p>
            <a:r>
              <a:rPr lang="zh-TW" altLang="en-US" b="1" dirty="0" smtClean="0">
                <a:solidFill>
                  <a:srgbClr val="00B050"/>
                </a:solidFill>
              </a:rPr>
              <a:t>未開啟 </a:t>
            </a:r>
            <a:endParaRPr lang="en-US" altLang="zh-TW" b="1" dirty="0" smtClean="0">
              <a:solidFill>
                <a:srgbClr val="00B050"/>
              </a:solidFill>
            </a:endParaRPr>
          </a:p>
          <a:p>
            <a:r>
              <a:rPr lang="en-US" altLang="zh-TW" b="1" dirty="0" smtClean="0">
                <a:solidFill>
                  <a:srgbClr val="00B050"/>
                </a:solidFill>
              </a:rPr>
              <a:t>DNS Transfer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4278064" y="2780928"/>
            <a:ext cx="2886224" cy="129614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4334698" y="5877272"/>
            <a:ext cx="3765693" cy="98072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6387072" y="5243637"/>
            <a:ext cx="2403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異常</a:t>
            </a:r>
            <a:r>
              <a:rPr lang="en-US" altLang="zh-TW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已開啟 </a:t>
            </a:r>
            <a:r>
              <a:rPr lang="en-US" altLang="zh-TW" b="1" dirty="0" smtClean="0">
                <a:solidFill>
                  <a:srgbClr val="FF0000"/>
                </a:solidFill>
              </a:rPr>
              <a:t>DNS </a:t>
            </a:r>
            <a:r>
              <a:rPr lang="en-US" altLang="zh-TW" b="1" dirty="0">
                <a:solidFill>
                  <a:srgbClr val="FF0000"/>
                </a:solidFill>
              </a:rPr>
              <a:t>Transfer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4" name="內容版面配置區 2"/>
          <p:cNvSpPr>
            <a:spLocks noGrp="1"/>
          </p:cNvSpPr>
          <p:nvPr>
            <p:ph idx="1"/>
          </p:nvPr>
        </p:nvSpPr>
        <p:spPr>
          <a:xfrm>
            <a:off x="457200" y="3284984"/>
            <a:ext cx="3682752" cy="3001536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DNS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Transfer</a:t>
            </a:r>
            <a:r>
              <a:rPr lang="zh-TW" altLang="en-US" sz="2400" dirty="0" smtClean="0"/>
              <a:t>：正常</a:t>
            </a:r>
            <a:r>
              <a:rPr lang="zh-TW" altLang="en-US" sz="2400" dirty="0"/>
              <a:t>情況</a:t>
            </a:r>
            <a:r>
              <a:rPr lang="zh-TW" altLang="en-US" sz="2400" dirty="0" smtClean="0"/>
              <a:t>應僅提供 </a:t>
            </a:r>
            <a:r>
              <a:rPr lang="en-US" altLang="zh-TW" sz="2400" dirty="0" smtClean="0"/>
              <a:t>Slave DNS</a:t>
            </a:r>
            <a:r>
              <a:rPr lang="zh-TW" altLang="en-US" sz="2400" dirty="0" smtClean="0"/>
              <a:t>查詢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108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DNS </a:t>
            </a:r>
            <a:r>
              <a:rPr lang="zh-TW" altLang="en-US" dirty="0"/>
              <a:t>反解</a:t>
            </a:r>
            <a:r>
              <a:rPr lang="en-US" altLang="zh-TW" dirty="0"/>
              <a:t>-</a:t>
            </a:r>
            <a:r>
              <a:rPr lang="zh-TW" altLang="en-US" dirty="0"/>
              <a:t>完整性檢查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765F-A722-4660-B5CF-F77BD15F9907}" type="slidenum">
              <a:rPr lang="en-US" altLang="zh-TW" smtClean="0"/>
              <a:pPr/>
              <a:t>32</a:t>
            </a:fld>
            <a:endParaRPr lang="en-US" altLang="zh-TW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63055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431" y="2336701"/>
            <a:ext cx="50673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6154631" y="3356992"/>
            <a:ext cx="2017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正常</a:t>
            </a:r>
            <a:r>
              <a:rPr lang="en-US" altLang="zh-TW" b="1" dirty="0" smtClean="0">
                <a:solidFill>
                  <a:srgbClr val="00B050"/>
                </a:solidFill>
              </a:rPr>
              <a:t>:</a:t>
            </a:r>
            <a:r>
              <a:rPr lang="zh-TW" altLang="en-US" b="1" dirty="0" smtClean="0">
                <a:solidFill>
                  <a:srgbClr val="00B050"/>
                </a:solidFill>
              </a:rPr>
              <a:t>有反解名稱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569431" y="3704258"/>
            <a:ext cx="4602969" cy="66084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3569431" y="4365104"/>
            <a:ext cx="2817641" cy="144016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6387072" y="465313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異常</a:t>
            </a:r>
            <a:r>
              <a:rPr lang="en-US" altLang="zh-TW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zh-TW" altLang="en-US" b="1" dirty="0">
                <a:solidFill>
                  <a:srgbClr val="FF0000"/>
                </a:solidFill>
              </a:rPr>
              <a:t>無反</a:t>
            </a:r>
            <a:r>
              <a:rPr lang="zh-TW" altLang="en-US" b="1" dirty="0" smtClean="0">
                <a:solidFill>
                  <a:srgbClr val="FF0000"/>
                </a:solidFill>
              </a:rPr>
              <a:t>解名稱</a:t>
            </a:r>
            <a:endParaRPr lang="en-US" altLang="zh-TW" b="1" dirty="0" smtClean="0">
              <a:solidFill>
                <a:srgbClr val="FF0000"/>
              </a:solidFill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457200" y="3284984"/>
            <a:ext cx="2962672" cy="3001536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2400" dirty="0"/>
              <a:t>彈性網段查詢</a:t>
            </a:r>
            <a:r>
              <a:rPr lang="en-US" altLang="zh-TW" sz="2400" dirty="0"/>
              <a:t> /24</a:t>
            </a:r>
            <a:r>
              <a:rPr lang="zh-TW" altLang="en-US" sz="2400" dirty="0"/>
              <a:t> </a:t>
            </a:r>
            <a:r>
              <a:rPr lang="en-US" altLang="zh-TW" sz="2400" dirty="0"/>
              <a:t>~ /</a:t>
            </a:r>
            <a:r>
              <a:rPr lang="en-US" altLang="zh-TW" sz="2400" dirty="0" smtClean="0"/>
              <a:t>32</a:t>
            </a:r>
          </a:p>
          <a:p>
            <a:pPr fontAlgn="auto">
              <a:spcAft>
                <a:spcPts val="0"/>
              </a:spcAft>
            </a:pPr>
            <a:r>
              <a:rPr lang="en-US" altLang="zh-TW" sz="2400" dirty="0" smtClean="0"/>
              <a:t>DNS</a:t>
            </a:r>
            <a:r>
              <a:rPr lang="zh-TW" altLang="en-US" sz="2400" dirty="0" smtClean="0"/>
              <a:t> 反解：正常情況所有 </a:t>
            </a:r>
            <a:r>
              <a:rPr lang="en-US" altLang="zh-TW" sz="2400" dirty="0" err="1" smtClean="0"/>
              <a:t>ip</a:t>
            </a:r>
            <a:r>
              <a:rPr lang="en-US" altLang="zh-TW" sz="2400" dirty="0" smtClean="0"/>
              <a:t> </a:t>
            </a:r>
            <a:r>
              <a:rPr lang="zh-TW" altLang="en-US" sz="2400" dirty="0" smtClean="0"/>
              <a:t>皆應有對應反解名稱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2622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ipv4/ipv6 </a:t>
            </a:r>
            <a:r>
              <a:rPr lang="zh-TW" altLang="en-US" dirty="0" smtClean="0"/>
              <a:t>連線能力檢測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33</a:t>
            </a:fld>
            <a:endParaRPr lang="en-US" altLang="zh-TW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9" y="1480218"/>
            <a:ext cx="7844691" cy="497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3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9511"/>
            <a:ext cx="4191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16" y="1389511"/>
            <a:ext cx="6218395" cy="540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ipv4/ipv6 </a:t>
            </a:r>
            <a:r>
              <a:rPr lang="zh-TW" altLang="en-US" dirty="0"/>
              <a:t>連線能力</a:t>
            </a:r>
            <a:r>
              <a:rPr lang="zh-TW" altLang="en-US" dirty="0" smtClean="0"/>
              <a:t>檢測</a:t>
            </a:r>
            <a:r>
              <a:rPr lang="en-US" altLang="zh-TW" dirty="0" smtClean="0"/>
              <a:t>-www.hinet.net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186808" y="6489638"/>
            <a:ext cx="914400" cy="283464"/>
          </a:xfrm>
        </p:spPr>
        <p:txBody>
          <a:bodyPr/>
          <a:lstStyle/>
          <a:p>
            <a:fld id="{D93790E0-A73F-4A53-83D9-1E4712857E21}" type="slidenum">
              <a:rPr lang="en-US" altLang="zh-TW" smtClean="0"/>
              <a:pPr/>
              <a:t>34</a:t>
            </a:fld>
            <a:endParaRPr lang="en-US" altLang="zh-TW"/>
          </a:p>
        </p:txBody>
      </p:sp>
      <p:sp>
        <p:nvSpPr>
          <p:cNvPr id="8" name="文字方塊 7"/>
          <p:cNvSpPr txBox="1"/>
          <p:nvPr/>
        </p:nvSpPr>
        <p:spPr>
          <a:xfrm>
            <a:off x="3942134" y="1933662"/>
            <a:ext cx="243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ipv4: DNS</a:t>
            </a:r>
            <a:r>
              <a:rPr lang="zh-TW" altLang="en-US" b="1" dirty="0" smtClean="0">
                <a:solidFill>
                  <a:srgbClr val="00B050"/>
                </a:solidFill>
              </a:rPr>
              <a:t>解析正常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635896" y="1627566"/>
            <a:ext cx="1008111" cy="30609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678438" y="1938733"/>
            <a:ext cx="250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I</a:t>
            </a:r>
            <a:r>
              <a:rPr lang="en-US" altLang="zh-TW" b="1" dirty="0" smtClean="0">
                <a:solidFill>
                  <a:srgbClr val="00B050"/>
                </a:solidFill>
              </a:rPr>
              <a:t>pv6: DNS</a:t>
            </a:r>
            <a:r>
              <a:rPr lang="zh-TW" altLang="en-US" b="1" dirty="0" smtClean="0">
                <a:solidFill>
                  <a:srgbClr val="00B050"/>
                </a:solidFill>
              </a:rPr>
              <a:t>解析正常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6372200" y="1627566"/>
            <a:ext cx="1382688" cy="30609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446190" y="3725024"/>
            <a:ext cx="207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Ipv4: ping </a:t>
            </a:r>
            <a:r>
              <a:rPr lang="zh-TW" altLang="en-US" b="1" dirty="0" smtClean="0">
                <a:solidFill>
                  <a:srgbClr val="00B050"/>
                </a:solidFill>
              </a:rPr>
              <a:t>正常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3635896" y="2445315"/>
            <a:ext cx="2736304" cy="20254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6353256" y="2445315"/>
            <a:ext cx="2792291" cy="20254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7110486" y="3661854"/>
            <a:ext cx="207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Ipv6: ping </a:t>
            </a:r>
            <a:r>
              <a:rPr lang="zh-TW" altLang="en-US" b="1" dirty="0" smtClean="0">
                <a:solidFill>
                  <a:srgbClr val="00B050"/>
                </a:solidFill>
              </a:rPr>
              <a:t>正常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283968" y="5462054"/>
            <a:ext cx="207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Ipv4: </a:t>
            </a:r>
            <a:r>
              <a:rPr lang="en-US" altLang="zh-TW" b="1" dirty="0" err="1" smtClean="0">
                <a:solidFill>
                  <a:srgbClr val="00B050"/>
                </a:solidFill>
              </a:rPr>
              <a:t>tracert</a:t>
            </a:r>
            <a:r>
              <a:rPr lang="en-US" altLang="zh-TW" b="1" dirty="0" smtClean="0">
                <a:solidFill>
                  <a:srgbClr val="00B050"/>
                </a:solidFill>
              </a:rPr>
              <a:t> </a:t>
            </a:r>
            <a:r>
              <a:rPr lang="zh-TW" altLang="en-US" b="1" dirty="0" smtClean="0">
                <a:solidFill>
                  <a:srgbClr val="00B050"/>
                </a:solidFill>
              </a:rPr>
              <a:t>正常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3635896" y="4470773"/>
            <a:ext cx="2736304" cy="235943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6372200" y="4525950"/>
            <a:ext cx="2736304" cy="235943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7092280" y="5390046"/>
            <a:ext cx="207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Ipv6: </a:t>
            </a:r>
            <a:r>
              <a:rPr lang="en-US" altLang="zh-TW" b="1" dirty="0" err="1" smtClean="0">
                <a:solidFill>
                  <a:srgbClr val="00B050"/>
                </a:solidFill>
              </a:rPr>
              <a:t>tracert</a:t>
            </a:r>
            <a:r>
              <a:rPr lang="en-US" altLang="zh-TW" b="1" dirty="0" smtClean="0">
                <a:solidFill>
                  <a:srgbClr val="00B050"/>
                </a:solidFill>
              </a:rPr>
              <a:t> </a:t>
            </a:r>
            <a:r>
              <a:rPr lang="zh-TW" altLang="en-US" b="1" dirty="0" smtClean="0">
                <a:solidFill>
                  <a:srgbClr val="00B050"/>
                </a:solidFill>
              </a:rPr>
              <a:t>正常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21" name="內容版面配置區 2"/>
          <p:cNvSpPr>
            <a:spLocks noGrp="1"/>
          </p:cNvSpPr>
          <p:nvPr>
            <p:ph idx="1"/>
          </p:nvPr>
        </p:nvSpPr>
        <p:spPr>
          <a:xfrm>
            <a:off x="169168" y="3379792"/>
            <a:ext cx="3034680" cy="3001536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線上查詢網站</a:t>
            </a:r>
            <a:r>
              <a:rPr lang="en-US" altLang="zh-TW" sz="2000" dirty="0" smtClean="0"/>
              <a:t>ipv4/ipv6 </a:t>
            </a:r>
            <a:r>
              <a:rPr lang="zh-TW" altLang="en-US" sz="2000" dirty="0" smtClean="0"/>
              <a:t>連線能力</a:t>
            </a:r>
            <a:endParaRPr lang="en-US" altLang="zh-TW" sz="2000" dirty="0" smtClean="0"/>
          </a:p>
          <a:p>
            <a:r>
              <a:rPr lang="zh-TW" altLang="en-US" sz="2000" dirty="0"/>
              <a:t>不</a:t>
            </a:r>
            <a:r>
              <a:rPr lang="zh-TW" altLang="en-US" sz="2000" dirty="0" smtClean="0"/>
              <a:t>需學習複雜指令</a:t>
            </a:r>
            <a:endParaRPr lang="en-US" altLang="zh-TW" sz="2000" dirty="0" smtClean="0"/>
          </a:p>
          <a:p>
            <a:r>
              <a:rPr lang="zh-TW" altLang="en-US" sz="2000" dirty="0" smtClean="0"/>
              <a:t>提供使用臺北區網網段</a:t>
            </a:r>
            <a:r>
              <a:rPr lang="zh-TW" altLang="en-US" sz="2000" dirty="0" smtClean="0"/>
              <a:t>查詢</a:t>
            </a: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10672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77730"/>
            <a:ext cx="27813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6318498" cy="485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ipv4/ipv6 </a:t>
            </a:r>
            <a:r>
              <a:rPr lang="zh-TW" altLang="en-US" dirty="0"/>
              <a:t>連線能力檢測</a:t>
            </a:r>
            <a:r>
              <a:rPr lang="en-US" altLang="zh-TW" dirty="0" smtClean="0"/>
              <a:t>-tw.yahoo.com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546848" y="6169872"/>
            <a:ext cx="914400" cy="283464"/>
          </a:xfrm>
        </p:spPr>
        <p:txBody>
          <a:bodyPr/>
          <a:lstStyle/>
          <a:p>
            <a:fld id="{D93790E0-A73F-4A53-83D9-1E4712857E21}" type="slidenum">
              <a:rPr lang="en-US" altLang="zh-TW" smtClean="0"/>
              <a:pPr/>
              <a:t>35</a:t>
            </a:fld>
            <a:endParaRPr lang="en-US" altLang="zh-TW"/>
          </a:p>
        </p:txBody>
      </p:sp>
      <p:sp>
        <p:nvSpPr>
          <p:cNvPr id="7" name="投影片編號版面配置區 3"/>
          <p:cNvSpPr txBox="1">
            <a:spLocks/>
          </p:cNvSpPr>
          <p:nvPr/>
        </p:nvSpPr>
        <p:spPr>
          <a:xfrm>
            <a:off x="3898776" y="677767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zh-TW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fld id="{D93790E0-A73F-4A53-83D9-1E4712857E21}" type="slidenum">
              <a:rPr lang="en-US" altLang="zh-TW" smtClean="0"/>
              <a:pPr/>
              <a:t>35</a:t>
            </a:fld>
            <a:endParaRPr lang="en-US" altLang="zh-TW"/>
          </a:p>
        </p:txBody>
      </p:sp>
      <p:sp>
        <p:nvSpPr>
          <p:cNvPr id="8" name="文字方塊 7"/>
          <p:cNvSpPr txBox="1"/>
          <p:nvPr/>
        </p:nvSpPr>
        <p:spPr>
          <a:xfrm>
            <a:off x="3995936" y="1763524"/>
            <a:ext cx="243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ipv4: DNS</a:t>
            </a:r>
            <a:r>
              <a:rPr lang="zh-TW" altLang="en-US" b="1" dirty="0" smtClean="0">
                <a:solidFill>
                  <a:srgbClr val="00B050"/>
                </a:solidFill>
              </a:rPr>
              <a:t>解析正常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438078" y="2062774"/>
            <a:ext cx="1008111" cy="35811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588224" y="1763524"/>
            <a:ext cx="250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I</a:t>
            </a:r>
            <a:r>
              <a:rPr lang="en-US" altLang="zh-TW" b="1" dirty="0" smtClean="0">
                <a:solidFill>
                  <a:srgbClr val="FF0000"/>
                </a:solidFill>
              </a:rPr>
              <a:t>pv6: DNS</a:t>
            </a:r>
            <a:r>
              <a:rPr lang="zh-TW" altLang="en-US" b="1" dirty="0" smtClean="0">
                <a:solidFill>
                  <a:srgbClr val="FF0000"/>
                </a:solidFill>
              </a:rPr>
              <a:t>解析不存在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014142" y="3782128"/>
            <a:ext cx="207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Ipv4: ping </a:t>
            </a:r>
            <a:r>
              <a:rPr lang="zh-TW" altLang="en-US" b="1" dirty="0" smtClean="0">
                <a:solidFill>
                  <a:srgbClr val="00B050"/>
                </a:solidFill>
              </a:rPr>
              <a:t>正常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3438078" y="2574427"/>
            <a:ext cx="2862114" cy="20254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6588224" y="3782128"/>
            <a:ext cx="207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Ipv6: </a:t>
            </a:r>
            <a:r>
              <a:rPr lang="zh-TW" altLang="en-US" b="1" dirty="0" smtClean="0">
                <a:solidFill>
                  <a:srgbClr val="FF0000"/>
                </a:solidFill>
              </a:rPr>
              <a:t>無法</a:t>
            </a:r>
            <a:r>
              <a:rPr lang="en-US" altLang="zh-TW" b="1" dirty="0" smtClean="0">
                <a:solidFill>
                  <a:srgbClr val="FF0000"/>
                </a:solidFill>
              </a:rPr>
              <a:t>ping 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995936" y="4941168"/>
            <a:ext cx="207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Ipv4: </a:t>
            </a:r>
            <a:r>
              <a:rPr lang="en-US" altLang="zh-TW" b="1" dirty="0" err="1" smtClean="0">
                <a:solidFill>
                  <a:srgbClr val="00B050"/>
                </a:solidFill>
              </a:rPr>
              <a:t>tracert</a:t>
            </a:r>
            <a:r>
              <a:rPr lang="en-US" altLang="zh-TW" b="1" dirty="0" smtClean="0">
                <a:solidFill>
                  <a:srgbClr val="00B050"/>
                </a:solidFill>
              </a:rPr>
              <a:t> </a:t>
            </a:r>
            <a:r>
              <a:rPr lang="zh-TW" altLang="en-US" b="1" dirty="0" smtClean="0">
                <a:solidFill>
                  <a:srgbClr val="00B050"/>
                </a:solidFill>
              </a:rPr>
              <a:t>正常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3438078" y="4599885"/>
            <a:ext cx="2862114" cy="180945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6583224" y="4965104"/>
            <a:ext cx="207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Ipv6: </a:t>
            </a:r>
            <a:r>
              <a:rPr lang="zh-TW" altLang="en-US" b="1" dirty="0" smtClean="0">
                <a:solidFill>
                  <a:srgbClr val="FF0000"/>
                </a:solidFill>
              </a:rPr>
              <a:t>無法</a:t>
            </a:r>
            <a:r>
              <a:rPr lang="en-US" altLang="zh-TW" b="1" dirty="0" err="1" smtClean="0">
                <a:solidFill>
                  <a:srgbClr val="FF0000"/>
                </a:solidFill>
              </a:rPr>
              <a:t>tracert</a:t>
            </a:r>
            <a:r>
              <a:rPr lang="en-US" altLang="zh-TW" b="1" dirty="0" smtClean="0">
                <a:solidFill>
                  <a:srgbClr val="FF0000"/>
                </a:solidFill>
              </a:rPr>
              <a:t> 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00200"/>
            <a:ext cx="8229600" cy="1468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3000" dirty="0" smtClean="0">
                <a:latin typeface="Times New Roman" pitchFamily="18" charset="0"/>
                <a:ea typeface="標楷體" pitchFamily="65" charset="-120"/>
              </a:rPr>
              <a:t>102</a:t>
            </a:r>
            <a:r>
              <a:rPr lang="zh-TW" altLang="en-US" sz="3000" dirty="0" smtClean="0">
                <a:latin typeface="Times New Roman" pitchFamily="18" charset="0"/>
                <a:ea typeface="標楷體" pitchFamily="65" charset="-120"/>
              </a:rPr>
              <a:t>年度暑假</a:t>
            </a:r>
            <a:r>
              <a:rPr lang="zh-TW" altLang="en-US" sz="3000" dirty="0">
                <a:latin typeface="Times New Roman" pitchFamily="18" charset="0"/>
                <a:ea typeface="標楷體" pitchFamily="65" charset="-120"/>
              </a:rPr>
              <a:t>期間舉辦</a:t>
            </a:r>
            <a:r>
              <a:rPr lang="en-US" altLang="zh-TW" sz="3000" dirty="0">
                <a:latin typeface="Times New Roman" pitchFamily="18" charset="0"/>
                <a:ea typeface="標楷體" pitchFamily="65" charset="-120"/>
              </a:rPr>
              <a:t>10</a:t>
            </a:r>
            <a:r>
              <a:rPr lang="zh-TW" altLang="en-US" sz="3000" dirty="0">
                <a:latin typeface="Times New Roman" pitchFamily="18" charset="0"/>
                <a:ea typeface="標楷體" pitchFamily="65" charset="-120"/>
              </a:rPr>
              <a:t>場教育訓練，課程內容包含先進網路技術、網路管理、及資訊安全</a:t>
            </a:r>
            <a:r>
              <a:rPr lang="en-US" altLang="zh-TW" sz="3000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3000" dirty="0">
                <a:latin typeface="Times New Roman" pitchFamily="18" charset="0"/>
                <a:ea typeface="標楷體" pitchFamily="65" charset="-120"/>
              </a:rPr>
              <a:t>含智財權與個資保護</a:t>
            </a:r>
            <a:r>
              <a:rPr lang="en-US" altLang="zh-TW" sz="3000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3000" dirty="0">
                <a:latin typeface="Times New Roman" pitchFamily="18" charset="0"/>
                <a:ea typeface="標楷體" pitchFamily="65" charset="-120"/>
              </a:rPr>
              <a:t>等相關議題</a:t>
            </a:r>
            <a:r>
              <a:rPr lang="zh-TW" altLang="en-US" sz="3000" dirty="0" smtClean="0">
                <a:latin typeface="Times New Roman" pitchFamily="18" charset="0"/>
                <a:ea typeface="標楷體" pitchFamily="65" charset="-120"/>
              </a:rPr>
              <a:t>。</a:t>
            </a:r>
            <a:endParaRPr lang="en-US" altLang="zh-TW" sz="30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BC179-AE0C-4866-9FDB-7DCC04C94B9E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六、教育推廣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94" y="2996952"/>
            <a:ext cx="4140108" cy="348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837302" y="3796122"/>
            <a:ext cx="391116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上課講義內容已放於區網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研討會網頁可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供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下載</a:t>
            </a:r>
            <a:r>
              <a:rPr lang="en-US" altLang="zh-TW" sz="2600" dirty="0" smtClean="0">
                <a:latin typeface="Times New Roman" pitchFamily="18" charset="0"/>
                <a:ea typeface="標楷體" pitchFamily="65" charset="-120"/>
              </a:rPr>
              <a:t>http</a:t>
            </a:r>
            <a:r>
              <a:rPr lang="en-US" altLang="zh-TW" sz="2600" dirty="0">
                <a:latin typeface="Times New Roman" pitchFamily="18" charset="0"/>
                <a:ea typeface="標楷體" pitchFamily="65" charset="-120"/>
              </a:rPr>
              <a:t>://ccnet.ntu.edu.tw/course/course102/</a:t>
            </a:r>
            <a:endParaRPr lang="zh-TW" altLang="en-US" sz="2600" dirty="0">
              <a:latin typeface="Times New Roman" pitchFamily="18" charset="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339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Rot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zh-TW" altLang="en-US" dirty="0" smtClean="0">
                <a:ea typeface="標楷體" pitchFamily="65" charset="-120"/>
              </a:rPr>
              <a:t>教育部補助經費： </a:t>
            </a:r>
            <a:r>
              <a:rPr lang="en-US" altLang="zh-TW" dirty="0" smtClean="0">
                <a:ea typeface="標楷體" pitchFamily="65" charset="-120"/>
              </a:rPr>
              <a:t>149</a:t>
            </a:r>
            <a:r>
              <a:rPr lang="zh-TW" altLang="en-US" dirty="0" smtClean="0">
                <a:ea typeface="標楷體" pitchFamily="65" charset="-120"/>
              </a:rPr>
              <a:t>萬元</a:t>
            </a:r>
            <a:r>
              <a:rPr lang="en-US" altLang="zh-TW" dirty="0" smtClean="0">
                <a:ea typeface="標楷體" pitchFamily="65" charset="-120"/>
              </a:rPr>
              <a:t>/</a:t>
            </a:r>
            <a:r>
              <a:rPr lang="zh-TW" altLang="en-US" dirty="0" smtClean="0">
                <a:ea typeface="標楷體" pitchFamily="65" charset="-120"/>
              </a:rPr>
              <a:t>年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30000"/>
              </a:lnSpc>
            </a:pPr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130000"/>
              </a:lnSpc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130000"/>
              </a:lnSpc>
            </a:pPr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130000"/>
              </a:lnSpc>
            </a:pPr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130000"/>
              </a:lnSpc>
            </a:pPr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130000"/>
              </a:lnSpc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於雜支項目中，因區網網頁伺服器老舊，額外購買電腦零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組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件，作為執行網路品質偵測伺服器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與開發相關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PHP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 應用程式平台。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37</a:t>
            </a:fld>
            <a:endParaRPr lang="en-US" altLang="zh-TW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七、經費運用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670382"/>
              </p:ext>
            </p:extLst>
          </p:nvPr>
        </p:nvGraphicFramePr>
        <p:xfrm>
          <a:off x="1212304" y="2132856"/>
          <a:ext cx="6096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經費項目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預算金額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人事費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1,155,760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業務費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188,094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維護費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139,200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雜支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6,946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合計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1,490,000 </a:t>
                      </a:r>
                      <a:endParaRPr lang="zh-TW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85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八、綜合</a:t>
            </a:r>
            <a:r>
              <a:rPr lang="zh-TW" altLang="en-US" dirty="0" smtClean="0"/>
              <a:t>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 dirty="0" smtClean="0"/>
              <a:t>建立</a:t>
            </a:r>
            <a:r>
              <a:rPr lang="en-US" altLang="zh-TW" dirty="0" smtClean="0"/>
              <a:t>TANET</a:t>
            </a:r>
            <a:r>
              <a:rPr lang="zh-TW" altLang="en-US" dirty="0" smtClean="0"/>
              <a:t>網路</a:t>
            </a:r>
            <a:r>
              <a:rPr lang="zh-TW" altLang="en-US" dirty="0"/>
              <a:t>連線</a:t>
            </a:r>
            <a:r>
              <a:rPr lang="zh-TW" altLang="en-US" dirty="0" smtClean="0"/>
              <a:t>異常公告機制，可避免連線學校電話往返溝通聯繫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如上述事件影響層面較廣</a:t>
            </a:r>
            <a:r>
              <a:rPr lang="zh-TW" altLang="en-US" dirty="0"/>
              <a:t>，</a:t>
            </a:r>
            <a:r>
              <a:rPr lang="zh-TW" altLang="en-US" dirty="0" smtClean="0"/>
              <a:t>建議可公告於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資訊</a:t>
            </a:r>
            <a:r>
              <a:rPr lang="zh-TW" altLang="en-US" dirty="0"/>
              <a:t>及科技教育</a:t>
            </a:r>
            <a:r>
              <a:rPr lang="zh-TW" altLang="en-US" dirty="0" smtClean="0"/>
              <a:t>司 </a:t>
            </a:r>
            <a:r>
              <a:rPr lang="en-US" altLang="zh-TW" dirty="0"/>
              <a:t>&gt; </a:t>
            </a:r>
            <a:r>
              <a:rPr lang="zh-TW" altLang="en-US" dirty="0"/>
              <a:t>訊息公告 </a:t>
            </a:r>
            <a:r>
              <a:rPr lang="en-US" altLang="zh-TW" dirty="0"/>
              <a:t>&gt; </a:t>
            </a:r>
            <a:r>
              <a:rPr lang="zh-TW" altLang="en-US" dirty="0"/>
              <a:t>電子</a:t>
            </a:r>
            <a:r>
              <a:rPr lang="zh-TW" altLang="en-US" dirty="0" smtClean="0"/>
              <a:t>布告欄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38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238108"/>
              </p:ext>
            </p:extLst>
          </p:nvPr>
        </p:nvGraphicFramePr>
        <p:xfrm>
          <a:off x="971600" y="2276872"/>
          <a:ext cx="72008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107"/>
                <a:gridCol w="55846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時間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事件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2013</a:t>
                      </a:r>
                      <a:r>
                        <a:rPr lang="zh-TW" altLang="en-US" dirty="0" smtClean="0"/>
                        <a:t>年</a:t>
                      </a:r>
                      <a:r>
                        <a:rPr lang="en-US" altLang="zh-TW" dirty="0" smtClean="0"/>
                        <a:t>5</a:t>
                      </a:r>
                      <a:r>
                        <a:rPr lang="zh-TW" altLang="en-US" dirty="0" smtClean="0"/>
                        <a:t>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facebook</a:t>
                      </a:r>
                      <a:r>
                        <a:rPr lang="en-US" altLang="zh-TW" dirty="0" smtClean="0"/>
                        <a:t> </a:t>
                      </a:r>
                      <a:r>
                        <a:rPr lang="zh-TW" altLang="en-US" dirty="0" smtClean="0"/>
                        <a:t>等網站無法連線</a:t>
                      </a:r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1. </a:t>
                      </a:r>
                      <a:r>
                        <a:rPr lang="zh-TW" altLang="en-US" dirty="0" smtClean="0"/>
                        <a:t>來源網段</a:t>
                      </a:r>
                      <a:r>
                        <a:rPr lang="en-US" altLang="zh-TW" dirty="0" smtClean="0"/>
                        <a:t>210</a:t>
                      </a:r>
                      <a:r>
                        <a:rPr lang="zh-TW" altLang="en-US" dirty="0" smtClean="0"/>
                        <a:t>、</a:t>
                      </a:r>
                      <a:r>
                        <a:rPr lang="en-US" altLang="zh-TW" dirty="0" smtClean="0"/>
                        <a:t>203 </a:t>
                      </a:r>
                      <a:r>
                        <a:rPr lang="zh-TW" altLang="en-US" dirty="0" smtClean="0"/>
                        <a:t>開頭，</a:t>
                      </a:r>
                      <a:r>
                        <a:rPr lang="en-US" altLang="zh-TW" dirty="0" err="1" smtClean="0"/>
                        <a:t>Tracert</a:t>
                      </a:r>
                      <a:r>
                        <a:rPr lang="en-US" altLang="zh-TW" dirty="0" smtClean="0"/>
                        <a:t> </a:t>
                      </a:r>
                      <a:r>
                        <a:rPr lang="zh-TW" altLang="en-US" dirty="0" smtClean="0"/>
                        <a:t>至香港</a:t>
                      </a:r>
                      <a:r>
                        <a:rPr lang="en-US" altLang="zh-TW" dirty="0" smtClean="0"/>
                        <a:t>ISP</a:t>
                      </a:r>
                      <a:r>
                        <a:rPr lang="zh-TW" altLang="en-US" dirty="0" smtClean="0"/>
                        <a:t>之路由無法抵達。</a:t>
                      </a:r>
                    </a:p>
                    <a:p>
                      <a:r>
                        <a:rPr lang="en-US" altLang="zh-TW" dirty="0" smtClean="0"/>
                        <a:t>2. </a:t>
                      </a:r>
                      <a:r>
                        <a:rPr lang="zh-TW" altLang="en-US" dirty="0" smtClean="0"/>
                        <a:t>教育部、中研院、中華電信國際分公司嘗試多種方式，於</a:t>
                      </a:r>
                      <a:r>
                        <a:rPr lang="en-US" altLang="zh-TW" dirty="0" smtClean="0"/>
                        <a:t>2013/05/31</a:t>
                      </a:r>
                      <a:r>
                        <a:rPr lang="zh-TW" altLang="en-US" dirty="0" smtClean="0"/>
                        <a:t>排除障礙</a:t>
                      </a:r>
                      <a:r>
                        <a:rPr lang="en-US" altLang="zh-TW" dirty="0" smtClean="0"/>
                        <a:t>"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2013</a:t>
                      </a:r>
                      <a:r>
                        <a:rPr lang="zh-TW" altLang="en-US" dirty="0" smtClean="0"/>
                        <a:t>年</a:t>
                      </a:r>
                      <a:r>
                        <a:rPr lang="en-US" altLang="zh-TW" dirty="0" smtClean="0"/>
                        <a:t>9</a:t>
                      </a:r>
                      <a:r>
                        <a:rPr lang="zh-TW" altLang="en-US" dirty="0" smtClean="0"/>
                        <a:t>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連線 </a:t>
                      </a:r>
                      <a:r>
                        <a:rPr lang="en-US" altLang="zh-TW" dirty="0" smtClean="0"/>
                        <a:t>Google/</a:t>
                      </a:r>
                      <a:r>
                        <a:rPr lang="en-US" altLang="zh-TW" dirty="0" err="1" smtClean="0"/>
                        <a:t>Youtube</a:t>
                      </a:r>
                      <a:r>
                        <a:rPr lang="en-US" altLang="zh-TW" dirty="0" smtClean="0"/>
                        <a:t> </a:t>
                      </a:r>
                      <a:r>
                        <a:rPr lang="zh-TW" altLang="en-US" dirty="0" smtClean="0"/>
                        <a:t>速度緩慢</a:t>
                      </a:r>
                      <a:r>
                        <a:rPr lang="en-US" altLang="zh-TW" dirty="0" smtClean="0"/>
                        <a:t>, </a:t>
                      </a:r>
                      <a:r>
                        <a:rPr lang="zh-TW" altLang="en-US" dirty="0" smtClean="0"/>
                        <a:t>中研院 </a:t>
                      </a:r>
                      <a:r>
                        <a:rPr lang="en-US" altLang="zh-TW" dirty="0" smtClean="0"/>
                        <a:t>Google Cache </a:t>
                      </a:r>
                      <a:r>
                        <a:rPr lang="zh-TW" altLang="en-US" dirty="0" smtClean="0"/>
                        <a:t>異常，下午</a:t>
                      </a:r>
                      <a:r>
                        <a:rPr lang="en-US" altLang="zh-TW" dirty="0" smtClean="0"/>
                        <a:t>4:30</a:t>
                      </a:r>
                      <a:r>
                        <a:rPr lang="zh-TW" altLang="en-US" dirty="0" smtClean="0"/>
                        <a:t>左右修復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2013</a:t>
                      </a:r>
                      <a:r>
                        <a:rPr lang="zh-TW" altLang="en-US" dirty="0" smtClean="0"/>
                        <a:t>年</a:t>
                      </a:r>
                      <a:r>
                        <a:rPr lang="en-US" altLang="zh-TW" dirty="0" smtClean="0"/>
                        <a:t>11</a:t>
                      </a:r>
                      <a:r>
                        <a:rPr lang="zh-TW" altLang="en-US" dirty="0" smtClean="0"/>
                        <a:t>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連線  </a:t>
                      </a:r>
                      <a:r>
                        <a:rPr lang="en-US" altLang="zh-TW" dirty="0" err="1" smtClean="0"/>
                        <a:t>facebook</a:t>
                      </a:r>
                      <a:r>
                        <a:rPr lang="zh-TW" altLang="en-US" dirty="0" smtClean="0"/>
                        <a:t>與 </a:t>
                      </a:r>
                      <a:r>
                        <a:rPr lang="en-US" altLang="zh-TW" dirty="0" smtClean="0"/>
                        <a:t>yahoo </a:t>
                      </a:r>
                      <a:r>
                        <a:rPr lang="zh-TW" altLang="en-US" dirty="0" smtClean="0"/>
                        <a:t>異常</a:t>
                      </a:r>
                      <a:r>
                        <a:rPr lang="en-US" altLang="zh-TW" dirty="0" smtClean="0"/>
                        <a:t>.</a:t>
                      </a:r>
                    </a:p>
                    <a:p>
                      <a:r>
                        <a:rPr lang="zh-TW" altLang="en-US" dirty="0" smtClean="0"/>
                        <a:t>經中研院之路由發生異常</a:t>
                      </a:r>
                      <a:r>
                        <a:rPr lang="en-US" altLang="zh-TW" dirty="0" smtClean="0"/>
                        <a:t>,</a:t>
                      </a:r>
                      <a:r>
                        <a:rPr lang="zh-TW" altLang="en-US" dirty="0" smtClean="0"/>
                        <a:t>暫時將路由改從國際線出去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7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九、明年度工作</a:t>
            </a:r>
            <a:r>
              <a:rPr lang="zh-TW" altLang="en-US" dirty="0" smtClean="0"/>
              <a:t>重點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建構區網雲端虛擬伺服器</a:t>
            </a:r>
            <a:endParaRPr lang="zh-TW" altLang="en-US" dirty="0"/>
          </a:p>
          <a:p>
            <a:pPr lvl="1"/>
            <a:r>
              <a:rPr lang="zh-TW" altLang="en-US" dirty="0"/>
              <a:t>區網網頁備份主機</a:t>
            </a:r>
          </a:p>
          <a:p>
            <a:pPr lvl="1"/>
            <a:r>
              <a:rPr lang="zh-TW" altLang="en-US" dirty="0"/>
              <a:t>網路品質偵測</a:t>
            </a:r>
            <a:r>
              <a:rPr lang="zh-TW" altLang="en-US" dirty="0" smtClean="0"/>
              <a:t>主機</a:t>
            </a:r>
            <a:endParaRPr lang="en-US" altLang="zh-TW" dirty="0" smtClean="0"/>
          </a:p>
          <a:p>
            <a:pPr lvl="2"/>
            <a:r>
              <a:rPr lang="zh-TW" altLang="en-US" dirty="0"/>
              <a:t>線路品質偵測</a:t>
            </a:r>
          </a:p>
          <a:p>
            <a:pPr lvl="2"/>
            <a:r>
              <a:rPr lang="en-US" altLang="zh-TW" dirty="0" err="1"/>
              <a:t>Netflow</a:t>
            </a:r>
            <a:r>
              <a:rPr lang="en-US" altLang="zh-TW" dirty="0"/>
              <a:t> </a:t>
            </a:r>
            <a:r>
              <a:rPr lang="zh-TW" altLang="en-US" dirty="0"/>
              <a:t>記錄與搜尋</a:t>
            </a:r>
          </a:p>
          <a:p>
            <a:pPr lvl="2"/>
            <a:r>
              <a:rPr lang="en-US" altLang="zh-TW" dirty="0"/>
              <a:t>Syslog</a:t>
            </a:r>
            <a:r>
              <a:rPr lang="zh-TW" altLang="en-US" dirty="0"/>
              <a:t>記錄與</a:t>
            </a:r>
            <a:r>
              <a:rPr lang="en-US" altLang="zh-TW" dirty="0"/>
              <a:t>Alert</a:t>
            </a:r>
            <a:r>
              <a:rPr lang="zh-TW" altLang="en-US" dirty="0"/>
              <a:t>通知</a:t>
            </a:r>
          </a:p>
          <a:p>
            <a:pPr lvl="1"/>
            <a:r>
              <a:rPr lang="zh-TW" altLang="en-US" dirty="0" smtClean="0"/>
              <a:t>區</a:t>
            </a:r>
            <a:r>
              <a:rPr lang="zh-TW" altLang="en-US" dirty="0"/>
              <a:t>網連線</a:t>
            </a:r>
            <a:r>
              <a:rPr lang="zh-TW" altLang="en-US" dirty="0" smtClean="0"/>
              <a:t>學校測試主機</a:t>
            </a:r>
            <a:endParaRPr lang="en-US" altLang="zh-TW" dirty="0" smtClean="0"/>
          </a:p>
          <a:p>
            <a:pPr lvl="2"/>
            <a:r>
              <a:rPr lang="zh-TW" altLang="en-US" dirty="0"/>
              <a:t>可綁</a:t>
            </a:r>
            <a:r>
              <a:rPr lang="zh-TW" altLang="en-US" dirty="0" smtClean="0"/>
              <a:t>定連線學校提供特定網段</a:t>
            </a:r>
            <a:r>
              <a:rPr lang="en-US" altLang="zh-TW" dirty="0" smtClean="0"/>
              <a:t>IP</a:t>
            </a:r>
            <a:r>
              <a:rPr lang="zh-TW" altLang="en-US" dirty="0" smtClean="0"/>
              <a:t>，做連線測試，可快速釐清為 </a:t>
            </a:r>
            <a:r>
              <a:rPr lang="en-US" altLang="zh-TW" dirty="0" smtClean="0"/>
              <a:t>Source IP </a:t>
            </a:r>
            <a:r>
              <a:rPr lang="zh-TW" altLang="en-US" dirty="0" smtClean="0"/>
              <a:t>或電路問題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90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二、</a:t>
            </a:r>
            <a:r>
              <a:rPr lang="zh-TW" altLang="zh-TW" smtClean="0"/>
              <a:t>資訊安全環境整備</a:t>
            </a:r>
            <a:endParaRPr lang="zh-TW" altLang="en-US" dirty="0"/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通過教育版資訊安全管理制度</a:t>
            </a:r>
            <a:r>
              <a:rPr lang="en-US" altLang="zh-TW" dirty="0" smtClean="0"/>
              <a:t>(ISMS)</a:t>
            </a:r>
            <a:r>
              <a:rPr lang="zh-TW" altLang="en-US" dirty="0" smtClean="0"/>
              <a:t>認證</a:t>
            </a:r>
          </a:p>
          <a:p>
            <a:pPr lvl="1"/>
            <a:r>
              <a:rPr lang="zh-TW" altLang="en-US" dirty="0" smtClean="0"/>
              <a:t>為建立完善之資訊安全管理制度，降低組織內的重要資產與資訊之風險，台北區網中心於</a:t>
            </a:r>
            <a:r>
              <a:rPr lang="en-US" altLang="zh-TW" dirty="0" smtClean="0"/>
              <a:t>97</a:t>
            </a:r>
            <a:r>
              <a:rPr lang="zh-TW" altLang="en-US" dirty="0" smtClean="0"/>
              <a:t>年開始導入教育版</a:t>
            </a:r>
            <a:r>
              <a:rPr lang="en-US" altLang="zh-TW" dirty="0" smtClean="0"/>
              <a:t>ISMS</a:t>
            </a:r>
            <a:r>
              <a:rPr lang="zh-TW" altLang="en-US" dirty="0" smtClean="0"/>
              <a:t>制度 </a:t>
            </a:r>
          </a:p>
          <a:p>
            <a:pPr lvl="1"/>
            <a:r>
              <a:rPr lang="zh-TW" altLang="en-US" dirty="0" smtClean="0"/>
              <a:t> </a:t>
            </a:r>
            <a:r>
              <a:rPr lang="en-US" altLang="zh-TW" dirty="0" smtClean="0"/>
              <a:t>98</a:t>
            </a:r>
            <a:r>
              <a:rPr lang="zh-TW" altLang="en-US" dirty="0" smtClean="0"/>
              <a:t>年至</a:t>
            </a:r>
            <a:r>
              <a:rPr lang="en-US" altLang="zh-TW" dirty="0" smtClean="0"/>
              <a:t>102</a:t>
            </a:r>
            <a:r>
              <a:rPr lang="zh-TW" altLang="en-US" dirty="0" smtClean="0"/>
              <a:t>年每年皆通過教育版</a:t>
            </a:r>
            <a:r>
              <a:rPr lang="en-US" altLang="zh-TW" dirty="0" smtClean="0"/>
              <a:t>ISMS </a:t>
            </a:r>
            <a:r>
              <a:rPr lang="zh-TW" altLang="en-US" dirty="0" smtClean="0"/>
              <a:t>第三方</a:t>
            </a:r>
            <a:r>
              <a:rPr lang="zh-TW" altLang="en-US" dirty="0" smtClean="0"/>
              <a:t>認證</a:t>
            </a:r>
            <a:endParaRPr lang="en-US" altLang="zh-TW" dirty="0" smtClean="0"/>
          </a:p>
          <a:p>
            <a:r>
              <a:rPr lang="en-US" altLang="zh-TW" dirty="0" smtClean="0"/>
              <a:t>DNS </a:t>
            </a:r>
            <a:r>
              <a:rPr lang="zh-TW" altLang="en-US" dirty="0" smtClean="0"/>
              <a:t>放大攻擊處理概況說明</a:t>
            </a:r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300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明年度工作</a:t>
            </a:r>
            <a:r>
              <a:rPr lang="zh-TW" altLang="en-US" dirty="0" smtClean="0"/>
              <a:t>重點 </a:t>
            </a:r>
            <a:r>
              <a:rPr lang="en-US" altLang="zh-TW" dirty="0" smtClean="0"/>
              <a:t>Cont.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網路品質偵測系統提供</a:t>
            </a:r>
            <a:r>
              <a:rPr lang="zh-TW" altLang="en-US" dirty="0"/>
              <a:t>網路異常</a:t>
            </a:r>
            <a:r>
              <a:rPr lang="zh-TW" altLang="en-US" dirty="0" smtClean="0"/>
              <a:t>訊息，通知連線學校網管相關人員</a:t>
            </a:r>
            <a:endParaRPr lang="en-US" altLang="zh-TW" dirty="0" smtClean="0"/>
          </a:p>
          <a:p>
            <a:r>
              <a:rPr lang="zh-TW" altLang="en-US" dirty="0" smtClean="0"/>
              <a:t>持續整理異常事件處理經驗，針對異常狀況擬定處理對策 </a:t>
            </a:r>
            <a:r>
              <a:rPr lang="en-US" altLang="zh-TW" dirty="0" smtClean="0"/>
              <a:t>SOP</a:t>
            </a:r>
          </a:p>
          <a:p>
            <a:r>
              <a:rPr lang="zh-TW" altLang="en-US" dirty="0"/>
              <a:t>持續</a:t>
            </a:r>
            <a:r>
              <a:rPr lang="zh-TW" altLang="en-US" dirty="0" smtClean="0"/>
              <a:t>開發易於使用之網管</a:t>
            </a:r>
            <a:r>
              <a:rPr lang="en-US" altLang="zh-TW" dirty="0" smtClean="0"/>
              <a:t>PHP</a:t>
            </a:r>
            <a:r>
              <a:rPr lang="zh-TW" altLang="en-US" dirty="0" smtClean="0"/>
              <a:t>小程式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765F-A722-4660-B5CF-F77BD15F9907}" type="slidenum">
              <a:rPr lang="en-US" altLang="zh-TW" smtClean="0"/>
              <a:pPr/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49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83568" y="3068960"/>
            <a:ext cx="79928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TW" altLang="en-US" sz="4800" dirty="0" smtClean="0">
                <a:ea typeface="標楷體" pitchFamily="65" charset="-120"/>
              </a:rPr>
              <a:t>簡報完畢</a:t>
            </a:r>
            <a:r>
              <a:rPr lang="en-US" altLang="zh-TW" sz="4800" dirty="0" smtClean="0">
                <a:ea typeface="標楷體" pitchFamily="65" charset="-120"/>
              </a:rPr>
              <a:t/>
            </a:r>
            <a:br>
              <a:rPr lang="en-US" altLang="zh-TW" sz="4800" dirty="0" smtClean="0">
                <a:ea typeface="標楷體" pitchFamily="65" charset="-120"/>
              </a:rPr>
            </a:br>
            <a:r>
              <a:rPr lang="zh-TW" altLang="en-US" sz="4800" dirty="0">
                <a:ea typeface="標楷體" pitchFamily="65" charset="-120"/>
              </a:rPr>
              <a:t>謝謝</a:t>
            </a:r>
            <a:endParaRPr lang="zh-TW" altLang="en-US" sz="4800" dirty="0" smtClean="0"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0546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DNS amplification attack(</a:t>
            </a:r>
            <a:r>
              <a:rPr lang="zh-TW" altLang="en-US" dirty="0" smtClean="0"/>
              <a:t>放大攻擊</a:t>
            </a:r>
            <a:r>
              <a:rPr lang="en-US" altLang="zh-TW" dirty="0" smtClean="0"/>
              <a:t>)</a:t>
            </a:r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032375"/>
          </a:xfrm>
        </p:spPr>
        <p:txBody>
          <a:bodyPr>
            <a:normAutofit fontScale="77500" lnSpcReduction="20000"/>
          </a:bodyPr>
          <a:lstStyle/>
          <a:p>
            <a:endParaRPr lang="en-US" altLang="zh-TW" i="1" dirty="0" smtClean="0"/>
          </a:p>
          <a:p>
            <a:endParaRPr lang="en-US" altLang="zh-TW" i="1" dirty="0"/>
          </a:p>
          <a:p>
            <a:endParaRPr lang="en-US" altLang="zh-TW" i="1" dirty="0" smtClean="0"/>
          </a:p>
          <a:p>
            <a:endParaRPr lang="en-US" altLang="zh-TW" i="1" dirty="0"/>
          </a:p>
          <a:p>
            <a:endParaRPr lang="en-US" altLang="zh-TW" i="1" dirty="0" smtClean="0"/>
          </a:p>
          <a:p>
            <a:endParaRPr lang="en-US" altLang="zh-TW" i="1" dirty="0"/>
          </a:p>
          <a:p>
            <a:endParaRPr lang="en-US" altLang="zh-TW" i="1" dirty="0" smtClean="0"/>
          </a:p>
          <a:p>
            <a:endParaRPr lang="en-US" altLang="zh-TW" i="1" dirty="0"/>
          </a:p>
          <a:p>
            <a:endParaRPr lang="en-US" altLang="zh-TW" i="1" dirty="0" smtClean="0"/>
          </a:p>
          <a:p>
            <a:endParaRPr lang="en-US" altLang="zh-TW" i="1" dirty="0"/>
          </a:p>
          <a:p>
            <a:endParaRPr lang="en-US" altLang="zh-TW" i="1" dirty="0" smtClean="0"/>
          </a:p>
          <a:p>
            <a:endParaRPr lang="en-US" altLang="zh-TW" i="1" dirty="0"/>
          </a:p>
          <a:p>
            <a:pPr marL="0" indent="0">
              <a:buNone/>
            </a:pPr>
            <a:r>
              <a:rPr lang="en-US" altLang="zh-TW" sz="1600" i="1" dirty="0" smtClean="0"/>
              <a:t>                                                                                                                                    Ref</a:t>
            </a:r>
            <a:r>
              <a:rPr lang="en-US" altLang="zh-TW" sz="1600" i="1" dirty="0"/>
              <a:t>:</a:t>
            </a:r>
            <a:r>
              <a:rPr lang="en-US" altLang="zh-TW" sz="1600" dirty="0"/>
              <a:t> </a:t>
            </a:r>
            <a:r>
              <a:rPr lang="en-US" altLang="zh-TW" sz="1600" u="sng" dirty="0">
                <a:hlinkClick r:id="rId2"/>
              </a:rPr>
              <a:t>http://nsfocusblog.com/tag/dns-amplification-attacks</a:t>
            </a:r>
            <a:r>
              <a:rPr lang="en-US" altLang="zh-TW" sz="1600" u="sng" dirty="0" smtClean="0">
                <a:hlinkClick r:id="rId2"/>
              </a:rPr>
              <a:t>/</a:t>
            </a:r>
            <a:endParaRPr lang="zh-TW" altLang="zh-TW" sz="1600" dirty="0"/>
          </a:p>
        </p:txBody>
      </p:sp>
      <p:pic>
        <p:nvPicPr>
          <p:cNvPr id="4" name="圖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1794427" y="1825624"/>
            <a:ext cx="5555147" cy="447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2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DNS amplification attack</a:t>
            </a:r>
            <a:r>
              <a:rPr lang="zh-TW" altLang="en-US" dirty="0" smtClean="0"/>
              <a:t>分析說明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台北區網</a:t>
            </a:r>
            <a:r>
              <a:rPr lang="zh-TW" altLang="zh-TW" dirty="0" smtClean="0"/>
              <a:t>透過</a:t>
            </a:r>
            <a:r>
              <a:rPr lang="en-US" altLang="zh-TW" dirty="0"/>
              <a:t>IPS</a:t>
            </a:r>
            <a:r>
              <a:rPr lang="zh-TW" altLang="zh-TW" dirty="0"/>
              <a:t>即時監測各區網有無</a:t>
            </a:r>
            <a:r>
              <a:rPr lang="en-US" altLang="zh-TW" dirty="0"/>
              <a:t>DNS</a:t>
            </a:r>
            <a:r>
              <a:rPr lang="zh-TW" altLang="zh-TW" dirty="0"/>
              <a:t>放大攻擊</a:t>
            </a:r>
            <a:r>
              <a:rPr lang="zh-TW" altLang="zh-TW" dirty="0" smtClean="0"/>
              <a:t>事件</a:t>
            </a:r>
            <a:r>
              <a:rPr lang="zh-TW" altLang="en-US" dirty="0" smtClean="0"/>
              <a:t>，</a:t>
            </a:r>
            <a:r>
              <a:rPr lang="zh-TW" altLang="zh-TW" dirty="0" smtClean="0"/>
              <a:t>偵測</a:t>
            </a:r>
            <a:r>
              <a:rPr lang="zh-TW" altLang="zh-TW" dirty="0"/>
              <a:t>基本架構可</a:t>
            </a:r>
            <a:r>
              <a:rPr lang="zh-TW" altLang="zh-TW" dirty="0" smtClean="0"/>
              <a:t>參考</a:t>
            </a:r>
            <a:r>
              <a:rPr lang="zh-TW" altLang="en-US" dirty="0" smtClean="0"/>
              <a:t>右圖。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221419"/>
            <a:ext cx="3886200" cy="355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80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DNS amplification attack</a:t>
            </a:r>
            <a:r>
              <a:rPr lang="zh-TW" altLang="en-US" dirty="0" smtClean="0"/>
              <a:t>分析說明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在北區</a:t>
            </a:r>
            <a:r>
              <a:rPr lang="en-US" altLang="zh-TW" dirty="0" smtClean="0"/>
              <a:t>ASOC</a:t>
            </a:r>
            <a:r>
              <a:rPr lang="zh-TW" altLang="en-US" dirty="0" smtClean="0"/>
              <a:t> 協助下，經由</a:t>
            </a:r>
            <a:r>
              <a:rPr lang="en-US" altLang="zh-TW" dirty="0" err="1" smtClean="0"/>
              <a:t>Arcsightg</a:t>
            </a:r>
            <a:r>
              <a:rPr lang="zh-TW" altLang="en-US" dirty="0" smtClean="0"/>
              <a:t>收容前端</a:t>
            </a:r>
            <a:r>
              <a:rPr lang="en-US" altLang="zh-TW" dirty="0" smtClean="0"/>
              <a:t>IPS</a:t>
            </a:r>
            <a:r>
              <a:rPr lang="zh-TW" altLang="en-US" dirty="0" smtClean="0"/>
              <a:t>資料後，進行後續的關聯分析，便可得知攻擊拓撲圖，來了解此種攻擊行為的模式及關連性。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1562" y="1825625"/>
            <a:ext cx="35813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91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DNS amplification attack</a:t>
            </a:r>
            <a:r>
              <a:rPr lang="zh-TW" altLang="en-US" dirty="0" smtClean="0"/>
              <a:t>分析說明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檢視</a:t>
            </a:r>
            <a:r>
              <a:rPr lang="en-US" altLang="zh-TW" dirty="0" smtClean="0"/>
              <a:t>IPS</a:t>
            </a:r>
            <a:r>
              <a:rPr lang="zh-TW" altLang="en-US" dirty="0" smtClean="0"/>
              <a:t>所偵測到的事件封包，可發現具有明確的攻擊特徵，攻擊者偽造來源後，並針對特定</a:t>
            </a:r>
            <a:r>
              <a:rPr lang="en-US" altLang="zh-TW" dirty="0" smtClean="0"/>
              <a:t>domain</a:t>
            </a:r>
            <a:r>
              <a:rPr lang="zh-TW" altLang="en-US" dirty="0" smtClean="0"/>
              <a:t>發送大量</a:t>
            </a:r>
            <a:r>
              <a:rPr lang="en-US" altLang="zh-TW" dirty="0" smtClean="0"/>
              <a:t>query</a:t>
            </a:r>
            <a:r>
              <a:rPr lang="zh-TW" altLang="en-US" dirty="0" smtClean="0"/>
              <a:t>封包，藉此癱瘓受害主機頻寬。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320890"/>
            <a:ext cx="3886200" cy="336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59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DNS amplification attack </a:t>
            </a:r>
            <a:r>
              <a:rPr lang="zh-TW" altLang="en-US" dirty="0" smtClean="0"/>
              <a:t>解決方案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在區網</a:t>
            </a:r>
            <a:r>
              <a:rPr lang="en-US" altLang="zh-TW" dirty="0" smtClean="0"/>
              <a:t>IPS</a:t>
            </a:r>
            <a:r>
              <a:rPr lang="zh-TW" altLang="en-US" dirty="0" smtClean="0"/>
              <a:t>上封鎖攻擊，並通知該校負責網管、其權責長官，並陸續協助各校</a:t>
            </a:r>
            <a:r>
              <a:rPr lang="en-US" altLang="zh-TW" dirty="0" smtClean="0"/>
              <a:t>DNS Server</a:t>
            </a:r>
            <a:r>
              <a:rPr lang="zh-TW" altLang="en-US" dirty="0" smtClean="0"/>
              <a:t>復原。</a:t>
            </a:r>
          </a:p>
          <a:p>
            <a:r>
              <a:rPr lang="zh-TW" altLang="en-US" dirty="0" smtClean="0"/>
              <a:t>通知</a:t>
            </a:r>
            <a:r>
              <a:rPr lang="en-US" altLang="zh-TW" dirty="0" smtClean="0"/>
              <a:t>DNS</a:t>
            </a:r>
            <a:r>
              <a:rPr lang="zh-TW" altLang="en-US" dirty="0" smtClean="0"/>
              <a:t>管理者，並請其協助將所屬</a:t>
            </a:r>
            <a:r>
              <a:rPr lang="en-US" altLang="zh-TW" dirty="0" smtClean="0"/>
              <a:t>DNS</a:t>
            </a:r>
            <a:r>
              <a:rPr lang="zh-TW" altLang="en-US" dirty="0" smtClean="0"/>
              <a:t>修正設定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設定 </a:t>
            </a:r>
            <a:r>
              <a:rPr lang="en-US" altLang="zh-TW" dirty="0" smtClean="0"/>
              <a:t>ACL</a:t>
            </a:r>
            <a:r>
              <a:rPr lang="zh-TW" altLang="en-US" dirty="0" smtClean="0"/>
              <a:t>：</a:t>
            </a:r>
            <a:endParaRPr lang="en-US" altLang="zh-TW" dirty="0"/>
          </a:p>
          <a:p>
            <a:pPr lvl="2"/>
            <a:r>
              <a:rPr lang="zh-TW" altLang="en-US" dirty="0" smtClean="0"/>
              <a:t>僅允許符合</a:t>
            </a:r>
            <a:r>
              <a:rPr lang="en-US" altLang="zh-TW" dirty="0" smtClean="0"/>
              <a:t>ACL</a:t>
            </a:r>
            <a:r>
              <a:rPr lang="zh-TW" altLang="en-US" dirty="0" smtClean="0"/>
              <a:t>設定的網段進行</a:t>
            </a:r>
            <a:r>
              <a:rPr lang="en-US" altLang="zh-TW" dirty="0" smtClean="0"/>
              <a:t>recursive query</a:t>
            </a:r>
          </a:p>
          <a:p>
            <a:pPr lvl="1"/>
            <a:r>
              <a:rPr lang="zh-TW" altLang="en-US" dirty="0" smtClean="0"/>
              <a:t>設定 </a:t>
            </a:r>
            <a:r>
              <a:rPr lang="en-US" altLang="zh-TW" dirty="0" smtClean="0"/>
              <a:t>rate limit</a:t>
            </a:r>
            <a:r>
              <a:rPr lang="zh-TW" altLang="en-US" dirty="0" smtClean="0"/>
              <a:t>：</a:t>
            </a:r>
            <a:endParaRPr lang="en-US" altLang="zh-TW" dirty="0"/>
          </a:p>
          <a:p>
            <a:pPr lvl="2"/>
            <a:r>
              <a:rPr lang="zh-TW" altLang="en-US" dirty="0" smtClean="0"/>
              <a:t>限制單一 </a:t>
            </a:r>
            <a:r>
              <a:rPr lang="en-US" altLang="zh-TW" dirty="0" smtClean="0"/>
              <a:t>IP </a:t>
            </a:r>
            <a:r>
              <a:rPr lang="zh-TW" altLang="en-US" dirty="0" smtClean="0"/>
              <a:t>在短時間內的查詢次數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69332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11862</TotalTime>
  <Words>1765</Words>
  <Application>Microsoft Office PowerPoint</Application>
  <PresentationFormat>如螢幕大小 (4:3)</PresentationFormat>
  <Paragraphs>455</Paragraphs>
  <Slides>41</Slides>
  <Notes>15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2" baseType="lpstr">
      <vt:lpstr>暗香撲面</vt:lpstr>
      <vt:lpstr>    102年度台北區網年度報告</vt:lpstr>
      <vt:lpstr>一、中心簡介及人力狀況</vt:lpstr>
      <vt:lpstr>中心簡介及人力狀況(Cont.)</vt:lpstr>
      <vt:lpstr>二、資訊安全環境整備</vt:lpstr>
      <vt:lpstr>DNS amplification attack(放大攻擊)簡介</vt:lpstr>
      <vt:lpstr>DNS amplification attack分析說明</vt:lpstr>
      <vt:lpstr>DNS amplification attack分析說明</vt:lpstr>
      <vt:lpstr>DNS amplification attack分析說明</vt:lpstr>
      <vt:lpstr>DNS amplification attack 解決方案</vt:lpstr>
      <vt:lpstr>DNS amplification attack後續審查</vt:lpstr>
      <vt:lpstr>三、網路中心運作情形</vt:lpstr>
      <vt:lpstr>臺北區網連線架構圖</vt:lpstr>
      <vt:lpstr>102年度臺北區網重要事項記錄</vt:lpstr>
      <vt:lpstr>臺北區網營運服務目標</vt:lpstr>
      <vt:lpstr>2013/04~2013/10 公告服務記錄</vt:lpstr>
      <vt:lpstr>2013/04~2013/09 咨詢服務記錄</vt:lpstr>
      <vt:lpstr>異常處理經驗分享於區網會議</vt:lpstr>
      <vt:lpstr>資訊安全-網頁登入密碼強化</vt:lpstr>
      <vt:lpstr>四、資訊應用環境導入</vt:lpstr>
      <vt:lpstr>網管機制-連外偵測</vt:lpstr>
      <vt:lpstr>網管機制-連線學校偵測</vt:lpstr>
      <vt:lpstr>網管機制- Netflow記錄與搜尋</vt:lpstr>
      <vt:lpstr>網管機制- Syslog記錄與Alert通知</vt:lpstr>
      <vt:lpstr>網管機制- 連線品質管理</vt:lpstr>
      <vt:lpstr>IPv6 Routing 運作現況</vt:lpstr>
      <vt:lpstr>已導入 IPv6 Routing 比例</vt:lpstr>
      <vt:lpstr>五、創新服務</vt:lpstr>
      <vt:lpstr>DNS放大攻擊與檢測方法</vt:lpstr>
      <vt:lpstr>BIND/Windows DNS 設定調整</vt:lpstr>
      <vt:lpstr>DNS Recursion 線上檢查</vt:lpstr>
      <vt:lpstr>DNS Transfer 線上檢查</vt:lpstr>
      <vt:lpstr>DNS 反解-完整性檢查</vt:lpstr>
      <vt:lpstr>ipv4/ipv6 連線能力檢測</vt:lpstr>
      <vt:lpstr>ipv4/ipv6 連線能力檢測-www.hinet.net</vt:lpstr>
      <vt:lpstr>ipv4/ipv6 連線能力檢測-tw.yahoo.com</vt:lpstr>
      <vt:lpstr>六、教育推廣</vt:lpstr>
      <vt:lpstr>七、經費運用</vt:lpstr>
      <vt:lpstr>八、綜合建議</vt:lpstr>
      <vt:lpstr>九、明年度工作重點</vt:lpstr>
      <vt:lpstr>明年度工作重點 Cont.</vt:lpstr>
      <vt:lpstr>簡報完畢 謝謝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NAME</dc:creator>
  <cp:lastModifiedBy>davisyou</cp:lastModifiedBy>
  <cp:revision>507</cp:revision>
  <dcterms:created xsi:type="dcterms:W3CDTF">2007-03-23T08:00:23Z</dcterms:created>
  <dcterms:modified xsi:type="dcterms:W3CDTF">2013-11-29T07:52:48Z</dcterms:modified>
</cp:coreProperties>
</file>