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1447" r:id="rId2"/>
    <p:sldId id="1510" r:id="rId3"/>
    <p:sldId id="1448" r:id="rId4"/>
    <p:sldId id="1054" r:id="rId5"/>
    <p:sldId id="1260" r:id="rId6"/>
    <p:sldId id="1268" r:id="rId7"/>
    <p:sldId id="1269" r:id="rId8"/>
    <p:sldId id="403" r:id="rId9"/>
    <p:sldId id="399" r:id="rId10"/>
    <p:sldId id="402" r:id="rId11"/>
    <p:sldId id="1152" r:id="rId12"/>
    <p:sldId id="1516" r:id="rId13"/>
    <p:sldId id="1272" r:id="rId14"/>
    <p:sldId id="1449" r:id="rId15"/>
    <p:sldId id="1513" r:id="rId16"/>
    <p:sldId id="1450" r:id="rId17"/>
    <p:sldId id="1514" r:id="rId18"/>
    <p:sldId id="1517" r:id="rId19"/>
    <p:sldId id="1519" r:id="rId20"/>
    <p:sldId id="1504" r:id="rId21"/>
    <p:sldId id="1505" r:id="rId22"/>
    <p:sldId id="1511" r:id="rId23"/>
    <p:sldId id="1507" r:id="rId24"/>
    <p:sldId id="1508" r:id="rId25"/>
    <p:sldId id="1470" r:id="rId26"/>
    <p:sldId id="1471" r:id="rId27"/>
    <p:sldId id="1451" r:id="rId28"/>
    <p:sldId id="1436" r:id="rId29"/>
    <p:sldId id="1503" r:id="rId30"/>
    <p:sldId id="1458" r:id="rId31"/>
    <p:sldId id="1472" r:id="rId32"/>
    <p:sldId id="519" r:id="rId33"/>
    <p:sldId id="1456" r:id="rId34"/>
    <p:sldId id="1500" r:id="rId35"/>
    <p:sldId id="1464" r:id="rId36"/>
    <p:sldId id="520" r:id="rId37"/>
    <p:sldId id="1466" r:id="rId38"/>
    <p:sldId id="1501" r:id="rId39"/>
    <p:sldId id="1440" r:id="rId40"/>
    <p:sldId id="1441" r:id="rId41"/>
    <p:sldId id="1479" r:id="rId42"/>
    <p:sldId id="1454" r:id="rId43"/>
    <p:sldId id="1522" r:id="rId44"/>
    <p:sldId id="1463" r:id="rId45"/>
    <p:sldId id="1462" r:id="rId46"/>
    <p:sldId id="521" r:id="rId47"/>
    <p:sldId id="1445" r:id="rId48"/>
    <p:sldId id="1461" r:id="rId49"/>
    <p:sldId id="1460" r:id="rId50"/>
    <p:sldId id="1487" r:id="rId51"/>
    <p:sldId id="1490" r:id="rId52"/>
    <p:sldId id="1489" r:id="rId53"/>
    <p:sldId id="1444" r:id="rId54"/>
    <p:sldId id="1491" r:id="rId55"/>
    <p:sldId id="1499" r:id="rId56"/>
    <p:sldId id="1492" r:id="rId57"/>
    <p:sldId id="1493" r:id="rId58"/>
    <p:sldId id="1494" r:id="rId59"/>
    <p:sldId id="1496" r:id="rId60"/>
    <p:sldId id="1495" r:id="rId61"/>
    <p:sldId id="1520" r:id="rId62"/>
    <p:sldId id="1521" r:id="rId63"/>
    <p:sldId id="431" r:id="rId6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3"/>
    <a:srgbClr val="9999FF"/>
    <a:srgbClr val="9966FF"/>
    <a:srgbClr val="FF9999"/>
    <a:srgbClr val="01AF2A"/>
    <a:srgbClr val="FFFFCC"/>
    <a:srgbClr val="F7C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43" autoAdjust="0"/>
    <p:restoredTop sz="93250" autoAdjust="0"/>
  </p:normalViewPr>
  <p:slideViewPr>
    <p:cSldViewPr>
      <p:cViewPr varScale="1">
        <p:scale>
          <a:sx n="84" d="100"/>
          <a:sy n="84" d="100"/>
        </p:scale>
        <p:origin x="1445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84D073D-74CA-451C-8442-9F96FEA9D4D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8727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90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1E3A2859-F19A-4959-B0B6-50200E2554F6}" type="slidenum">
              <a:rPr lang="en-US" altLang="zh-TW" smtClean="0">
                <a:latin typeface="Arial" charset="0"/>
                <a:ea typeface="新細明體" pitchFamily="18" charset="-120"/>
              </a:rPr>
              <a:pPr eaLnBrk="1" hangingPunct="1"/>
              <a:t>63</a:t>
            </a:fld>
            <a:endParaRPr lang="en-US" altLang="zh-TW"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頁尾文字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7195-6C85-4D0D-BE3A-2D64E417E563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頁尾文字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E0F2-BCFA-44F7-A4CA-1B440D39D7F6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頁尾文字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B0BE8-6350-48D8-AC5F-B84C44D7E910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5572165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頁尾文字</a:t>
            </a: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BC179-AE0C-4866-9FDB-7DCC04C94B9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392195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57784"/>
          </a:xfrm>
        </p:spPr>
        <p:txBody>
          <a:bodyPr/>
          <a:lstStyle/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r>
              <a:rPr lang="en-US" altLang="zh-TW"/>
              <a:t>頁尾文字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頁尾文字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3230-2E77-414D-AA09-26133BECDA3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頁尾文字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3CA1-A8E6-456B-B221-81CCDAA75D79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頁尾文字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5F731-1196-486C-8FA9-C93B6AE8B697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頁尾文字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9748D-C33C-4044-A9B0-8D762834392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頁尾文字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DCC3-50A9-4CDE-BCD0-CADE474CF23B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頁尾文字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A797-A21F-4C3C-94A9-2C2D86FAA496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頁尾文字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33237-D059-4902-B81C-2B16B6D10558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TW"/>
              <a:t>頁尾文字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810D3230-2E77-414D-AA09-26133BECDA3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380559"/>
            <a:ext cx="7391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3" y="6411881"/>
            <a:ext cx="1088506" cy="4735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4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4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56FC93-61AF-4022-9E22-4B0F97DCCF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ICMP</a:t>
            </a:r>
            <a:r>
              <a:rPr lang="zh-TW" altLang="en-US" dirty="0"/>
              <a:t> </a:t>
            </a:r>
            <a:r>
              <a:rPr lang="en-US" altLang="zh-TW" dirty="0"/>
              <a:t>Ping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2793F78-1789-417A-9DE0-524807F01E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台大計中網路組</a:t>
            </a:r>
            <a:endParaRPr lang="en-US" altLang="zh-TW" dirty="0"/>
          </a:p>
          <a:p>
            <a:r>
              <a:rPr lang="zh-TW" altLang="en-US" dirty="0"/>
              <a:t>游子興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CA187A8-02F4-4C0B-998F-E37009F3D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B7195-6C85-4D0D-BE3A-2D64E417E563}" type="slidenum">
              <a:rPr lang="en-US" altLang="zh-TW" smtClean="0"/>
              <a:pPr/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2169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612675-46AE-475A-A479-6F39DDB26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Akamai IP</a:t>
            </a:r>
            <a:br>
              <a:rPr lang="en-US" altLang="zh-TW" dirty="0"/>
            </a:br>
            <a:r>
              <a:rPr lang="en-US" altLang="zh-TW" dirty="0"/>
              <a:t>GEO IP Database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A284CA-7EA0-4F9D-9812-9ECB6FB36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3200" dirty="0"/>
              <a:t>True or False ?</a:t>
            </a:r>
            <a:endParaRPr lang="zh-TW" altLang="en-US" sz="3200" dirty="0"/>
          </a:p>
          <a:p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28C7831-B760-41F9-AB26-D8D717BDA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10</a:t>
            </a:fld>
            <a:endParaRPr lang="en-US" altLang="zh-TW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E79E384-8D46-425D-9DBC-67EAFEF0C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" y="2071616"/>
            <a:ext cx="9144000" cy="12506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E7B4551-84AC-4E14-BDE5-A34E526E9669}"/>
              </a:ext>
            </a:extLst>
          </p:cNvPr>
          <p:cNvSpPr/>
          <p:nvPr/>
        </p:nvSpPr>
        <p:spPr>
          <a:xfrm>
            <a:off x="776371" y="2265073"/>
            <a:ext cx="1275349" cy="10919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0D0C4C0-2791-476A-AFDE-87E66891A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3356992"/>
            <a:ext cx="4433438" cy="374482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003ED57-BD53-439E-8D29-86713673916E}"/>
              </a:ext>
            </a:extLst>
          </p:cNvPr>
          <p:cNvSpPr/>
          <p:nvPr/>
        </p:nvSpPr>
        <p:spPr>
          <a:xfrm>
            <a:off x="2652944" y="4686656"/>
            <a:ext cx="3048015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9197F0F-7AEA-488B-A8BD-219D63ABD266}"/>
              </a:ext>
            </a:extLst>
          </p:cNvPr>
          <p:cNvSpPr txBox="1"/>
          <p:nvPr/>
        </p:nvSpPr>
        <p:spPr>
          <a:xfrm>
            <a:off x="3319618" y="202077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>
                <a:solidFill>
                  <a:srgbClr val="FF0000"/>
                </a:solidFill>
              </a:rPr>
              <a:t>Maxmind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B0D50E4-42D3-486D-B648-EB5420F9B9B0}"/>
              </a:ext>
            </a:extLst>
          </p:cNvPr>
          <p:cNvSpPr txBox="1"/>
          <p:nvPr/>
        </p:nvSpPr>
        <p:spPr>
          <a:xfrm>
            <a:off x="4592589" y="339180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IP2Location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4FCC76F-9DDB-4E86-847A-D0CD45F9667C}"/>
              </a:ext>
            </a:extLst>
          </p:cNvPr>
          <p:cNvSpPr/>
          <p:nvPr/>
        </p:nvSpPr>
        <p:spPr>
          <a:xfrm>
            <a:off x="28435" y="2390108"/>
            <a:ext cx="727141" cy="40158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50C14B0-F9B5-490B-92F2-C9F18BF007DA}"/>
              </a:ext>
            </a:extLst>
          </p:cNvPr>
          <p:cNvSpPr/>
          <p:nvPr/>
        </p:nvSpPr>
        <p:spPr>
          <a:xfrm>
            <a:off x="2652944" y="4374138"/>
            <a:ext cx="2543959" cy="3125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7287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err="1"/>
              <a:t>TWGate</a:t>
            </a:r>
            <a:br>
              <a:rPr lang="en-US" altLang="zh-TW" dirty="0"/>
            </a:br>
            <a:r>
              <a:rPr lang="en-US" altLang="zh-TW" dirty="0"/>
              <a:t>Congestion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頻寬壅塞時 </a:t>
            </a:r>
            <a:r>
              <a:rPr lang="en-US" altLang="zh-TW" sz="2800" dirty="0"/>
              <a:t>RTT </a:t>
            </a:r>
            <a:r>
              <a:rPr lang="zh-TW" altLang="en-US" sz="2800" dirty="0"/>
              <a:t>增加約 </a:t>
            </a:r>
            <a:r>
              <a:rPr lang="en-US" altLang="zh-TW" sz="2800" dirty="0"/>
              <a:t>100ms</a:t>
            </a:r>
            <a:endParaRPr lang="zh-TW" altLang="en-US" sz="2800" dirty="0"/>
          </a:p>
          <a:p>
            <a:endParaRPr lang="zh-TW" altLang="en-US" sz="2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11</a:t>
            </a:fld>
            <a:endParaRPr lang="en-US" altLang="zh-TW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357" y="1988840"/>
            <a:ext cx="4407915" cy="154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854159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267744" y="363573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70C0"/>
                </a:solidFill>
              </a:rPr>
              <a:t>Peer IP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498213" y="364502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70C0"/>
                </a:solidFill>
              </a:rPr>
              <a:t>Peer IP</a:t>
            </a:r>
            <a:endParaRPr lang="zh-TW" altLang="en-US" dirty="0">
              <a:solidFill>
                <a:srgbClr val="0070C0"/>
              </a:solidFill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>
            <a:off x="2051720" y="4221088"/>
            <a:ext cx="0" cy="65165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4283968" y="4221088"/>
            <a:ext cx="0" cy="65165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>
            <a:off x="6300192" y="5445224"/>
            <a:ext cx="0" cy="79208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>
            <a:off x="6300192" y="4221088"/>
            <a:ext cx="0" cy="65165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8532440" y="4221088"/>
            <a:ext cx="0" cy="65165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8460432" y="5445224"/>
            <a:ext cx="0" cy="79208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2007940" y="5445224"/>
            <a:ext cx="0" cy="507641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4283968" y="5445224"/>
            <a:ext cx="0" cy="507641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2249866" y="6381328"/>
            <a:ext cx="4544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http://www.tp1rc.edu.tw/mrtg/ntu_ping.html</a:t>
            </a:r>
            <a:endParaRPr lang="zh-TW" altLang="en-US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1966645" y="436510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100ms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215117" y="436510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100ms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1966645" y="550794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100ms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228184" y="558924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100ms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31" name="直線單箭頭接點 30"/>
          <p:cNvCxnSpPr/>
          <p:nvPr/>
        </p:nvCxnSpPr>
        <p:spPr>
          <a:xfrm>
            <a:off x="3131840" y="5913276"/>
            <a:ext cx="0" cy="396044"/>
          </a:xfrm>
          <a:prstGeom prst="straightConnector1">
            <a:avLst/>
          </a:prstGeom>
          <a:ln w="25400">
            <a:solidFill>
              <a:srgbClr val="E5FD0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3103964" y="5939988"/>
            <a:ext cx="115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2">
                    <a:lumMod val="50000"/>
                  </a:schemeClr>
                </a:solidFill>
              </a:rPr>
              <a:t>正常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</a:rPr>
              <a:t>RTT</a:t>
            </a:r>
            <a:endParaRPr lang="zh-TW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960408" y="2430180"/>
            <a:ext cx="561906" cy="1107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6032852" y="2420888"/>
            <a:ext cx="555372" cy="1107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6090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035069-F32A-40B9-92BA-282D686F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網路</a:t>
            </a:r>
            <a:r>
              <a:rPr lang="en-US" altLang="zh-TW" dirty="0"/>
              <a:t>”</a:t>
            </a:r>
            <a:r>
              <a:rPr lang="zh-TW" altLang="en-US" dirty="0"/>
              <a:t>速度</a:t>
            </a:r>
            <a:r>
              <a:rPr lang="en-US" altLang="zh-TW" dirty="0"/>
              <a:t>”?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2A693E6-E5ED-4E61-9F5F-8C04EF08F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https://www.speedtest.net/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err="1"/>
              <a:t>HiNet</a:t>
            </a:r>
            <a:r>
              <a:rPr lang="zh-TW" altLang="en-US" dirty="0"/>
              <a:t>光世代方案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sz="3200" dirty="0"/>
              <a:t>網路速度</a:t>
            </a:r>
            <a:r>
              <a:rPr lang="en-US" altLang="zh-TW" sz="3200" dirty="0"/>
              <a:t>(Speed) ?</a:t>
            </a:r>
          </a:p>
          <a:p>
            <a:pPr lvl="1"/>
            <a:r>
              <a:rPr lang="zh-TW" altLang="en-US" dirty="0"/>
              <a:t>頻寬</a:t>
            </a:r>
            <a:r>
              <a:rPr lang="en-US" altLang="zh-TW" dirty="0"/>
              <a:t>(Bandwidth)</a:t>
            </a:r>
            <a:r>
              <a:rPr lang="zh-TW" altLang="en-US" dirty="0"/>
              <a:t>、流量</a:t>
            </a:r>
            <a:r>
              <a:rPr lang="en-US" altLang="zh-TW" dirty="0"/>
              <a:t>/</a:t>
            </a:r>
            <a:r>
              <a:rPr lang="zh-TW" altLang="en-US" dirty="0"/>
              <a:t>吞吐量</a:t>
            </a:r>
            <a:r>
              <a:rPr lang="en-US" altLang="zh-TW" dirty="0"/>
              <a:t>(Throughput)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166FAE4-59AD-4794-AF8E-40A33E0C4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12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F9EC0E6-C55D-498F-A70B-E5A8D6B3B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097802"/>
            <a:ext cx="1552575" cy="4095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CB0C298-EE0A-44AB-9CBA-A5254811C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081" y="2102564"/>
            <a:ext cx="3448050" cy="80962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7E7DC21-00B6-47C9-A0C0-89B9DE57E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08" y="3829019"/>
            <a:ext cx="8229600" cy="103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7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C71F92-E3EC-4B47-B65B-4771BC9D1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頻寬</a:t>
            </a:r>
            <a:r>
              <a:rPr lang="en-US" altLang="zh-TW" dirty="0"/>
              <a:t>(Bandwidth)</a:t>
            </a:r>
            <a:r>
              <a:rPr lang="zh-TW" altLang="en-US" dirty="0"/>
              <a:t> </a:t>
            </a:r>
            <a:r>
              <a:rPr lang="en-US" altLang="zh-TW" dirty="0"/>
              <a:t>vs. Latency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5135F97-4DF4-475C-9E59-86DC71525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sz="2800" dirty="0"/>
              <a:t>Latency</a:t>
            </a:r>
          </a:p>
          <a:p>
            <a:endParaRPr lang="en-US" altLang="zh-TW" sz="2800" dirty="0"/>
          </a:p>
          <a:p>
            <a:endParaRPr lang="en-US" altLang="zh-TW" sz="2800" dirty="0"/>
          </a:p>
          <a:p>
            <a:r>
              <a:rPr lang="zh-TW" altLang="en-US" sz="2800" dirty="0"/>
              <a:t>頻寬</a:t>
            </a:r>
            <a:r>
              <a:rPr lang="en-US" altLang="zh-TW" sz="2800" dirty="0"/>
              <a:t>(Bandwidth)</a:t>
            </a:r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r>
              <a:rPr lang="en-US" altLang="zh-TW" sz="2800" dirty="0"/>
              <a:t>Latency</a:t>
            </a:r>
            <a:r>
              <a:rPr lang="zh-TW" altLang="en-US" sz="2800" dirty="0"/>
              <a:t>、頻寬</a:t>
            </a:r>
            <a:r>
              <a:rPr lang="en-US" altLang="zh-TW" sz="2800" dirty="0"/>
              <a:t>(Bandwidth) </a:t>
            </a:r>
            <a:r>
              <a:rPr lang="zh-TW" altLang="en-US" sz="2800" dirty="0"/>
              <a:t>兩者獨立，無關連</a:t>
            </a:r>
            <a:endParaRPr lang="en-US" altLang="zh-TW" sz="2800" dirty="0"/>
          </a:p>
          <a:p>
            <a:pPr marL="457200" lvl="1" indent="0">
              <a:buNone/>
            </a:pPr>
            <a:endParaRPr lang="en-US" altLang="zh-TW" sz="2400" dirty="0"/>
          </a:p>
          <a:p>
            <a:endParaRPr lang="zh-TW" altLang="en-US" sz="28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81B7DA1-B7A6-4166-8F15-B0D408449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13</a:t>
            </a:fld>
            <a:endParaRPr lang="en-US" altLang="zh-TW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1F166DEB-B151-490B-85BB-0A8F6DF39F70}"/>
              </a:ext>
            </a:extLst>
          </p:cNvPr>
          <p:cNvCxnSpPr/>
          <p:nvPr/>
        </p:nvCxnSpPr>
        <p:spPr>
          <a:xfrm>
            <a:off x="2307501" y="2306853"/>
            <a:ext cx="4032448" cy="0"/>
          </a:xfrm>
          <a:prstGeom prst="line">
            <a:avLst/>
          </a:prstGeom>
          <a:ln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A9FA46F9-163F-47C1-9F5F-A61C063F181F}"/>
              </a:ext>
            </a:extLst>
          </p:cNvPr>
          <p:cNvCxnSpPr/>
          <p:nvPr/>
        </p:nvCxnSpPr>
        <p:spPr>
          <a:xfrm>
            <a:off x="2267744" y="4158372"/>
            <a:ext cx="4032448" cy="0"/>
          </a:xfrm>
          <a:prstGeom prst="line">
            <a:avLst/>
          </a:prstGeom>
          <a:ln w="254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9973D6E0-46A1-445E-869B-F11D6FAB9915}"/>
              </a:ext>
            </a:extLst>
          </p:cNvPr>
          <p:cNvCxnSpPr/>
          <p:nvPr/>
        </p:nvCxnSpPr>
        <p:spPr>
          <a:xfrm>
            <a:off x="2267744" y="5022468"/>
            <a:ext cx="4032448" cy="0"/>
          </a:xfrm>
          <a:prstGeom prst="line">
            <a:avLst/>
          </a:prstGeom>
          <a:ln w="1016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7F21742-E2BC-4AA9-BD70-9EDDACC93AD2}"/>
              </a:ext>
            </a:extLst>
          </p:cNvPr>
          <p:cNvSpPr txBox="1"/>
          <p:nvPr/>
        </p:nvSpPr>
        <p:spPr>
          <a:xfrm>
            <a:off x="1220917" y="211369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7030A0"/>
                </a:solidFill>
              </a:rPr>
              <a:t>臺北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0A9EA7C-1A64-4254-9DF5-B842DEDDEB31}"/>
              </a:ext>
            </a:extLst>
          </p:cNvPr>
          <p:cNvSpPr txBox="1"/>
          <p:nvPr/>
        </p:nvSpPr>
        <p:spPr>
          <a:xfrm>
            <a:off x="6588224" y="206084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7030A0"/>
                </a:solidFill>
              </a:rPr>
              <a:t>洛杉磯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01714A7A-0B7A-4533-9E32-EC945A72E8F7}"/>
              </a:ext>
            </a:extLst>
          </p:cNvPr>
          <p:cNvCxnSpPr/>
          <p:nvPr/>
        </p:nvCxnSpPr>
        <p:spPr>
          <a:xfrm>
            <a:off x="2267744" y="3660339"/>
            <a:ext cx="40324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BCEC6F83-18FD-4D5C-9503-5DF9067F28AD}"/>
              </a:ext>
            </a:extLst>
          </p:cNvPr>
          <p:cNvCxnSpPr/>
          <p:nvPr/>
        </p:nvCxnSpPr>
        <p:spPr>
          <a:xfrm>
            <a:off x="2307501" y="2450869"/>
            <a:ext cx="4032448" cy="0"/>
          </a:xfrm>
          <a:prstGeom prst="line">
            <a:avLst/>
          </a:prstGeom>
          <a:ln>
            <a:solidFill>
              <a:srgbClr val="0070C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91EB529-6413-4B78-B4DE-025C18049F0B}"/>
              </a:ext>
            </a:extLst>
          </p:cNvPr>
          <p:cNvSpPr txBox="1"/>
          <p:nvPr/>
        </p:nvSpPr>
        <p:spPr>
          <a:xfrm>
            <a:off x="3853083" y="191683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150 </a:t>
            </a:r>
            <a:r>
              <a:rPr lang="en-US" altLang="zh-TW" b="1" dirty="0" err="1">
                <a:solidFill>
                  <a:srgbClr val="0070C0"/>
                </a:solidFill>
              </a:rPr>
              <a:t>ms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DC9E2AB-837D-46E6-BA08-0C9DFFF6F54E}"/>
              </a:ext>
            </a:extLst>
          </p:cNvPr>
          <p:cNvSpPr txBox="1"/>
          <p:nvPr/>
        </p:nvSpPr>
        <p:spPr>
          <a:xfrm>
            <a:off x="3813326" y="350100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1 Gbps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2B27C63-F393-45F6-BA97-F689C53F676C}"/>
              </a:ext>
            </a:extLst>
          </p:cNvPr>
          <p:cNvSpPr txBox="1"/>
          <p:nvPr/>
        </p:nvSpPr>
        <p:spPr>
          <a:xfrm>
            <a:off x="3707904" y="400506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10 Gbps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55AF64B-C8BE-4C9B-864A-AE4174AF3C27}"/>
              </a:ext>
            </a:extLst>
          </p:cNvPr>
          <p:cNvSpPr txBox="1"/>
          <p:nvPr/>
        </p:nvSpPr>
        <p:spPr>
          <a:xfrm>
            <a:off x="3764860" y="486916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40 Gbps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54C803C-7B1B-4F72-A6BD-8A86BA2C18CE}"/>
              </a:ext>
            </a:extLst>
          </p:cNvPr>
          <p:cNvSpPr txBox="1"/>
          <p:nvPr/>
        </p:nvSpPr>
        <p:spPr>
          <a:xfrm>
            <a:off x="1268016" y="421723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7030A0"/>
                </a:solidFill>
              </a:rPr>
              <a:t>臺北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ACD042B-B43D-445A-A49A-4523FC7E0D5D}"/>
              </a:ext>
            </a:extLst>
          </p:cNvPr>
          <p:cNvSpPr txBox="1"/>
          <p:nvPr/>
        </p:nvSpPr>
        <p:spPr>
          <a:xfrm>
            <a:off x="6660232" y="4217239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7030A0"/>
                </a:solidFill>
              </a:rPr>
              <a:t>洛杉磯</a:t>
            </a:r>
          </a:p>
        </p:txBody>
      </p:sp>
    </p:spTree>
    <p:extLst>
      <p:ext uri="{BB962C8B-B14F-4D97-AF65-F5344CB8AC3E}">
        <p14:creationId xmlns:p14="http://schemas.microsoft.com/office/powerpoint/2010/main" val="252582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C1CCF4-494B-4B4F-BB2C-FCCC19DCE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「掉包」是什麼？</a:t>
            </a:r>
            <a:br>
              <a:rPr lang="en-US" altLang="zh-TW" dirty="0"/>
            </a:br>
            <a:r>
              <a:rPr lang="en-US" altLang="zh-TW" dirty="0"/>
              <a:t>Packet Lost</a:t>
            </a:r>
            <a:endParaRPr lang="zh-TW" altLang="en-US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786AB8F2-FD8B-474C-A9BA-9EFCD744C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E84A5E5-09A0-4209-834F-26453216B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4800" y="6400800"/>
            <a:ext cx="914400" cy="283464"/>
          </a:xfrm>
        </p:spPr>
        <p:txBody>
          <a:bodyPr/>
          <a:lstStyle/>
          <a:p>
            <a:fld id="{D93790E0-A73F-4A53-83D9-1E4712857E21}" type="slidenum">
              <a:rPr lang="en-US" altLang="zh-TW" smtClean="0"/>
              <a:pPr/>
              <a:t>14</a:t>
            </a:fld>
            <a:endParaRPr lang="en-US" altLang="zh-TW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A4B9666-9E8B-4A27-A762-333A7A1546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62125"/>
            <a:ext cx="59436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70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41ABBD-B306-4400-AEE2-A2C447F1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Packet Lost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0A559E-8A14-41C5-90F9-CE6C131C2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http://asoc52.cc.ntu.edu.tw/mrtg/tpnet_ping_lost.html</a:t>
            </a:r>
          </a:p>
          <a:p>
            <a:r>
              <a:rPr lang="zh-TW" altLang="en-US" sz="2800" dirty="0"/>
              <a:t>每五分鐘</a:t>
            </a:r>
            <a:r>
              <a:rPr lang="en-US" altLang="zh-TW" sz="2800" dirty="0"/>
              <a:t> ping10</a:t>
            </a:r>
            <a:r>
              <a:rPr lang="zh-TW" altLang="en-US" sz="2800" dirty="0"/>
              <a:t>次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672FAD4-B3AA-4692-91B7-FB5D3EE0E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15</a:t>
            </a:fld>
            <a:endParaRPr lang="en-US" altLang="zh-TW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A1F574C-EF26-4CF0-BA0F-1D62B8A0C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97" y="2832955"/>
            <a:ext cx="4391025" cy="14287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30FCC99-0096-4E7C-B791-A9C86A23B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399" y="2234603"/>
            <a:ext cx="3908801" cy="405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22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D0A82F-6967-4A25-8C30-C9D76DC48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zh-TW" altLang="en-US" dirty="0"/>
              <a:t>「抖動</a:t>
            </a:r>
            <a:r>
              <a:rPr lang="en-US" altLang="zh-TW" dirty="0"/>
              <a:t>(Jitter)</a:t>
            </a:r>
            <a:r>
              <a:rPr lang="zh-TW" altLang="en-US" dirty="0"/>
              <a:t>」是什麼？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555857F0-5C57-467D-8815-BAF6E9A09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B24C730-CF23-4FB0-95C8-82863596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4800" y="6400800"/>
            <a:ext cx="914400" cy="283464"/>
          </a:xfrm>
        </p:spPr>
        <p:txBody>
          <a:bodyPr/>
          <a:lstStyle/>
          <a:p>
            <a:fld id="{D93790E0-A73F-4A53-83D9-1E4712857E21}" type="slidenum">
              <a:rPr lang="en-US" altLang="zh-TW" smtClean="0"/>
              <a:pPr/>
              <a:t>16</a:t>
            </a:fld>
            <a:endParaRPr lang="en-US" altLang="zh-TW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B9842C1-39AA-4E08-A336-0A414B7F38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145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959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EB7142-BA48-49D4-89D7-6CC1C605E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Jitter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CC51C3B-A50B-4421-97E3-9380C5B25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http://asoc52.cc.ntu.edu.tw/mrtg/tpnet_ping.html</a:t>
            </a:r>
            <a:endParaRPr lang="zh-TW" altLang="en-US" sz="28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3315CFC-A10A-4100-964D-85B6B60B3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17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61CF637-283F-4240-BEC5-A0C1B558F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348880"/>
            <a:ext cx="88011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38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DCD0CA57-03B9-4447-926F-A62EDC0ABC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Time To Live (TTL)</a:t>
            </a:r>
            <a:endParaRPr lang="zh-TW" altLang="en-US" dirty="0"/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3192C11A-FF7E-477C-9B69-2366A3FCE5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0154135-6A76-42A1-8DE4-B93E5CDBE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7106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323826-8244-4BA9-B6F4-94CCBC9AA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Ping </a:t>
            </a:r>
            <a:r>
              <a:rPr lang="zh-TW" altLang="en-US" dirty="0"/>
              <a:t>洩漏了什麼資訊？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55AA62-6282-4BFF-AF7E-E665CA2B04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台大區網首頁</a:t>
            </a:r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r>
              <a:rPr lang="en-US" altLang="zh-TW" sz="2800" dirty="0"/>
              <a:t>Router GW</a:t>
            </a:r>
          </a:p>
          <a:p>
            <a:endParaRPr lang="en-US" altLang="zh-TW" dirty="0"/>
          </a:p>
          <a:p>
            <a:endParaRPr lang="en-US" altLang="zh-TW" sz="2800" dirty="0"/>
          </a:p>
          <a:p>
            <a:r>
              <a:rPr lang="zh-TW" altLang="en-US" sz="2800" dirty="0"/>
              <a:t>本機電腦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F274C0F7-968A-4ECC-8EEF-2D977EA62C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台大首頁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1676075-FA8D-41A6-84F9-C0E38A81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19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5334C71-1980-4291-B507-D1B426155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67" y="2140843"/>
            <a:ext cx="3629025" cy="100012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0865201-5C8E-4BCB-B3F3-B67F0CD33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3600053"/>
            <a:ext cx="3705225" cy="9810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EF9023E-919C-48DE-836A-A57CD69A0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55" y="5229200"/>
            <a:ext cx="3705225" cy="109023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196FA7E-F317-4270-9350-52CC40393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125" y="2097967"/>
            <a:ext cx="37147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7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ED95A2-A48B-4870-9DD9-F6F4F7E1B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ICMP</a:t>
            </a:r>
            <a:r>
              <a:rPr lang="zh-TW" altLang="en-US" dirty="0"/>
              <a:t> </a:t>
            </a:r>
            <a:r>
              <a:rPr lang="en-US" altLang="zh-TW" dirty="0"/>
              <a:t>Ping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B41162-85DC-4956-8657-7FFA1040F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校內 </a:t>
            </a:r>
            <a:r>
              <a:rPr lang="en-US" altLang="zh-TW" dirty="0"/>
              <a:t>IP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校外 </a:t>
            </a:r>
            <a:r>
              <a:rPr lang="en-US" altLang="zh-TW" dirty="0"/>
              <a:t>IP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7B9F91F-F45A-4962-9F77-962976C0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2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05A49D0-C41E-4E4E-8D8F-D1FDB4379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88" y="4365104"/>
            <a:ext cx="5072388" cy="175921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BE7C790-AEBA-4667-B974-FFF98EDBE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20" y="2067130"/>
            <a:ext cx="461962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98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4C8E23-B54F-48D8-8A02-C742E84FF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Time To Live (TTL)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15B9CF-91FE-475B-86FE-1BC314982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封包路由過程中的跳站數目</a:t>
            </a:r>
            <a:r>
              <a:rPr lang="en-US" altLang="zh-TW" dirty="0"/>
              <a:t>(Hop Count)</a:t>
            </a:r>
            <a:r>
              <a:rPr lang="zh-TW" altLang="en-US" dirty="0"/>
              <a:t>，每經過一個跳站</a:t>
            </a:r>
            <a:r>
              <a:rPr lang="en-US" altLang="zh-TW" dirty="0"/>
              <a:t>(</a:t>
            </a:r>
            <a:r>
              <a:rPr lang="zh-TW" altLang="en-US" dirty="0"/>
              <a:t>或被一個 </a:t>
            </a:r>
            <a:r>
              <a:rPr lang="en-US" altLang="zh-TW" dirty="0"/>
              <a:t>router </a:t>
            </a:r>
            <a:r>
              <a:rPr lang="zh-TW" altLang="en-US" dirty="0"/>
              <a:t>處理</a:t>
            </a:r>
            <a:r>
              <a:rPr lang="en-US" altLang="zh-TW" dirty="0"/>
              <a:t>)</a:t>
            </a:r>
            <a:r>
              <a:rPr lang="zh-TW" altLang="en-US" dirty="0"/>
              <a:t>之後</a:t>
            </a:r>
            <a:r>
              <a:rPr lang="en-US" altLang="zh-TW" dirty="0"/>
              <a:t>﹐</a:t>
            </a:r>
            <a:r>
              <a:rPr lang="zh-TW" altLang="en-US" dirty="0"/>
              <a:t>就會被減低一個數值。</a:t>
            </a:r>
          </a:p>
          <a:p>
            <a:r>
              <a:rPr lang="zh-TW" altLang="en-US" dirty="0"/>
              <a:t>當封包在傳遞過程中由於某些原因而未能抵達目的地時</a:t>
            </a:r>
            <a:r>
              <a:rPr lang="en-US" altLang="zh-TW" dirty="0"/>
              <a:t>﹐</a:t>
            </a:r>
            <a:r>
              <a:rPr lang="zh-TW" altLang="en-US" dirty="0"/>
              <a:t>設置 </a:t>
            </a:r>
            <a:r>
              <a:rPr lang="en-US" altLang="zh-TW" dirty="0"/>
              <a:t>TTL </a:t>
            </a:r>
            <a:r>
              <a:rPr lang="zh-TW" altLang="en-US" dirty="0"/>
              <a:t>可避免封包一直流浪在網路上。 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TTL </a:t>
            </a:r>
            <a:r>
              <a:rPr lang="zh-TW" altLang="en-US" dirty="0"/>
              <a:t>決定值</a:t>
            </a:r>
            <a:endParaRPr lang="en-US" altLang="zh-TW" dirty="0"/>
          </a:p>
          <a:p>
            <a:pPr lvl="1"/>
            <a:r>
              <a:rPr lang="zh-TW" altLang="en-US" dirty="0"/>
              <a:t>去</a:t>
            </a:r>
            <a:r>
              <a:rPr lang="en-US" altLang="zh-TW" dirty="0"/>
              <a:t>: </a:t>
            </a:r>
            <a:r>
              <a:rPr lang="zh-TW" altLang="en-US" dirty="0"/>
              <a:t>發送封包之主機決定</a:t>
            </a:r>
            <a:endParaRPr lang="en-US" altLang="zh-TW" dirty="0"/>
          </a:p>
          <a:p>
            <a:pPr lvl="1"/>
            <a:r>
              <a:rPr lang="zh-TW" altLang="en-US" dirty="0"/>
              <a:t>回</a:t>
            </a:r>
            <a:r>
              <a:rPr lang="en-US" altLang="zh-TW" dirty="0"/>
              <a:t>: </a:t>
            </a:r>
            <a:r>
              <a:rPr lang="zh-TW" altLang="en-US" dirty="0"/>
              <a:t>回覆封包之主機決定 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F51A1DA-0614-48F1-A8EA-F37F1E66F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9112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5D2813-61DD-4E9A-BE88-7468B15D2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US" altLang="zh-TW" dirty="0"/>
              <a:t>Time To Live (TTL)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793153-8407-4665-B404-46AAFE063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57784"/>
          </a:xfrm>
        </p:spPr>
        <p:txBody>
          <a:bodyPr>
            <a:normAutofit/>
          </a:bodyPr>
          <a:lstStyle/>
          <a:p>
            <a:r>
              <a:rPr lang="zh-TW" altLang="en-US" dirty="0"/>
              <a:t> 不同 </a:t>
            </a:r>
            <a:r>
              <a:rPr lang="en-US" altLang="zh-TW" dirty="0"/>
              <a:t>OS</a:t>
            </a:r>
            <a:r>
              <a:rPr lang="zh-TW" altLang="en-US" dirty="0"/>
              <a:t>，有不同預設值</a:t>
            </a:r>
            <a:r>
              <a:rPr lang="en-US" altLang="zh-TW" dirty="0"/>
              <a:t>: https://subinsb.com/default-device-ttl-values</a:t>
            </a:r>
          </a:p>
          <a:p>
            <a:pPr lvl="1"/>
            <a:r>
              <a:rPr lang="en-US" altLang="zh-TW" dirty="0"/>
              <a:t>   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B00B627-B89C-4424-9D2F-F5498C3D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4800" y="6400800"/>
            <a:ext cx="914400" cy="283464"/>
          </a:xfrm>
        </p:spPr>
        <p:txBody>
          <a:bodyPr/>
          <a:lstStyle/>
          <a:p>
            <a:fld id="{D93790E0-A73F-4A53-83D9-1E4712857E21}" type="slidenum">
              <a:rPr lang="en-US" altLang="zh-TW" smtClean="0"/>
              <a:pPr/>
              <a:t>21</a:t>
            </a:fld>
            <a:endParaRPr lang="en-US" altLang="zh-TW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244471D2-C33F-4393-B7C6-CDCAC4F9C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68769"/>
              </p:ext>
            </p:extLst>
          </p:nvPr>
        </p:nvGraphicFramePr>
        <p:xfrm>
          <a:off x="1187624" y="2636912"/>
          <a:ext cx="60960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73790726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5092231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OS</a:t>
                      </a:r>
                      <a:r>
                        <a:rPr lang="zh-TW" altLang="en-US" sz="2000" dirty="0"/>
                        <a:t> 作業系統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TTL</a:t>
                      </a:r>
                      <a:r>
                        <a:rPr lang="zh-TW" altLang="en-US" sz="2000" dirty="0"/>
                        <a:t> 預設值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44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Cisco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網路設備</a:t>
                      </a:r>
                      <a:r>
                        <a:rPr lang="en-US" altLang="zh-TW" sz="2000" dirty="0"/>
                        <a:t>)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254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696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FreeBSD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64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24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Linux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64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916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Windows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128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36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9117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323826-8244-4BA9-B6F4-94CCBC9AA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Time To Live (TTL)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55AA62-6282-4BFF-AF7E-E665CA2B04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台大區網首頁</a:t>
            </a:r>
            <a:r>
              <a:rPr lang="en-US" altLang="zh-TW" dirty="0"/>
              <a:t>:</a:t>
            </a:r>
            <a:r>
              <a:rPr lang="en-US" altLang="zh-TW" sz="2800" dirty="0"/>
              <a:t>Linux</a:t>
            </a:r>
          </a:p>
          <a:p>
            <a:endParaRPr lang="en-US" altLang="zh-TW" sz="2800" dirty="0"/>
          </a:p>
          <a:p>
            <a:endParaRPr lang="en-US" altLang="zh-TW" sz="2800" dirty="0"/>
          </a:p>
          <a:p>
            <a:r>
              <a:rPr lang="en-US" altLang="zh-TW" sz="2800" dirty="0"/>
              <a:t>GW: Cisco Router</a:t>
            </a:r>
          </a:p>
          <a:p>
            <a:endParaRPr lang="en-US" altLang="zh-TW" sz="2800" dirty="0"/>
          </a:p>
          <a:p>
            <a:endParaRPr lang="en-US" altLang="zh-TW" sz="2800" dirty="0"/>
          </a:p>
          <a:p>
            <a:r>
              <a:rPr lang="zh-TW" altLang="en-US" sz="2800" dirty="0"/>
              <a:t>本機電腦</a:t>
            </a:r>
            <a:r>
              <a:rPr lang="en-US" altLang="zh-TW" sz="2800" dirty="0"/>
              <a:t>: Windows</a:t>
            </a:r>
            <a:endParaRPr lang="zh-TW" altLang="en-US" sz="2800" dirty="0"/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F274C0F7-968A-4ECC-8EEF-2D977EA62C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台大首頁</a:t>
            </a:r>
            <a:r>
              <a:rPr lang="en-US" altLang="zh-TW" dirty="0"/>
              <a:t>: F5 WAF</a:t>
            </a:r>
            <a:r>
              <a:rPr lang="zh-TW" altLang="en-US" dirty="0"/>
              <a:t> 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1676075-FA8D-41A6-84F9-C0E38A81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22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5334C71-1980-4291-B507-D1B426155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67" y="2140843"/>
            <a:ext cx="3629025" cy="100012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0865201-5C8E-4BCB-B3F3-B67F0CD33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3600053"/>
            <a:ext cx="3705225" cy="9810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EF9023E-919C-48DE-836A-A57CD69A0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55" y="5229200"/>
            <a:ext cx="3705225" cy="109023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196FA7E-F317-4270-9350-52CC40393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125" y="2223304"/>
            <a:ext cx="37147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85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C47568-1D26-4219-BFAE-2276B937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US" altLang="zh-TW" dirty="0"/>
              <a:t>Time To Live (TTL)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2F9878A-B140-4040-8A7D-0B23B3E88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57784"/>
          </a:xfrm>
        </p:spPr>
        <p:txBody>
          <a:bodyPr>
            <a:normAutofit/>
          </a:bodyPr>
          <a:lstStyle/>
          <a:p>
            <a:r>
              <a:rPr lang="en-US" altLang="zh-TW" sz="2000" dirty="0"/>
              <a:t> Windows </a:t>
            </a:r>
            <a:r>
              <a:rPr lang="zh-TW" altLang="en-US" sz="2000" dirty="0"/>
              <a:t>注冊表：</a:t>
            </a:r>
          </a:p>
          <a:p>
            <a:pPr marL="0" indent="0">
              <a:buNone/>
            </a:pPr>
            <a:r>
              <a:rPr lang="en-US" altLang="zh-TW" sz="2000" dirty="0"/>
              <a:t>[HKEY_LOCAL_MACHINE &gt; SYSTEM &gt; </a:t>
            </a:r>
            <a:r>
              <a:rPr lang="en-US" altLang="zh-TW" sz="2000" dirty="0" err="1"/>
              <a:t>CurrentControlSet</a:t>
            </a:r>
            <a:r>
              <a:rPr lang="en-US" altLang="zh-TW" sz="2000" dirty="0"/>
              <a:t> &gt; Services &gt; </a:t>
            </a:r>
            <a:r>
              <a:rPr lang="en-US" altLang="zh-TW" sz="2000" dirty="0" err="1"/>
              <a:t>Tcpip</a:t>
            </a:r>
            <a:r>
              <a:rPr lang="en-US" altLang="zh-TW" sz="2000" dirty="0"/>
              <a:t>&gt; Parameters] </a:t>
            </a:r>
          </a:p>
          <a:p>
            <a:pPr marL="0" indent="0">
              <a:buNone/>
            </a:pPr>
            <a:r>
              <a:rPr lang="en-US" altLang="zh-TW" sz="2000" dirty="0"/>
              <a:t>  </a:t>
            </a:r>
            <a:r>
              <a:rPr lang="zh-TW" altLang="en-US" sz="2000" dirty="0"/>
              <a:t>　　</a:t>
            </a:r>
            <a:r>
              <a:rPr lang="en-US" altLang="zh-TW" sz="2000" dirty="0"/>
              <a:t>"</a:t>
            </a:r>
            <a:r>
              <a:rPr lang="en-US" altLang="zh-TW" sz="2000" dirty="0" err="1"/>
              <a:t>DefaultTTL</a:t>
            </a:r>
            <a:r>
              <a:rPr lang="en-US" altLang="zh-TW" sz="2000" dirty="0"/>
              <a:t>"= 255---FF </a:t>
            </a:r>
          </a:p>
          <a:p>
            <a:pPr marL="0" indent="0">
              <a:buNone/>
            </a:pPr>
            <a:r>
              <a:rPr lang="en-US" altLang="zh-TW" sz="2000" dirty="0"/>
              <a:t>		</a:t>
            </a:r>
            <a:r>
              <a:rPr lang="zh-TW" altLang="en-US" sz="2000" dirty="0"/>
              <a:t>　　</a:t>
            </a:r>
            <a:r>
              <a:rPr lang="en-US" altLang="zh-TW" sz="2000" dirty="0"/>
              <a:t>128---80 </a:t>
            </a:r>
          </a:p>
          <a:p>
            <a:pPr marL="0" indent="0">
              <a:buNone/>
            </a:pPr>
            <a:r>
              <a:rPr lang="zh-TW" altLang="en-US" sz="2000" dirty="0"/>
              <a:t>　　		        </a:t>
            </a:r>
            <a:r>
              <a:rPr lang="en-US" altLang="zh-TW" sz="2000" dirty="0"/>
              <a:t>64----40 </a:t>
            </a:r>
          </a:p>
          <a:p>
            <a:pPr marL="0" indent="0">
              <a:buNone/>
            </a:pPr>
            <a:r>
              <a:rPr lang="en-US" altLang="zh-TW" sz="2000" dirty="0"/>
              <a:t>		</a:t>
            </a:r>
            <a:r>
              <a:rPr lang="zh-TW" altLang="en-US" sz="2000" dirty="0"/>
              <a:t>　　</a:t>
            </a:r>
            <a:r>
              <a:rPr lang="en-US" altLang="zh-TW" sz="2000" dirty="0"/>
              <a:t>32----20</a:t>
            </a:r>
            <a:endParaRPr lang="zh-TW" altLang="en-US" sz="20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ABFA3BC-BE92-4AE2-8717-A0D41564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4800" y="6400800"/>
            <a:ext cx="914400" cy="283464"/>
          </a:xfrm>
        </p:spPr>
        <p:txBody>
          <a:bodyPr/>
          <a:lstStyle/>
          <a:p>
            <a:fld id="{D93790E0-A73F-4A53-83D9-1E4712857E21}" type="slidenum">
              <a:rPr lang="en-US" altLang="zh-TW" smtClean="0"/>
              <a:pPr/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0312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FCFAF4-515E-455C-A531-BB10F7187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TTL vs. </a:t>
            </a:r>
            <a:r>
              <a:rPr lang="en-US" altLang="zh-TW" dirty="0" err="1"/>
              <a:t>TraceRoute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CCCD81-992C-46C1-AB71-BF7A207CB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067F22F-F425-44C7-B433-CB3C4E82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24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CFA3218-2D11-4620-B47A-0D9F20197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11" y="1445571"/>
            <a:ext cx="8790177" cy="405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59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BAA0F8-085D-43CE-B735-36463C57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Ping </a:t>
            </a:r>
            <a:r>
              <a:rPr lang="zh-TW" altLang="en-US" dirty="0"/>
              <a:t>有幾種可能結果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69E7AA-C6C5-4088-998E-2C1CC0C48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兩種 </a:t>
            </a:r>
            <a:r>
              <a:rPr lang="en-US" altLang="zh-TW" dirty="0"/>
              <a:t>?</a:t>
            </a:r>
          </a:p>
          <a:p>
            <a:pPr lvl="1"/>
            <a:r>
              <a:rPr lang="zh-TW" altLang="en-US" dirty="0"/>
              <a:t>有回應、無回應</a:t>
            </a:r>
            <a:r>
              <a:rPr lang="en-US" altLang="zh-TW" dirty="0"/>
              <a:t>?</a:t>
            </a:r>
          </a:p>
          <a:p>
            <a:r>
              <a:rPr lang="zh-TW" altLang="en-US" dirty="0"/>
              <a:t>三種 </a:t>
            </a:r>
            <a:r>
              <a:rPr lang="en-US" altLang="zh-TW" dirty="0"/>
              <a:t>?</a:t>
            </a:r>
          </a:p>
          <a:p>
            <a:pPr lvl="1"/>
            <a:r>
              <a:rPr lang="zh-TW" altLang="en-US" dirty="0"/>
              <a:t>有回應、無回應、</a:t>
            </a:r>
            <a:r>
              <a:rPr lang="en-US" altLang="zh-TW" dirty="0"/>
              <a:t>Reject ?</a:t>
            </a:r>
          </a:p>
          <a:p>
            <a:r>
              <a:rPr lang="zh-TW" altLang="en-US" dirty="0"/>
              <a:t>四種 </a:t>
            </a:r>
            <a:r>
              <a:rPr lang="en-US" altLang="zh-TW" dirty="0"/>
              <a:t>?</a:t>
            </a:r>
          </a:p>
          <a:p>
            <a:r>
              <a:rPr lang="zh-TW" altLang="en-US" dirty="0"/>
              <a:t>五種以上</a:t>
            </a:r>
            <a:r>
              <a:rPr lang="en-US" altLang="zh-TW" dirty="0"/>
              <a:t>?</a:t>
            </a:r>
          </a:p>
          <a:p>
            <a:pPr lvl="1"/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F640C90-3416-4211-96A4-7C61B68E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4210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6D0D52-923D-442A-8C03-CD563FAEC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Ping </a:t>
            </a:r>
            <a:r>
              <a:rPr lang="zh-TW" altLang="en-US" dirty="0"/>
              <a:t>有幾種可能結果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0B41D7-AD5C-4ED1-A848-3D9E8C8D5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r>
              <a:rPr lang="zh-TW" altLang="en-US" sz="2400" dirty="0"/>
              <a:t>成功</a:t>
            </a:r>
            <a:r>
              <a:rPr lang="en-US" altLang="zh-TW" sz="2400" dirty="0"/>
              <a:t>:</a:t>
            </a:r>
          </a:p>
          <a:p>
            <a:pPr lvl="1"/>
            <a:r>
              <a:rPr lang="en-US" altLang="zh-TW" sz="1800" dirty="0"/>
              <a:t>ICMP Reply with Type0 Echo Reply</a:t>
            </a:r>
          </a:p>
          <a:p>
            <a:r>
              <a:rPr lang="zh-TW" altLang="en-US" sz="2400" dirty="0"/>
              <a:t>失敗</a:t>
            </a:r>
            <a:r>
              <a:rPr lang="en-US" altLang="zh-TW" sz="2400" dirty="0"/>
              <a:t>:</a:t>
            </a:r>
          </a:p>
          <a:p>
            <a:pPr lvl="1"/>
            <a:r>
              <a:rPr lang="en-US" altLang="zh-TW" sz="1800" dirty="0"/>
              <a:t>No ARP</a:t>
            </a:r>
            <a:r>
              <a:rPr lang="zh-TW" altLang="en-US" sz="1800" dirty="0"/>
              <a:t> </a:t>
            </a:r>
            <a:r>
              <a:rPr lang="en-US" altLang="zh-TW" sz="1800" dirty="0"/>
              <a:t>Reply</a:t>
            </a:r>
          </a:p>
          <a:p>
            <a:pPr lvl="1"/>
            <a:r>
              <a:rPr lang="en-US" altLang="zh-TW" sz="1800" dirty="0"/>
              <a:t>Drop ICMP Request without Reply</a:t>
            </a:r>
          </a:p>
          <a:p>
            <a:pPr lvl="1"/>
            <a:r>
              <a:rPr lang="en-US" altLang="zh-TW" sz="1800" dirty="0"/>
              <a:t>Drop ICMP Request &amp; with ICMP Reply</a:t>
            </a:r>
          </a:p>
          <a:p>
            <a:pPr lvl="2"/>
            <a:r>
              <a:rPr lang="en-US" altLang="zh-TW" sz="1600" dirty="0"/>
              <a:t>Type 3 — Destination Unreachable</a:t>
            </a:r>
          </a:p>
          <a:p>
            <a:pPr lvl="2"/>
            <a:r>
              <a:rPr lang="en-US" altLang="zh-TW" sz="1600" dirty="0"/>
              <a:t>Type 5 — Redirect</a:t>
            </a:r>
          </a:p>
          <a:p>
            <a:pPr lvl="2"/>
            <a:r>
              <a:rPr lang="en-US" altLang="zh-TW" sz="1600" dirty="0"/>
              <a:t>Type 11 — Time Exceeded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7B46C2E-27FD-4E19-8270-8CEBE47C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26</a:t>
            </a:fld>
            <a:endParaRPr lang="en-US" altLang="zh-TW"/>
          </a:p>
        </p:txBody>
      </p:sp>
      <p:pic>
        <p:nvPicPr>
          <p:cNvPr id="5" name="圖形 4" descr="電腦">
            <a:extLst>
              <a:ext uri="{FF2B5EF4-FFF2-40B4-BE49-F238E27FC236}">
                <a16:creationId xmlns:a16="http://schemas.microsoft.com/office/drawing/2014/main" id="{5DE00119-6EE7-48EE-A518-594542021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7984" y="2131467"/>
            <a:ext cx="914400" cy="914400"/>
          </a:xfrm>
          <a:prstGeom prst="rect">
            <a:avLst/>
          </a:prstGeom>
        </p:spPr>
      </p:pic>
      <p:pic>
        <p:nvPicPr>
          <p:cNvPr id="6" name="圖形 5" descr="膝上型電腦">
            <a:extLst>
              <a:ext uri="{FF2B5EF4-FFF2-40B4-BE49-F238E27FC236}">
                <a16:creationId xmlns:a16="http://schemas.microsoft.com/office/drawing/2014/main" id="{BA02B74F-1905-43F4-80E1-F5CD37E7F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544" y="2139459"/>
            <a:ext cx="914400" cy="914400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C1AFDFD3-6AFE-42AE-99D0-7A378B619583}"/>
              </a:ext>
            </a:extLst>
          </p:cNvPr>
          <p:cNvCxnSpPr>
            <a:cxnSpLocks/>
          </p:cNvCxnSpPr>
          <p:nvPr/>
        </p:nvCxnSpPr>
        <p:spPr>
          <a:xfrm>
            <a:off x="1475656" y="1757715"/>
            <a:ext cx="2645146" cy="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C6E5406F-C085-4AE1-8060-47C54ABA1939}"/>
              </a:ext>
            </a:extLst>
          </p:cNvPr>
          <p:cNvCxnSpPr>
            <a:cxnSpLocks/>
          </p:cNvCxnSpPr>
          <p:nvPr/>
        </p:nvCxnSpPr>
        <p:spPr>
          <a:xfrm flipH="1">
            <a:off x="1475656" y="2261771"/>
            <a:ext cx="2645146" cy="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1779B5EC-C792-4E32-B24E-FEE7DDE70BF2}"/>
              </a:ext>
            </a:extLst>
          </p:cNvPr>
          <p:cNvCxnSpPr>
            <a:cxnSpLocks/>
          </p:cNvCxnSpPr>
          <p:nvPr/>
        </p:nvCxnSpPr>
        <p:spPr>
          <a:xfrm flipH="1">
            <a:off x="1475656" y="3341891"/>
            <a:ext cx="2717154" cy="0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A28B32AE-9801-47BA-B764-66C230A4BBD9}"/>
              </a:ext>
            </a:extLst>
          </p:cNvPr>
          <p:cNvCxnSpPr>
            <a:cxnSpLocks/>
          </p:cNvCxnSpPr>
          <p:nvPr/>
        </p:nvCxnSpPr>
        <p:spPr>
          <a:xfrm>
            <a:off x="1547664" y="2765827"/>
            <a:ext cx="2645146" cy="0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380CB11-D78D-444C-AE32-979410437A8A}"/>
              </a:ext>
            </a:extLst>
          </p:cNvPr>
          <p:cNvSpPr txBox="1"/>
          <p:nvPr/>
        </p:nvSpPr>
        <p:spPr>
          <a:xfrm>
            <a:off x="1672530" y="1325667"/>
            <a:ext cx="27837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arp</a:t>
            </a:r>
            <a:r>
              <a:rPr lang="en-US" altLang="zh-TW" dirty="0"/>
              <a:t> request</a:t>
            </a:r>
          </a:p>
          <a:p>
            <a:endParaRPr lang="en-US" altLang="zh-TW" dirty="0"/>
          </a:p>
          <a:p>
            <a:r>
              <a:rPr lang="en-US" altLang="zh-TW" dirty="0" err="1"/>
              <a:t>arp</a:t>
            </a:r>
            <a:r>
              <a:rPr lang="zh-TW" altLang="en-US" dirty="0"/>
              <a:t> </a:t>
            </a:r>
            <a:r>
              <a:rPr lang="en-US" altLang="zh-TW" dirty="0"/>
              <a:t>reply</a:t>
            </a:r>
          </a:p>
          <a:p>
            <a:endParaRPr lang="en-US" altLang="zh-TW" dirty="0"/>
          </a:p>
          <a:p>
            <a:r>
              <a:rPr lang="en-US" altLang="zh-TW" dirty="0" err="1"/>
              <a:t>icmp</a:t>
            </a:r>
            <a:r>
              <a:rPr lang="en-US" altLang="zh-TW" dirty="0"/>
              <a:t> request (Type8)</a:t>
            </a:r>
          </a:p>
          <a:p>
            <a:endParaRPr lang="en-US" altLang="zh-TW" dirty="0"/>
          </a:p>
          <a:p>
            <a:r>
              <a:rPr lang="en-US" altLang="zh-TW" dirty="0" err="1"/>
              <a:t>icmp</a:t>
            </a:r>
            <a:r>
              <a:rPr lang="en-US" altLang="zh-TW" dirty="0"/>
              <a:t> reply</a:t>
            </a:r>
            <a:r>
              <a:rPr lang="zh-TW" altLang="en-US" dirty="0"/>
              <a:t> </a:t>
            </a:r>
            <a:r>
              <a:rPr lang="en-US" altLang="zh-TW" dirty="0"/>
              <a:t>(Type0,3,5,11)</a:t>
            </a:r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B9825D1-D926-4653-B8A3-C5CE7D8DE070}"/>
              </a:ext>
            </a:extLst>
          </p:cNvPr>
          <p:cNvSpPr txBox="1"/>
          <p:nvPr/>
        </p:nvSpPr>
        <p:spPr>
          <a:xfrm>
            <a:off x="4427984" y="298766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/>
              <a:t>Dest</a:t>
            </a:r>
            <a:r>
              <a:rPr lang="en-US" altLang="zh-TW" b="1" dirty="0"/>
              <a:t> IP</a:t>
            </a:r>
            <a:endParaRPr lang="zh-TW" altLang="en-US" b="1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ED5525B-9B6A-4EFF-8E2C-1D3A28610054}"/>
              </a:ext>
            </a:extLst>
          </p:cNvPr>
          <p:cNvSpPr txBox="1"/>
          <p:nvPr/>
        </p:nvSpPr>
        <p:spPr>
          <a:xfrm>
            <a:off x="511693" y="292633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/>
              <a:t>Src</a:t>
            </a:r>
            <a:r>
              <a:rPr lang="en-US" altLang="zh-TW" b="1" dirty="0"/>
              <a:t> IP</a:t>
            </a:r>
            <a:endParaRPr lang="zh-TW" altLang="en-US" b="1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697F4508-6907-4A6D-993F-A7A8C8B6D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67" y="4804346"/>
            <a:ext cx="3533775" cy="94297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A63E1EC-CFE1-4076-AA81-70CD12506A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2434" y="2702049"/>
            <a:ext cx="3962400" cy="942975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E76870CC-CDFA-40B0-B916-D405C087E5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8382" y="3719686"/>
            <a:ext cx="3648075" cy="93345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1AF9CC9D-2163-4A17-BF4F-AD4EA94E64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6096" y="5877272"/>
            <a:ext cx="36195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93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060802-E937-4BBD-A9C1-2AC258C81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en-US" altLang="zh-TW"/>
              <a:t>ICMP Type and Code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4077727-745A-4299-90A4-97D4FC6BE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577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zh-TW" dirty="0"/>
              <a:t>0: Echo Reply (Ping Reply) </a:t>
            </a:r>
          </a:p>
          <a:p>
            <a:pPr marL="0" indent="0">
              <a:buNone/>
            </a:pPr>
            <a:r>
              <a:rPr lang="en-US" altLang="zh-TW" dirty="0"/>
              <a:t>3: Destination Unreachable</a:t>
            </a:r>
          </a:p>
          <a:p>
            <a:pPr marL="0" indent="0">
              <a:buNone/>
            </a:pPr>
            <a:r>
              <a:rPr lang="en-US" altLang="zh-TW" dirty="0"/>
              <a:t>5: Redirect</a:t>
            </a:r>
          </a:p>
          <a:p>
            <a:pPr marL="0" indent="0">
              <a:buNone/>
            </a:pPr>
            <a:r>
              <a:rPr lang="en-US" altLang="zh-TW" dirty="0"/>
              <a:t>8: Echo Request (Ping Request)</a:t>
            </a:r>
          </a:p>
          <a:p>
            <a:pPr marL="457200" lvl="1" indent="0">
              <a:buNone/>
            </a:pPr>
            <a:r>
              <a:rPr lang="en-US" altLang="zh-TW" dirty="0"/>
              <a:t>Code: 0  Echo request (ping) </a:t>
            </a:r>
          </a:p>
          <a:p>
            <a:pPr marL="0" indent="0">
              <a:buNone/>
            </a:pPr>
            <a:r>
              <a:rPr lang="en-US" altLang="zh-TW" dirty="0"/>
              <a:t>11: Time Exceeded</a:t>
            </a:r>
          </a:p>
          <a:p>
            <a:pPr marL="457200" lvl="1" indent="0">
              <a:buNone/>
            </a:pPr>
            <a:r>
              <a:rPr lang="en-US" altLang="zh-TW" dirty="0"/>
              <a:t>Code: 0  TTL expired in transit</a:t>
            </a:r>
          </a:p>
          <a:p>
            <a:pPr marL="0" indent="0">
              <a:buNone/>
            </a:pPr>
            <a:r>
              <a:rPr lang="en-US" altLang="zh-TW" dirty="0"/>
              <a:t>13: Timestamp</a:t>
            </a:r>
          </a:p>
          <a:p>
            <a:pPr marL="0" indent="0">
              <a:buNone/>
            </a:pPr>
            <a:r>
              <a:rPr lang="en-US" altLang="zh-TW" dirty="0"/>
              <a:t>14: Timestamp Reply</a:t>
            </a:r>
          </a:p>
          <a:p>
            <a:pPr marL="57150" indent="0">
              <a:buNone/>
            </a:pPr>
            <a:r>
              <a:rPr lang="fr-FR" altLang="zh-TW" dirty="0"/>
              <a:t>30: Traceroute</a:t>
            </a:r>
          </a:p>
          <a:p>
            <a:pPr marL="57150" indent="0">
              <a:buNone/>
            </a:pPr>
            <a:r>
              <a:rPr lang="fr-FR" altLang="zh-TW" dirty="0"/>
              <a:t>      Code 0: Information Request </a:t>
            </a:r>
          </a:p>
          <a:p>
            <a:pPr marL="57150" indent="0">
              <a:buNone/>
            </a:pPr>
            <a:r>
              <a:rPr lang="en-US" altLang="zh-TW" dirty="0"/>
              <a:t> Ref. </a:t>
            </a:r>
          </a:p>
          <a:p>
            <a:pPr marL="457200" lvl="1" indent="0">
              <a:buNone/>
            </a:pPr>
            <a:r>
              <a:rPr lang="en-US" altLang="zh-TW" dirty="0"/>
              <a:t>http://en.wikipedia.org/wiki/Internet_Control_Message_Protocol</a:t>
            </a:r>
          </a:p>
          <a:p>
            <a:pPr marL="457200" lvl="1" indent="0">
              <a:buNone/>
            </a:pPr>
            <a:r>
              <a:rPr lang="en-US" altLang="zh-TW" dirty="0"/>
              <a:t>https://www.iana.org/assignments/icmp-parameters/icmp-parameters.xhtml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C29DF5E-D64C-4FB0-BFE6-0D4C8E20C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4800" y="6400800"/>
            <a:ext cx="914400" cy="283464"/>
          </a:xfrm>
        </p:spPr>
        <p:txBody>
          <a:bodyPr/>
          <a:lstStyle/>
          <a:p>
            <a:fld id="{D93790E0-A73F-4A53-83D9-1E4712857E21}" type="slidenum">
              <a:rPr lang="en-US" altLang="zh-TW" smtClean="0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9441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20F0C4-59F1-4BD5-9C93-001122E46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Type 3 Destination Unreachable </a:t>
            </a:r>
            <a:br>
              <a:rPr lang="en-US" altLang="zh-TW" dirty="0"/>
            </a:br>
            <a:r>
              <a:rPr lang="en-US" altLang="zh-TW" dirty="0"/>
              <a:t>Codes List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468533-A900-403E-834A-4C65F106D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altLang="zh-TW" dirty="0"/>
              <a:t>0 Destination network unreachable</a:t>
            </a:r>
          </a:p>
          <a:p>
            <a:r>
              <a:rPr lang="en-US" altLang="zh-TW" dirty="0">
                <a:highlight>
                  <a:srgbClr val="FFFF00"/>
                </a:highlight>
              </a:rPr>
              <a:t>1 Destination host unreachable </a:t>
            </a:r>
          </a:p>
          <a:p>
            <a:r>
              <a:rPr lang="en-US" altLang="zh-TW" dirty="0"/>
              <a:t>2 Destination protocol unreachable </a:t>
            </a:r>
          </a:p>
          <a:p>
            <a:r>
              <a:rPr lang="en-US" altLang="zh-TW" dirty="0">
                <a:highlight>
                  <a:srgbClr val="FFFF00"/>
                </a:highlight>
              </a:rPr>
              <a:t>3 Destination port unreachable </a:t>
            </a:r>
          </a:p>
          <a:p>
            <a:r>
              <a:rPr lang="en-US" altLang="zh-TW" dirty="0"/>
              <a:t>4 Fragmentation required, and DF flag set </a:t>
            </a:r>
          </a:p>
          <a:p>
            <a:r>
              <a:rPr lang="en-US" altLang="zh-TW" dirty="0"/>
              <a:t>5 Source route failed </a:t>
            </a:r>
          </a:p>
          <a:p>
            <a:r>
              <a:rPr lang="en-US" altLang="zh-TW" dirty="0"/>
              <a:t>6 Destination network unknown </a:t>
            </a:r>
          </a:p>
          <a:p>
            <a:r>
              <a:rPr lang="en-US" altLang="zh-TW" dirty="0"/>
              <a:t>7 Destination host unknown </a:t>
            </a:r>
          </a:p>
          <a:p>
            <a:r>
              <a:rPr lang="en-US" altLang="zh-TW" dirty="0"/>
              <a:t>8 Source host isolated </a:t>
            </a:r>
          </a:p>
          <a:p>
            <a:r>
              <a:rPr lang="en-US" altLang="zh-TW" dirty="0"/>
              <a:t>9 Network administratively prohibited </a:t>
            </a:r>
          </a:p>
          <a:p>
            <a:r>
              <a:rPr lang="en-US" altLang="zh-TW" dirty="0">
                <a:highlight>
                  <a:srgbClr val="FFFF00"/>
                </a:highlight>
              </a:rPr>
              <a:t>10 Host administratively prohibited --&gt; Host Firewall</a:t>
            </a:r>
          </a:p>
          <a:p>
            <a:r>
              <a:rPr lang="en-US" altLang="zh-TW" dirty="0"/>
              <a:t>11 Network unreachable for TOS </a:t>
            </a:r>
          </a:p>
          <a:p>
            <a:r>
              <a:rPr lang="en-US" altLang="zh-TW" dirty="0"/>
              <a:t>12 Host unreachable for TOS </a:t>
            </a:r>
          </a:p>
          <a:p>
            <a:r>
              <a:rPr lang="en-US" altLang="zh-TW" dirty="0">
                <a:highlight>
                  <a:srgbClr val="FFFF00"/>
                </a:highlight>
              </a:rPr>
              <a:t>13 Communication administratively prohibited  -- Cisco Router </a:t>
            </a:r>
            <a:r>
              <a:rPr lang="zh-TW" altLang="en-US" dirty="0">
                <a:highlight>
                  <a:srgbClr val="FFFF00"/>
                </a:highlight>
              </a:rPr>
              <a:t>設定 </a:t>
            </a:r>
            <a:r>
              <a:rPr lang="en-US" altLang="zh-TW" dirty="0">
                <a:highlight>
                  <a:srgbClr val="FFFF00"/>
                </a:highlight>
              </a:rPr>
              <a:t>ACL</a:t>
            </a:r>
          </a:p>
          <a:p>
            <a:r>
              <a:rPr lang="en-US" altLang="zh-TW" dirty="0"/>
              <a:t>14 Host Precedence Violation </a:t>
            </a:r>
          </a:p>
          <a:p>
            <a:r>
              <a:rPr lang="en-US" altLang="zh-TW" dirty="0"/>
              <a:t>15 Precedence cutoff in effect 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8DFFA6B-616F-4887-A169-15ED338BC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8740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A711C3BD-7E91-498D-BD3A-AB8D7C0958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ping </a:t>
            </a:r>
            <a:r>
              <a:rPr lang="zh-TW" altLang="en-US" dirty="0"/>
              <a:t>同網段 </a:t>
            </a:r>
            <a:r>
              <a:rPr lang="en-US" altLang="zh-TW" dirty="0"/>
              <a:t>IP</a:t>
            </a:r>
            <a:endParaRPr lang="zh-TW" altLang="en-US" dirty="0"/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160B2286-E375-47E4-8FC1-D77A36E62B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1CF0A8A-4E79-4F8B-BBF2-12EE21D29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6054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ACE741-6B64-4A8F-9E27-8D13657DE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Ping </a:t>
            </a:r>
            <a:r>
              <a:rPr lang="zh-TW" altLang="en-US" dirty="0"/>
              <a:t>值（或延遲）」是什麼？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65696B6-50B3-4E53-80DC-E98629C6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D1C11F6-C5C5-4762-B476-70427F35E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3</a:t>
            </a:fld>
            <a:endParaRPr lang="en-US" altLang="zh-TW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38DDC8-AF91-41F5-BD9F-28D4E583A8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62125"/>
            <a:ext cx="59436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E4AB20B-55CA-4BB3-812D-D1E5B9117DF9}"/>
              </a:ext>
            </a:extLst>
          </p:cNvPr>
          <p:cNvSpPr txBox="1"/>
          <p:nvPr/>
        </p:nvSpPr>
        <p:spPr>
          <a:xfrm>
            <a:off x="647564" y="5656165"/>
            <a:ext cx="7848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/>
              <a:t>https://support-leagueoflegends.riotgames.com/hc/zh-tw/articles/201752664-%E5%9F%BA%E6%9C%AC%E9%80%A3%E7%B7%9A%E7%96%91%E9%9B%A3%E6%8E%92%E8%A7%A3%E6%8C%87%E5%8D%97</a:t>
            </a:r>
          </a:p>
        </p:txBody>
      </p:sp>
    </p:spTree>
    <p:extLst>
      <p:ext uri="{BB962C8B-B14F-4D97-AF65-F5344CB8AC3E}">
        <p14:creationId xmlns:p14="http://schemas.microsoft.com/office/powerpoint/2010/main" val="1963117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A2B615-512C-45A7-A89C-F438DB4D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ICMP Ping </a:t>
            </a:r>
            <a:r>
              <a:rPr lang="zh-TW" altLang="en-US" dirty="0"/>
              <a:t>同網段</a:t>
            </a: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3E06F940-15D4-452E-ABEF-179681C242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861750"/>
              </p:ext>
            </p:extLst>
          </p:nvPr>
        </p:nvGraphicFramePr>
        <p:xfrm>
          <a:off x="179512" y="1737360"/>
          <a:ext cx="8856983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563">
                  <a:extLst>
                    <a:ext uri="{9D8B030D-6E8A-4147-A177-3AD203B41FA5}">
                      <a16:colId xmlns:a16="http://schemas.microsoft.com/office/drawing/2014/main" val="2543493286"/>
                    </a:ext>
                  </a:extLst>
                </a:gridCol>
                <a:gridCol w="1311797">
                  <a:extLst>
                    <a:ext uri="{9D8B030D-6E8A-4147-A177-3AD203B41FA5}">
                      <a16:colId xmlns:a16="http://schemas.microsoft.com/office/drawing/2014/main" val="2371010745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25366310"/>
                    </a:ext>
                  </a:extLst>
                </a:gridCol>
                <a:gridCol w="1366792">
                  <a:extLst>
                    <a:ext uri="{9D8B030D-6E8A-4147-A177-3AD203B41FA5}">
                      <a16:colId xmlns:a16="http://schemas.microsoft.com/office/drawing/2014/main" val="1572819796"/>
                    </a:ext>
                  </a:extLst>
                </a:gridCol>
                <a:gridCol w="1224794">
                  <a:extLst>
                    <a:ext uri="{9D8B030D-6E8A-4147-A177-3AD203B41FA5}">
                      <a16:colId xmlns:a16="http://schemas.microsoft.com/office/drawing/2014/main" val="1102498630"/>
                    </a:ext>
                  </a:extLst>
                </a:gridCol>
                <a:gridCol w="1800901">
                  <a:extLst>
                    <a:ext uri="{9D8B030D-6E8A-4147-A177-3AD203B41FA5}">
                      <a16:colId xmlns:a16="http://schemas.microsoft.com/office/drawing/2014/main" val="4681907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案例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/>
                        <a:t>本機 </a:t>
                      </a:r>
                      <a:r>
                        <a:rPr lang="en-US" altLang="zh-TW" sz="1600" dirty="0"/>
                        <a:t>IP</a:t>
                      </a:r>
                    </a:p>
                    <a:p>
                      <a:pPr algn="ctr"/>
                      <a:r>
                        <a:rPr lang="en-US" altLang="zh-TW" sz="1600" dirty="0"/>
                        <a:t>Arp Request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目的 </a:t>
                      </a:r>
                      <a:r>
                        <a:rPr lang="en-US" altLang="zh-TW" sz="1600" dirty="0"/>
                        <a:t>IP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/>
                        <a:t>Arp Reply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本機 </a:t>
                      </a:r>
                      <a:r>
                        <a:rPr lang="en-US" altLang="zh-TW" sz="1600" dirty="0"/>
                        <a:t>IP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/>
                        <a:t>Ping Request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目的 </a:t>
                      </a:r>
                      <a:r>
                        <a:rPr lang="en-US" altLang="zh-TW" sz="1600" dirty="0"/>
                        <a:t>IP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/>
                        <a:t>Ping Reply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回應訊息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246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/>
                        <a:t>目的 </a:t>
                      </a:r>
                      <a:r>
                        <a:rPr lang="en-US" altLang="zh-TW" dirty="0"/>
                        <a:t>IP </a:t>
                      </a:r>
                      <a:r>
                        <a:rPr lang="zh-TW" altLang="en-US" dirty="0"/>
                        <a:t>不在線上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Cisco:</a:t>
                      </a:r>
                      <a:r>
                        <a:rPr lang="zh-TW" altLang="en-US" dirty="0"/>
                        <a:t>無回應</a:t>
                      </a:r>
                    </a:p>
                    <a:p>
                      <a:pPr algn="ctr"/>
                      <a:r>
                        <a:rPr lang="en-US" altLang="zh-TW" dirty="0"/>
                        <a:t>Juniper: </a:t>
                      </a:r>
                      <a:r>
                        <a:rPr lang="zh-TW" altLang="en-US" dirty="0"/>
                        <a:t>待確認</a:t>
                      </a:r>
                    </a:p>
                    <a:p>
                      <a:pPr algn="ctr"/>
                      <a:r>
                        <a:rPr lang="en-US" altLang="zh-TW" dirty="0" err="1"/>
                        <a:t>Mikrotik</a:t>
                      </a:r>
                      <a:r>
                        <a:rPr lang="zh-TW" altLang="en-US" dirty="0"/>
                        <a:t>、個人電腦</a:t>
                      </a:r>
                      <a:r>
                        <a:rPr lang="en-US" altLang="zh-TW" dirty="0"/>
                        <a:t>: </a:t>
                      </a:r>
                      <a:r>
                        <a:rPr lang="zh-TW" altLang="en-US" dirty="0"/>
                        <a:t>本機 </a:t>
                      </a:r>
                      <a:r>
                        <a:rPr lang="en-US" altLang="zh-TW" dirty="0"/>
                        <a:t>IP </a:t>
                      </a:r>
                      <a:r>
                        <a:rPr lang="zh-TW" altLang="en-US" dirty="0"/>
                        <a:t>回應 </a:t>
                      </a:r>
                      <a:r>
                        <a:rPr lang="en-US" altLang="zh-TW" dirty="0"/>
                        <a:t>ICMP Type3 Code1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690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目的 </a:t>
                      </a:r>
                      <a:r>
                        <a:rPr lang="en-US" altLang="zh-TW" dirty="0"/>
                        <a:t>IP </a:t>
                      </a:r>
                      <a:r>
                        <a:rPr lang="zh-TW" altLang="en-US" dirty="0"/>
                        <a:t>在線上，</a:t>
                      </a:r>
                      <a:endParaRPr lang="en-US" altLang="zh-TW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但不回 </a:t>
                      </a:r>
                      <a:r>
                        <a:rPr lang="en-US" altLang="zh-TW" dirty="0"/>
                        <a:t>ICMP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目的 </a:t>
                      </a:r>
                      <a:r>
                        <a:rPr lang="en-US" altLang="zh-TW" dirty="0"/>
                        <a:t>IP:</a:t>
                      </a:r>
                    </a:p>
                    <a:p>
                      <a:pPr algn="ctr"/>
                      <a:r>
                        <a:rPr lang="en-US" altLang="zh-TW" dirty="0"/>
                        <a:t>Timeout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627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目的 </a:t>
                      </a:r>
                      <a:r>
                        <a:rPr lang="en-US" altLang="zh-TW" dirty="0"/>
                        <a:t>IP </a:t>
                      </a:r>
                      <a:r>
                        <a:rPr lang="zh-TW" altLang="en-US" dirty="0"/>
                        <a:t>在線上，</a:t>
                      </a:r>
                      <a:endParaRPr lang="en-US" altLang="zh-TW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且有回</a:t>
                      </a:r>
                      <a:r>
                        <a:rPr lang="en-US" altLang="zh-TW" dirty="0"/>
                        <a:t> ICMP</a:t>
                      </a: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目的 </a:t>
                      </a:r>
                      <a:r>
                        <a:rPr lang="en-US" altLang="zh-TW" dirty="0"/>
                        <a:t>IP:</a:t>
                      </a:r>
                    </a:p>
                    <a:p>
                      <a:pPr algn="ctr"/>
                      <a:r>
                        <a:rPr lang="en-US" altLang="zh-TW" dirty="0"/>
                        <a:t>ICMP Type0 Echo Reply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527006"/>
                  </a:ext>
                </a:extLst>
              </a:tr>
            </a:tbl>
          </a:graphicData>
        </a:graphic>
      </p:graphicFrame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9D0B918-A932-4521-AF90-90EAF026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93890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29EC8111-C5B2-447D-B6D9-E81E8983FA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成功</a:t>
            </a:r>
            <a:br>
              <a:rPr lang="en-US" altLang="zh-TW" dirty="0"/>
            </a:br>
            <a:r>
              <a:rPr lang="en-US" altLang="zh-TW" dirty="0"/>
              <a:t>ICMP Type0 Echo Reply</a:t>
            </a:r>
            <a:endParaRPr lang="zh-TW" altLang="en-US" dirty="0"/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B8653E5E-911A-4DD1-B9A9-3DFACC7521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目的 </a:t>
            </a:r>
            <a:r>
              <a:rPr lang="en-US" altLang="zh-TW" dirty="0"/>
              <a:t>IP </a:t>
            </a:r>
            <a:r>
              <a:rPr lang="zh-TW" altLang="en-US" dirty="0"/>
              <a:t>在線上，且有回 </a:t>
            </a:r>
            <a:r>
              <a:rPr lang="en-US" altLang="zh-TW" dirty="0"/>
              <a:t>ICMP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9B9798B-4B5F-4CEF-BB08-E01B331B6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627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606C00-BA4A-411C-AAE2-68CD60A13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ping </a:t>
            </a:r>
            <a:r>
              <a:rPr lang="zh-TW" altLang="en-US" dirty="0"/>
              <a:t>同網段 </a:t>
            </a:r>
            <a:r>
              <a:rPr lang="en-US" altLang="zh-TW" dirty="0"/>
              <a:t>IP</a:t>
            </a:r>
            <a:br>
              <a:rPr lang="en-US" altLang="zh-TW" dirty="0"/>
            </a:br>
            <a:r>
              <a:rPr lang="en-US" altLang="zh-TW" sz="4400" dirty="0" err="1"/>
              <a:t>IP</a:t>
            </a:r>
            <a:r>
              <a:rPr lang="zh-TW" altLang="en-US" sz="4400" dirty="0"/>
              <a:t> 在線上，且有回應 </a:t>
            </a:r>
            <a:r>
              <a:rPr lang="en-US" altLang="zh-TW" sz="4400" dirty="0"/>
              <a:t>ping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61D456-7E0E-4E3D-97B6-B2FD4984E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3200" dirty="0" err="1"/>
              <a:t>arp</a:t>
            </a:r>
            <a:r>
              <a:rPr lang="en-US" altLang="zh-TW" sz="3200" dirty="0"/>
              <a:t> reply </a:t>
            </a:r>
            <a:r>
              <a:rPr lang="en-US" altLang="zh-TW" dirty="0"/>
              <a:t>&amp;</a:t>
            </a:r>
            <a:r>
              <a:rPr lang="zh-TW" altLang="en-US" dirty="0"/>
              <a:t> </a:t>
            </a:r>
            <a:r>
              <a:rPr lang="en-US" altLang="zh-TW" sz="3200" dirty="0" err="1"/>
              <a:t>icmp</a:t>
            </a:r>
            <a:r>
              <a:rPr lang="en-US" altLang="zh-TW" sz="3200" dirty="0"/>
              <a:t> reply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760533E-D2DF-441B-BB4B-F8C4AD1B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32</a:t>
            </a:fld>
            <a:endParaRPr lang="en-US" altLang="zh-TW"/>
          </a:p>
        </p:txBody>
      </p:sp>
      <p:pic>
        <p:nvPicPr>
          <p:cNvPr id="5" name="圖形 4" descr="電腦">
            <a:extLst>
              <a:ext uri="{FF2B5EF4-FFF2-40B4-BE49-F238E27FC236}">
                <a16:creationId xmlns:a16="http://schemas.microsoft.com/office/drawing/2014/main" id="{277251D0-B8D6-4381-9B83-02E2382DD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1006" y="3738736"/>
            <a:ext cx="914400" cy="914400"/>
          </a:xfrm>
          <a:prstGeom prst="rect">
            <a:avLst/>
          </a:prstGeom>
        </p:spPr>
      </p:pic>
      <p:pic>
        <p:nvPicPr>
          <p:cNvPr id="6" name="圖形 5" descr="膝上型電腦">
            <a:extLst>
              <a:ext uri="{FF2B5EF4-FFF2-40B4-BE49-F238E27FC236}">
                <a16:creationId xmlns:a16="http://schemas.microsoft.com/office/drawing/2014/main" id="{FD5D1497-202B-44A8-989E-32B83FA5D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8822" y="3666728"/>
            <a:ext cx="914400" cy="914400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CC3C8652-EC85-4416-93EB-0C0E814EF68E}"/>
              </a:ext>
            </a:extLst>
          </p:cNvPr>
          <p:cNvCxnSpPr>
            <a:cxnSpLocks/>
          </p:cNvCxnSpPr>
          <p:nvPr/>
        </p:nvCxnSpPr>
        <p:spPr>
          <a:xfrm>
            <a:off x="3006974" y="3284984"/>
            <a:ext cx="2376264" cy="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267A5C0A-4773-494D-95D4-3EE520825B1D}"/>
              </a:ext>
            </a:extLst>
          </p:cNvPr>
          <p:cNvCxnSpPr>
            <a:cxnSpLocks/>
          </p:cNvCxnSpPr>
          <p:nvPr/>
        </p:nvCxnSpPr>
        <p:spPr>
          <a:xfrm flipH="1">
            <a:off x="3006974" y="3789040"/>
            <a:ext cx="2376264" cy="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35530C44-0852-4E91-8230-CE32006D71C1}"/>
              </a:ext>
            </a:extLst>
          </p:cNvPr>
          <p:cNvCxnSpPr>
            <a:cxnSpLocks/>
          </p:cNvCxnSpPr>
          <p:nvPr/>
        </p:nvCxnSpPr>
        <p:spPr>
          <a:xfrm flipH="1">
            <a:off x="3006974" y="5157192"/>
            <a:ext cx="2376264" cy="0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300FBD67-E6E5-42B5-A51C-3AEB01CF5607}"/>
              </a:ext>
            </a:extLst>
          </p:cNvPr>
          <p:cNvCxnSpPr>
            <a:cxnSpLocks/>
          </p:cNvCxnSpPr>
          <p:nvPr/>
        </p:nvCxnSpPr>
        <p:spPr>
          <a:xfrm>
            <a:off x="3078982" y="4581128"/>
            <a:ext cx="2376264" cy="0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E7682F4-046C-4877-92A0-91CDA914446E}"/>
              </a:ext>
            </a:extLst>
          </p:cNvPr>
          <p:cNvSpPr txBox="1"/>
          <p:nvPr/>
        </p:nvSpPr>
        <p:spPr>
          <a:xfrm>
            <a:off x="3523660" y="2852936"/>
            <a:ext cx="16979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1.arp request</a:t>
            </a:r>
          </a:p>
          <a:p>
            <a:endParaRPr lang="en-US" altLang="zh-TW" dirty="0"/>
          </a:p>
          <a:p>
            <a:r>
              <a:rPr lang="en-US" altLang="zh-TW" dirty="0"/>
              <a:t>2.arp reply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3.icmp request</a:t>
            </a:r>
          </a:p>
          <a:p>
            <a:endParaRPr lang="en-US" altLang="zh-TW" dirty="0"/>
          </a:p>
          <a:p>
            <a:r>
              <a:rPr lang="en-US" altLang="zh-TW" dirty="0"/>
              <a:t>4.icmp reply</a:t>
            </a:r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C4441B1-5933-4C91-9647-28D66F425561}"/>
              </a:ext>
            </a:extLst>
          </p:cNvPr>
          <p:cNvSpPr txBox="1"/>
          <p:nvPr/>
        </p:nvSpPr>
        <p:spPr>
          <a:xfrm>
            <a:off x="5940152" y="4513188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err="1"/>
              <a:t>Dest</a:t>
            </a:r>
            <a:r>
              <a:rPr lang="en-US" altLang="zh-TW" b="1" dirty="0"/>
              <a:t> IP</a:t>
            </a:r>
          </a:p>
          <a:p>
            <a:pPr algn="ctr"/>
            <a:r>
              <a:rPr lang="zh-TW" altLang="en-US" b="1" dirty="0"/>
              <a:t>在線上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E045CA5-33AE-46C7-8D31-89D94ADA9C09}"/>
              </a:ext>
            </a:extLst>
          </p:cNvPr>
          <p:cNvSpPr txBox="1"/>
          <p:nvPr/>
        </p:nvSpPr>
        <p:spPr>
          <a:xfrm>
            <a:off x="1689743" y="440053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/>
              <a:t>Src</a:t>
            </a:r>
            <a:r>
              <a:rPr lang="en-US" altLang="zh-TW" b="1" dirty="0"/>
              <a:t> IP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250744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6DB10E-92A5-4E72-BC16-052F79271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ping </a:t>
            </a:r>
            <a:r>
              <a:rPr lang="zh-TW" altLang="en-US" dirty="0"/>
              <a:t>同網段 </a:t>
            </a:r>
            <a:r>
              <a:rPr lang="en-US" altLang="zh-TW" dirty="0"/>
              <a:t>IP</a:t>
            </a:r>
            <a:br>
              <a:rPr lang="en-US" altLang="zh-TW" dirty="0"/>
            </a:br>
            <a:r>
              <a:rPr lang="en-US" altLang="zh-TW" sz="4400" dirty="0" err="1"/>
              <a:t>IP</a:t>
            </a:r>
            <a:r>
              <a:rPr lang="zh-TW" altLang="en-US" sz="4400" dirty="0"/>
              <a:t> 在線上，且有回應 </a:t>
            </a:r>
            <a:r>
              <a:rPr lang="en-US" altLang="zh-TW" sz="4400" dirty="0"/>
              <a:t>ping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48ACBC-FE8D-4AD7-ADC7-2644D6AA0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Windows</a:t>
            </a:r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r>
              <a:rPr lang="en-US" altLang="zh-TW" sz="2800" dirty="0" err="1"/>
              <a:t>arp</a:t>
            </a:r>
            <a:r>
              <a:rPr lang="en-US" altLang="zh-TW" sz="2800" dirty="0"/>
              <a:t> </a:t>
            </a:r>
            <a:r>
              <a:rPr lang="en-US" altLang="zh-TW" sz="2800" dirty="0" err="1"/>
              <a:t>request&amp;reply</a:t>
            </a:r>
            <a:r>
              <a:rPr lang="en-US" altLang="zh-TW" sz="2800" dirty="0"/>
              <a:t>, ping </a:t>
            </a:r>
            <a:r>
              <a:rPr lang="en-US" altLang="zh-TW" sz="2800" dirty="0" err="1"/>
              <a:t>request&amp;reply</a:t>
            </a:r>
            <a:endParaRPr lang="en-US" altLang="zh-TW" sz="2800" dirty="0"/>
          </a:p>
          <a:p>
            <a:endParaRPr lang="zh-TW" altLang="en-US" sz="28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7551399-5EC6-47D6-B4A4-586272697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33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1735657-B3EB-4CCD-83DC-E82D679E0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072"/>
            <a:ext cx="9144000" cy="164936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E69E9A1-E355-4E53-890D-E6A8F8004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889968"/>
            <a:ext cx="5095101" cy="134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97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9F6401-5469-4F5B-8636-8C109ED75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ping </a:t>
            </a:r>
            <a:r>
              <a:rPr lang="zh-TW" altLang="en-US" dirty="0"/>
              <a:t>同網段 </a:t>
            </a:r>
            <a:r>
              <a:rPr lang="en-US" altLang="zh-TW" dirty="0"/>
              <a:t>IP</a:t>
            </a:r>
            <a:br>
              <a:rPr lang="en-US" altLang="zh-TW" dirty="0"/>
            </a:br>
            <a:r>
              <a:rPr lang="en-US" altLang="zh-TW" sz="4400" dirty="0" err="1"/>
              <a:t>IP</a:t>
            </a:r>
            <a:r>
              <a:rPr lang="zh-TW" altLang="en-US" sz="4400" dirty="0"/>
              <a:t> 在線上，且有回應 </a:t>
            </a:r>
            <a:r>
              <a:rPr lang="en-US" altLang="zh-TW" sz="4400" dirty="0"/>
              <a:t>ping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F2488E-C81C-49EF-B925-233263032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Use </a:t>
            </a:r>
            <a:r>
              <a:rPr lang="en-US" altLang="zh-TW" dirty="0" err="1"/>
              <a:t>Nping</a:t>
            </a:r>
            <a:r>
              <a:rPr lang="en-US" altLang="zh-TW" dirty="0"/>
              <a:t> </a:t>
            </a:r>
            <a:r>
              <a:rPr lang="zh-TW" altLang="en-US" dirty="0"/>
              <a:t>觀察 </a:t>
            </a:r>
            <a:r>
              <a:rPr lang="en-US" altLang="zh-TW" dirty="0"/>
              <a:t>ICMP Type &amp; Code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AE15B4D-92A1-413F-848D-10EC1EE9C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34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27D4B5D-FAF1-4851-B6A9-0FFEA7110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2896"/>
            <a:ext cx="9144000" cy="109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68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6955D9B-BFB0-46C1-A7B3-42F8B56368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失敗</a:t>
            </a:r>
            <a:br>
              <a:rPr lang="en-US" altLang="zh-TW" dirty="0"/>
            </a:br>
            <a:r>
              <a:rPr lang="en-US" altLang="zh-TW" dirty="0"/>
              <a:t>No ARP</a:t>
            </a:r>
            <a:r>
              <a:rPr lang="zh-TW" altLang="en-US" dirty="0"/>
              <a:t> </a:t>
            </a:r>
            <a:r>
              <a:rPr lang="en-US" altLang="zh-TW" dirty="0"/>
              <a:t>Reply</a:t>
            </a:r>
            <a:endParaRPr lang="zh-TW" altLang="en-US" dirty="0"/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840A2E79-42A8-4612-AC9E-1C390A05DE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目的 </a:t>
            </a:r>
            <a:r>
              <a:rPr lang="en-US" altLang="zh-TW" dirty="0"/>
              <a:t>IP </a:t>
            </a:r>
            <a:r>
              <a:rPr lang="zh-TW" altLang="en-US" dirty="0"/>
              <a:t>不在線上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F91ECDA-8E03-421F-B59E-470120123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88783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606C00-BA4A-411C-AAE2-68CD60A13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Ping </a:t>
            </a:r>
            <a:r>
              <a:rPr lang="zh-TW" altLang="en-US" dirty="0"/>
              <a:t>同網段 </a:t>
            </a:r>
            <a:r>
              <a:rPr lang="en-US" altLang="zh-TW" dirty="0"/>
              <a:t>IP</a:t>
            </a:r>
            <a:br>
              <a:rPr lang="en-US" altLang="zh-TW" dirty="0"/>
            </a:br>
            <a:r>
              <a:rPr lang="zh-TW" altLang="en-US" dirty="0"/>
              <a:t>目的 </a:t>
            </a:r>
            <a:r>
              <a:rPr lang="en-US" altLang="zh-TW" sz="4400" dirty="0"/>
              <a:t>IP</a:t>
            </a:r>
            <a:r>
              <a:rPr lang="zh-TW" altLang="en-US" sz="4400" dirty="0"/>
              <a:t> 不在線上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61D456-7E0E-4E3D-97B6-B2FD4984E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no </a:t>
            </a:r>
            <a:r>
              <a:rPr lang="en-US" altLang="zh-TW" sz="2400" dirty="0" err="1"/>
              <a:t>arp</a:t>
            </a:r>
            <a:r>
              <a:rPr lang="en-US" altLang="zh-TW" sz="2400" dirty="0"/>
              <a:t> reply</a:t>
            </a:r>
          </a:p>
          <a:p>
            <a:r>
              <a:rPr lang="zh-TW" altLang="en-US" sz="2400" dirty="0"/>
              <a:t>不會發出 </a:t>
            </a:r>
            <a:r>
              <a:rPr lang="en-US" altLang="zh-TW" sz="2400" dirty="0" err="1"/>
              <a:t>icmp</a:t>
            </a:r>
            <a:r>
              <a:rPr lang="en-US" altLang="zh-TW" sz="2400" dirty="0"/>
              <a:t> request </a:t>
            </a:r>
            <a:r>
              <a:rPr lang="zh-TW" altLang="en-US" sz="2400" dirty="0"/>
              <a:t>封包</a:t>
            </a:r>
            <a:endParaRPr lang="en-US" altLang="zh-TW" sz="2400" dirty="0"/>
          </a:p>
          <a:p>
            <a:r>
              <a:rPr lang="zh-TW" altLang="en-US" sz="2400" dirty="0"/>
              <a:t>無任何 </a:t>
            </a:r>
            <a:r>
              <a:rPr lang="en-US" altLang="zh-TW" sz="2400" dirty="0"/>
              <a:t>ICMP </a:t>
            </a:r>
            <a:r>
              <a:rPr lang="zh-TW" altLang="en-US" sz="2400" dirty="0"/>
              <a:t>回應封包</a:t>
            </a:r>
            <a:endParaRPr lang="en-US" altLang="zh-TW" sz="2400" dirty="0"/>
          </a:p>
          <a:p>
            <a:pPr lvl="1"/>
            <a:endParaRPr lang="zh-TW" altLang="en-US" sz="20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760533E-D2DF-441B-BB4B-F8C4AD1B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36</a:t>
            </a:fld>
            <a:endParaRPr lang="en-US" altLang="zh-TW"/>
          </a:p>
        </p:txBody>
      </p:sp>
      <p:pic>
        <p:nvPicPr>
          <p:cNvPr id="5" name="圖形 4" descr="電腦">
            <a:extLst>
              <a:ext uri="{FF2B5EF4-FFF2-40B4-BE49-F238E27FC236}">
                <a16:creationId xmlns:a16="http://schemas.microsoft.com/office/drawing/2014/main" id="{277251D0-B8D6-4381-9B83-02E2382DD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5022" y="3954760"/>
            <a:ext cx="914400" cy="914400"/>
          </a:xfrm>
          <a:prstGeom prst="rect">
            <a:avLst/>
          </a:prstGeom>
        </p:spPr>
      </p:pic>
      <p:pic>
        <p:nvPicPr>
          <p:cNvPr id="6" name="圖形 5" descr="膝上型電腦">
            <a:extLst>
              <a:ext uri="{FF2B5EF4-FFF2-40B4-BE49-F238E27FC236}">
                <a16:creationId xmlns:a16="http://schemas.microsoft.com/office/drawing/2014/main" id="{FD5D1497-202B-44A8-989E-32B83FA5D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2838" y="3882752"/>
            <a:ext cx="914400" cy="914400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CC3C8652-EC85-4416-93EB-0C0E814EF68E}"/>
              </a:ext>
            </a:extLst>
          </p:cNvPr>
          <p:cNvCxnSpPr>
            <a:cxnSpLocks/>
          </p:cNvCxnSpPr>
          <p:nvPr/>
        </p:nvCxnSpPr>
        <p:spPr>
          <a:xfrm>
            <a:off x="3150990" y="3501008"/>
            <a:ext cx="2376264" cy="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267A5C0A-4773-494D-95D4-3EE520825B1D}"/>
              </a:ext>
            </a:extLst>
          </p:cNvPr>
          <p:cNvCxnSpPr>
            <a:cxnSpLocks/>
          </p:cNvCxnSpPr>
          <p:nvPr/>
        </p:nvCxnSpPr>
        <p:spPr>
          <a:xfrm flipH="1">
            <a:off x="3150990" y="4005064"/>
            <a:ext cx="2376264" cy="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35530C44-0852-4E91-8230-CE32006D71C1}"/>
              </a:ext>
            </a:extLst>
          </p:cNvPr>
          <p:cNvCxnSpPr>
            <a:cxnSpLocks/>
          </p:cNvCxnSpPr>
          <p:nvPr/>
        </p:nvCxnSpPr>
        <p:spPr>
          <a:xfrm flipH="1">
            <a:off x="3150990" y="5373216"/>
            <a:ext cx="2376264" cy="0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300FBD67-E6E5-42B5-A51C-3AEB01CF5607}"/>
              </a:ext>
            </a:extLst>
          </p:cNvPr>
          <p:cNvCxnSpPr>
            <a:cxnSpLocks/>
          </p:cNvCxnSpPr>
          <p:nvPr/>
        </p:nvCxnSpPr>
        <p:spPr>
          <a:xfrm>
            <a:off x="3222998" y="4797152"/>
            <a:ext cx="2376264" cy="0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E7682F4-046C-4877-92A0-91CDA914446E}"/>
              </a:ext>
            </a:extLst>
          </p:cNvPr>
          <p:cNvSpPr txBox="1"/>
          <p:nvPr/>
        </p:nvSpPr>
        <p:spPr>
          <a:xfrm>
            <a:off x="3667676" y="3068960"/>
            <a:ext cx="15055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arp</a:t>
            </a:r>
            <a:r>
              <a:rPr lang="en-US" altLang="zh-TW" dirty="0"/>
              <a:t> request</a:t>
            </a:r>
          </a:p>
          <a:p>
            <a:endParaRPr lang="en-US" altLang="zh-TW" dirty="0"/>
          </a:p>
          <a:p>
            <a:r>
              <a:rPr lang="en-US" altLang="zh-TW" dirty="0" err="1"/>
              <a:t>arp</a:t>
            </a:r>
            <a:r>
              <a:rPr lang="zh-TW" altLang="en-US" dirty="0"/>
              <a:t> </a:t>
            </a:r>
            <a:r>
              <a:rPr lang="en-US" altLang="zh-TW" dirty="0"/>
              <a:t>reply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err="1"/>
              <a:t>icmp</a:t>
            </a:r>
            <a:r>
              <a:rPr lang="en-US" altLang="zh-TW" dirty="0"/>
              <a:t> request</a:t>
            </a:r>
          </a:p>
          <a:p>
            <a:endParaRPr lang="en-US" altLang="zh-TW" dirty="0"/>
          </a:p>
          <a:p>
            <a:r>
              <a:rPr lang="en-US" altLang="zh-TW" dirty="0" err="1"/>
              <a:t>Icmp</a:t>
            </a:r>
            <a:r>
              <a:rPr lang="en-US" altLang="zh-TW" dirty="0"/>
              <a:t> reply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A7D6AF2-7441-469A-8337-AD50A6E5AD55}"/>
              </a:ext>
            </a:extLst>
          </p:cNvPr>
          <p:cNvSpPr txBox="1"/>
          <p:nvPr/>
        </p:nvSpPr>
        <p:spPr>
          <a:xfrm>
            <a:off x="6056292" y="4859868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/>
              <a:t>Dest</a:t>
            </a:r>
            <a:r>
              <a:rPr lang="en-US" altLang="zh-TW" b="1" dirty="0"/>
              <a:t> IP</a:t>
            </a:r>
            <a:endParaRPr lang="zh-TW" altLang="en-US" b="1" dirty="0"/>
          </a:p>
          <a:p>
            <a:r>
              <a:rPr lang="zh-TW" altLang="en-US" b="1" dirty="0"/>
              <a:t>不在線上</a:t>
            </a:r>
          </a:p>
        </p:txBody>
      </p:sp>
      <p:pic>
        <p:nvPicPr>
          <p:cNvPr id="15" name="圖形 14" descr="禁止標誌">
            <a:extLst>
              <a:ext uri="{FF2B5EF4-FFF2-40B4-BE49-F238E27FC236}">
                <a16:creationId xmlns:a16="http://schemas.microsoft.com/office/drawing/2014/main" id="{48F7E845-7B8C-4B18-AB43-097D1AB871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67944" y="3845956"/>
            <a:ext cx="379200" cy="379200"/>
          </a:xfrm>
          <a:prstGeom prst="rect">
            <a:avLst/>
          </a:prstGeom>
        </p:spPr>
      </p:pic>
      <p:pic>
        <p:nvPicPr>
          <p:cNvPr id="16" name="圖形 15" descr="禁止標誌">
            <a:extLst>
              <a:ext uri="{FF2B5EF4-FFF2-40B4-BE49-F238E27FC236}">
                <a16:creationId xmlns:a16="http://schemas.microsoft.com/office/drawing/2014/main" id="{2C86D905-11A5-44B3-8EC1-87F5443AAF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67944" y="4657204"/>
            <a:ext cx="379200" cy="379200"/>
          </a:xfrm>
          <a:prstGeom prst="rect">
            <a:avLst/>
          </a:prstGeom>
        </p:spPr>
      </p:pic>
      <p:pic>
        <p:nvPicPr>
          <p:cNvPr id="17" name="圖形 16" descr="禁止標誌">
            <a:extLst>
              <a:ext uri="{FF2B5EF4-FFF2-40B4-BE49-F238E27FC236}">
                <a16:creationId xmlns:a16="http://schemas.microsoft.com/office/drawing/2014/main" id="{710C7024-1814-47C1-BC9C-BCEC1E019B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67944" y="5286116"/>
            <a:ext cx="379200" cy="3792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C2B65C17-CD84-47FC-B9F2-B792A253DFC9}"/>
              </a:ext>
            </a:extLst>
          </p:cNvPr>
          <p:cNvSpPr txBox="1"/>
          <p:nvPr/>
        </p:nvSpPr>
        <p:spPr>
          <a:xfrm>
            <a:off x="1800884" y="470186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/>
              <a:t>Src</a:t>
            </a:r>
            <a:r>
              <a:rPr lang="en-US" altLang="zh-TW" b="1" dirty="0"/>
              <a:t> IP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651550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AD748E-46AC-48BC-BD2C-65225FC4A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Ping </a:t>
            </a:r>
            <a:r>
              <a:rPr lang="zh-TW" altLang="en-US" dirty="0"/>
              <a:t>同網段 </a:t>
            </a:r>
            <a:r>
              <a:rPr lang="en-US" altLang="zh-TW" dirty="0"/>
              <a:t>IP</a:t>
            </a:r>
            <a:br>
              <a:rPr lang="en-US" altLang="zh-TW" dirty="0"/>
            </a:br>
            <a:r>
              <a:rPr lang="zh-TW" altLang="en-US" dirty="0"/>
              <a:t>目的 </a:t>
            </a:r>
            <a:r>
              <a:rPr lang="en-US" altLang="zh-TW" sz="4400" dirty="0"/>
              <a:t>IP</a:t>
            </a:r>
            <a:r>
              <a:rPr lang="zh-TW" altLang="en-US" sz="4400" dirty="0"/>
              <a:t> 不在線上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5CA009-AA3A-4A43-A79F-EAD09B7DB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Windows</a:t>
            </a:r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r>
              <a:rPr lang="en-US" altLang="zh-TW" sz="2400" dirty="0"/>
              <a:t>ARP Request Only</a:t>
            </a:r>
          </a:p>
          <a:p>
            <a:endParaRPr lang="zh-TW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3A5DF24-FBDE-46DC-892D-C9F946E03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37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A7ECD22-0258-4D87-A59C-C18416041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0" y="3718986"/>
            <a:ext cx="8297113" cy="2864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B2F0D9B-C3DA-435E-8A10-C0F5722F1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1538539"/>
            <a:ext cx="3924300" cy="143827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5CCCCE9-5C7D-4435-A7CF-11633DD6EBB9}"/>
              </a:ext>
            </a:extLst>
          </p:cNvPr>
          <p:cNvSpPr txBox="1"/>
          <p:nvPr/>
        </p:nvSpPr>
        <p:spPr>
          <a:xfrm>
            <a:off x="6012160" y="2309207"/>
            <a:ext cx="282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本機 </a:t>
            </a:r>
            <a:r>
              <a:rPr lang="en-US" altLang="zh-TW" dirty="0">
                <a:solidFill>
                  <a:srgbClr val="FF0000"/>
                </a:solidFill>
              </a:rPr>
              <a:t>IP </a:t>
            </a:r>
            <a:r>
              <a:rPr lang="zh-TW" altLang="en-US" dirty="0">
                <a:solidFill>
                  <a:srgbClr val="FF0000"/>
                </a:solidFill>
              </a:rPr>
              <a:t>回覆 </a:t>
            </a:r>
            <a:r>
              <a:rPr lang="en-US" altLang="zh-TW" dirty="0">
                <a:solidFill>
                  <a:srgbClr val="FF0000"/>
                </a:solidFill>
              </a:rPr>
              <a:t>Unreachable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033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B50F1D-DF9B-40B2-81A8-E2DDD9F81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Ping </a:t>
            </a:r>
            <a:r>
              <a:rPr lang="zh-TW" altLang="en-US" dirty="0"/>
              <a:t>同網段 </a:t>
            </a:r>
            <a:r>
              <a:rPr lang="en-US" altLang="zh-TW" dirty="0"/>
              <a:t>IP</a:t>
            </a:r>
            <a:br>
              <a:rPr lang="en-US" altLang="zh-TW" dirty="0"/>
            </a:br>
            <a:r>
              <a:rPr lang="zh-TW" altLang="en-US" dirty="0"/>
              <a:t>目的 </a:t>
            </a:r>
            <a:r>
              <a:rPr lang="en-US" altLang="zh-TW" sz="4400" dirty="0"/>
              <a:t>IP</a:t>
            </a:r>
            <a:r>
              <a:rPr lang="zh-TW" altLang="en-US" sz="4400" dirty="0"/>
              <a:t> 不在線上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2D0E73-5B5B-4547-A486-F567C0764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Use </a:t>
            </a:r>
            <a:r>
              <a:rPr lang="en-US" altLang="zh-TW" dirty="0" err="1"/>
              <a:t>nping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29D6355-667D-482C-B5F8-DC19963A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38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DA4D729-001B-4B0C-B321-D7E96692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204864"/>
            <a:ext cx="45624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B404E8-A5E7-48EF-BEB4-A56319A5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Ping </a:t>
            </a:r>
            <a:r>
              <a:rPr lang="zh-TW" altLang="en-US" dirty="0"/>
              <a:t>同網段 </a:t>
            </a:r>
            <a:r>
              <a:rPr lang="en-US" altLang="zh-TW" dirty="0"/>
              <a:t>IP</a:t>
            </a:r>
            <a:br>
              <a:rPr lang="en-US" altLang="zh-TW" dirty="0"/>
            </a:br>
            <a:r>
              <a:rPr lang="zh-TW" altLang="en-US" dirty="0"/>
              <a:t>目的 </a:t>
            </a:r>
            <a:r>
              <a:rPr lang="en-US" altLang="zh-TW" sz="4400" dirty="0"/>
              <a:t>IP</a:t>
            </a:r>
            <a:r>
              <a:rPr lang="zh-TW" altLang="en-US" sz="4400" dirty="0"/>
              <a:t> 不在線上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CD72A0-D5D8-47E3-BEF5-83D289E97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@GNS3 ping PC</a:t>
            </a:r>
            <a:endParaRPr lang="zh-TW" altLang="en-US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r>
              <a:rPr lang="en-US" altLang="zh-TW" sz="2800" dirty="0"/>
              <a:t>Ubuntu</a:t>
            </a:r>
          </a:p>
          <a:p>
            <a:endParaRPr lang="en-US" altLang="zh-TW" sz="2800" dirty="0"/>
          </a:p>
          <a:p>
            <a:endParaRPr lang="en-US" altLang="zh-TW" sz="2800" dirty="0"/>
          </a:p>
          <a:p>
            <a:r>
              <a:rPr lang="en-US" altLang="zh-TW" sz="2800" dirty="0" err="1"/>
              <a:t>Pfsense</a:t>
            </a:r>
            <a:r>
              <a:rPr lang="en-US" altLang="zh-TW" sz="2800" dirty="0"/>
              <a:t> (FreeBSD)</a:t>
            </a:r>
            <a:endParaRPr lang="zh-TW" altLang="en-US" sz="28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E0F8803-AB97-4E6C-8F82-BC9E4A43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39</a:t>
            </a:fld>
            <a:endParaRPr lang="en-US" altLang="zh-TW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3A6DAEC-8207-4D14-8C95-45EF553DA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07" y="3589224"/>
            <a:ext cx="6381750" cy="96202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E0FE312-D188-4804-A0D9-BB4EB85F5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94" y="5171025"/>
            <a:ext cx="7553325" cy="10287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4CB03B0-EC7A-410B-A096-FD1513986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97" y="2184343"/>
            <a:ext cx="3352800" cy="63817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66AFC19-7993-4532-8494-E28ED8A6A5D7}"/>
              </a:ext>
            </a:extLst>
          </p:cNvPr>
          <p:cNvSpPr txBox="1"/>
          <p:nvPr/>
        </p:nvSpPr>
        <p:spPr>
          <a:xfrm>
            <a:off x="4114800" y="4540455"/>
            <a:ext cx="282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本機 </a:t>
            </a:r>
            <a:r>
              <a:rPr lang="en-US" altLang="zh-TW" dirty="0">
                <a:solidFill>
                  <a:srgbClr val="FF0000"/>
                </a:solidFill>
              </a:rPr>
              <a:t>IP </a:t>
            </a:r>
            <a:r>
              <a:rPr lang="zh-TW" altLang="en-US" dirty="0">
                <a:solidFill>
                  <a:srgbClr val="FF0000"/>
                </a:solidFill>
              </a:rPr>
              <a:t>回覆 </a:t>
            </a:r>
            <a:r>
              <a:rPr lang="en-US" altLang="zh-TW" dirty="0">
                <a:solidFill>
                  <a:srgbClr val="FF0000"/>
                </a:solidFill>
              </a:rPr>
              <a:t>Unreachable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4C62464-B11B-4CE5-A46B-C3665BC2BE81}"/>
              </a:ext>
            </a:extLst>
          </p:cNvPr>
          <p:cNvSpPr txBox="1"/>
          <p:nvPr/>
        </p:nvSpPr>
        <p:spPr>
          <a:xfrm>
            <a:off x="1296208" y="2763074"/>
            <a:ext cx="282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目的 </a:t>
            </a:r>
            <a:r>
              <a:rPr lang="en-US" altLang="zh-TW" dirty="0">
                <a:solidFill>
                  <a:srgbClr val="FF0000"/>
                </a:solidFill>
              </a:rPr>
              <a:t>IP </a:t>
            </a:r>
            <a:r>
              <a:rPr lang="zh-TW" altLang="en-US" dirty="0">
                <a:solidFill>
                  <a:srgbClr val="FF0000"/>
                </a:solidFill>
              </a:rPr>
              <a:t>回覆 </a:t>
            </a:r>
            <a:r>
              <a:rPr lang="en-US" altLang="zh-TW" dirty="0">
                <a:solidFill>
                  <a:srgbClr val="FF0000"/>
                </a:solidFill>
              </a:rPr>
              <a:t>Unreachable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466ECD2-A625-4A5A-A3DA-EE1BBCCB17BC}"/>
              </a:ext>
            </a:extLst>
          </p:cNvPr>
          <p:cNvSpPr txBox="1"/>
          <p:nvPr/>
        </p:nvSpPr>
        <p:spPr>
          <a:xfrm>
            <a:off x="3779912" y="579597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Down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39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影響 </a:t>
            </a:r>
            <a:r>
              <a:rPr lang="en-US" altLang="zh-TW" dirty="0"/>
              <a:t>Round Trip Time (RTT) / Latency </a:t>
            </a:r>
            <a:r>
              <a:rPr lang="zh-TW" altLang="en-US" dirty="0"/>
              <a:t>之原因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實際距離</a:t>
            </a:r>
            <a:endParaRPr lang="en-US" altLang="zh-TW" dirty="0"/>
          </a:p>
          <a:p>
            <a:r>
              <a:rPr lang="en-US" altLang="zh-TW" dirty="0"/>
              <a:t>Network Congestion </a:t>
            </a:r>
            <a:r>
              <a:rPr lang="zh-TW" altLang="en-US" dirty="0"/>
              <a:t>頻寬壅塞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0729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1145ED-8849-420A-AB4A-C3433DAE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en-US" altLang="zh-TW" sz="3600" dirty="0"/>
              <a:t>Ping </a:t>
            </a:r>
            <a:r>
              <a:rPr lang="zh-TW" altLang="en-US" sz="3600" dirty="0"/>
              <a:t>同網段 </a:t>
            </a:r>
            <a:r>
              <a:rPr lang="en-US" altLang="zh-TW" sz="3600" dirty="0"/>
              <a:t>IP</a:t>
            </a:r>
            <a:br>
              <a:rPr lang="en-US" altLang="zh-TW" sz="3600" dirty="0"/>
            </a:br>
            <a:r>
              <a:rPr lang="zh-TW" altLang="en-US" sz="3600" dirty="0"/>
              <a:t>目的 </a:t>
            </a:r>
            <a:r>
              <a:rPr lang="en-US" altLang="zh-TW" sz="3600" dirty="0"/>
              <a:t>IP</a:t>
            </a:r>
            <a:r>
              <a:rPr lang="zh-TW" altLang="en-US" sz="3600" dirty="0"/>
              <a:t> 不在線上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01C4E3A-2E5B-4F6A-90D8-B8EF40D44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57784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Cisco 3750</a:t>
            </a:r>
          </a:p>
          <a:p>
            <a:pPr lvl="1"/>
            <a:r>
              <a:rPr lang="en-US" altLang="zh-TW" sz="2000" dirty="0"/>
              <a:t>interface Vlan1</a:t>
            </a:r>
          </a:p>
          <a:p>
            <a:pPr lvl="1"/>
            <a:r>
              <a:rPr lang="en-US" altLang="zh-TW" sz="2000" dirty="0"/>
              <a:t> </a:t>
            </a:r>
            <a:r>
              <a:rPr lang="en-US" altLang="zh-TW" sz="2000" dirty="0" err="1"/>
              <a:t>ip</a:t>
            </a:r>
            <a:r>
              <a:rPr lang="en-US" altLang="zh-TW" sz="2000" dirty="0"/>
              <a:t> address 10.1.1.254 255.255.255.0</a:t>
            </a:r>
          </a:p>
          <a:p>
            <a:pPr lvl="1"/>
            <a:endParaRPr lang="en-US" altLang="zh-TW" sz="2000" dirty="0"/>
          </a:p>
          <a:p>
            <a:pPr lvl="1"/>
            <a:endParaRPr lang="en-US" altLang="zh-TW" sz="2000" dirty="0"/>
          </a:p>
          <a:p>
            <a:pPr lvl="1"/>
            <a:endParaRPr lang="en-US" altLang="zh-TW" sz="2000" dirty="0"/>
          </a:p>
          <a:p>
            <a:pPr lvl="1"/>
            <a:endParaRPr lang="en-US" altLang="zh-TW" sz="2000" dirty="0"/>
          </a:p>
          <a:p>
            <a:r>
              <a:rPr lang="en-US" altLang="zh-TW" sz="2400" dirty="0" err="1"/>
              <a:t>Mikrotik</a:t>
            </a:r>
            <a:endParaRPr lang="en-US" altLang="zh-TW" sz="2400" dirty="0"/>
          </a:p>
          <a:p>
            <a:pPr lvl="1"/>
            <a:endParaRPr lang="en-US" altLang="zh-TW" sz="2000" dirty="0"/>
          </a:p>
          <a:p>
            <a:pPr lvl="1"/>
            <a:endParaRPr lang="en-US" altLang="zh-TW" sz="2000" dirty="0"/>
          </a:p>
          <a:p>
            <a:pPr lvl="1"/>
            <a:endParaRPr lang="en-US" altLang="zh-TW" sz="2000" dirty="0"/>
          </a:p>
          <a:p>
            <a:pPr lvl="1"/>
            <a:endParaRPr lang="en-US" altLang="zh-TW" sz="2000" dirty="0"/>
          </a:p>
          <a:p>
            <a:pPr lvl="1"/>
            <a:endParaRPr lang="en-US" altLang="zh-TW" sz="2000" dirty="0"/>
          </a:p>
          <a:p>
            <a:pPr lvl="1"/>
            <a:endParaRPr lang="en-US" altLang="zh-TW" sz="2000" dirty="0"/>
          </a:p>
          <a:p>
            <a:endParaRPr lang="zh-TW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4ADCE51-CB8C-4DAB-BA7E-77A41307A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4800" y="6400800"/>
            <a:ext cx="914400" cy="283464"/>
          </a:xfrm>
        </p:spPr>
        <p:txBody>
          <a:bodyPr/>
          <a:lstStyle/>
          <a:p>
            <a:fld id="{D93790E0-A73F-4A53-83D9-1E4712857E21}" type="slidenum">
              <a:rPr lang="en-US" altLang="zh-TW" smtClean="0"/>
              <a:pPr/>
              <a:t>40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BFEBD62-1F5D-48AB-888B-4ABE799CA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686024"/>
            <a:ext cx="7231385" cy="129747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B672B75-2B6D-4544-86DA-B45C6A2C3BD3}"/>
              </a:ext>
            </a:extLst>
          </p:cNvPr>
          <p:cNvSpPr txBox="1"/>
          <p:nvPr/>
        </p:nvSpPr>
        <p:spPr>
          <a:xfrm>
            <a:off x="4788024" y="36450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無回應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55774493-DED1-44EA-865E-41CDA5081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21" y="4645282"/>
            <a:ext cx="7622957" cy="1763666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744831E-966F-4BF5-9B23-A3F17007EF9C}"/>
              </a:ext>
            </a:extLst>
          </p:cNvPr>
          <p:cNvSpPr txBox="1"/>
          <p:nvPr/>
        </p:nvSpPr>
        <p:spPr>
          <a:xfrm>
            <a:off x="2411760" y="5405437"/>
            <a:ext cx="282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本機 </a:t>
            </a:r>
            <a:r>
              <a:rPr lang="en-US" altLang="zh-TW" dirty="0">
                <a:solidFill>
                  <a:srgbClr val="FF0000"/>
                </a:solidFill>
              </a:rPr>
              <a:t>IP</a:t>
            </a:r>
            <a:r>
              <a:rPr lang="zh-TW" altLang="en-US" dirty="0">
                <a:solidFill>
                  <a:srgbClr val="FF0000"/>
                </a:solidFill>
              </a:rPr>
              <a:t> 回覆 </a:t>
            </a:r>
            <a:r>
              <a:rPr lang="en-US" altLang="zh-TW" dirty="0">
                <a:solidFill>
                  <a:srgbClr val="FF0000"/>
                </a:solidFill>
              </a:rPr>
              <a:t>Unreachable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99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09B241A-4B1B-468A-9DA8-073E2056AF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ARP</a:t>
            </a:r>
            <a:r>
              <a:rPr lang="zh-TW" altLang="en-US" dirty="0"/>
              <a:t> </a:t>
            </a:r>
            <a:r>
              <a:rPr lang="en-US" altLang="zh-TW" dirty="0"/>
              <a:t>Reply , but No ICMP Reply</a:t>
            </a:r>
            <a:endParaRPr lang="zh-TW" altLang="en-US" dirty="0"/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0AEDDE6A-D055-422D-A44E-263CFACC77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目的 </a:t>
            </a:r>
            <a:r>
              <a:rPr lang="en-US" altLang="zh-TW" dirty="0"/>
              <a:t>IP </a:t>
            </a:r>
            <a:r>
              <a:rPr lang="zh-TW" altLang="en-US" dirty="0"/>
              <a:t>在線上，但不回 </a:t>
            </a:r>
            <a:r>
              <a:rPr lang="en-US" altLang="zh-TW" dirty="0"/>
              <a:t>ICMP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B93B587-4F7B-44F2-86AC-17AB82B29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11159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606C00-BA4A-411C-AAE2-68CD60A13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Ping </a:t>
            </a:r>
            <a:r>
              <a:rPr lang="zh-TW" altLang="en-US" dirty="0"/>
              <a:t>同網段 </a:t>
            </a:r>
            <a:r>
              <a:rPr lang="en-US" altLang="zh-TW" dirty="0"/>
              <a:t>IP</a:t>
            </a:r>
            <a:br>
              <a:rPr lang="en-US" altLang="zh-TW" dirty="0"/>
            </a:br>
            <a:r>
              <a:rPr lang="zh-TW" altLang="en-US" dirty="0"/>
              <a:t>目的</a:t>
            </a:r>
            <a:r>
              <a:rPr lang="en-US" altLang="zh-TW" sz="4400" dirty="0"/>
              <a:t>IP</a:t>
            </a:r>
            <a:r>
              <a:rPr lang="zh-TW" altLang="en-US" sz="4400" dirty="0"/>
              <a:t> 在線上，但不回應 </a:t>
            </a:r>
            <a:r>
              <a:rPr lang="en-US" altLang="zh-TW" sz="4400" dirty="0"/>
              <a:t>ping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61D456-7E0E-4E3D-97B6-B2FD4984E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 err="1"/>
              <a:t>arp</a:t>
            </a:r>
            <a:r>
              <a:rPr lang="en-US" altLang="zh-TW" sz="2400" dirty="0"/>
              <a:t> reply</a:t>
            </a:r>
          </a:p>
          <a:p>
            <a:r>
              <a:rPr lang="zh-TW" altLang="en-US" sz="2400" dirty="0"/>
              <a:t>會發出 </a:t>
            </a:r>
            <a:r>
              <a:rPr lang="en-US" altLang="zh-TW" sz="2400" dirty="0" err="1"/>
              <a:t>icmp</a:t>
            </a:r>
            <a:r>
              <a:rPr lang="en-US" altLang="zh-TW" sz="2400" dirty="0"/>
              <a:t> request </a:t>
            </a:r>
            <a:r>
              <a:rPr lang="zh-TW" altLang="en-US" sz="2400" dirty="0"/>
              <a:t>封包</a:t>
            </a:r>
            <a:endParaRPr lang="en-US" altLang="zh-TW" sz="2400" dirty="0"/>
          </a:p>
          <a:p>
            <a:r>
              <a:rPr lang="en-US" altLang="zh-TW" sz="2400" dirty="0"/>
              <a:t>No ICMP Reply</a:t>
            </a:r>
          </a:p>
          <a:p>
            <a:pPr lvl="1"/>
            <a:endParaRPr lang="zh-TW" altLang="en-US" sz="20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760533E-D2DF-441B-BB4B-F8C4AD1B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42</a:t>
            </a:fld>
            <a:endParaRPr lang="en-US" altLang="zh-TW"/>
          </a:p>
        </p:txBody>
      </p:sp>
      <p:pic>
        <p:nvPicPr>
          <p:cNvPr id="5" name="圖形 4" descr="電腦">
            <a:extLst>
              <a:ext uri="{FF2B5EF4-FFF2-40B4-BE49-F238E27FC236}">
                <a16:creationId xmlns:a16="http://schemas.microsoft.com/office/drawing/2014/main" id="{277251D0-B8D6-4381-9B83-02E2382DD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5022" y="4098776"/>
            <a:ext cx="914400" cy="914400"/>
          </a:xfrm>
          <a:prstGeom prst="rect">
            <a:avLst/>
          </a:prstGeom>
        </p:spPr>
      </p:pic>
      <p:pic>
        <p:nvPicPr>
          <p:cNvPr id="6" name="圖形 5" descr="膝上型電腦">
            <a:extLst>
              <a:ext uri="{FF2B5EF4-FFF2-40B4-BE49-F238E27FC236}">
                <a16:creationId xmlns:a16="http://schemas.microsoft.com/office/drawing/2014/main" id="{FD5D1497-202B-44A8-989E-32B83FA5D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2838" y="4026768"/>
            <a:ext cx="914400" cy="914400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CC3C8652-EC85-4416-93EB-0C0E814EF68E}"/>
              </a:ext>
            </a:extLst>
          </p:cNvPr>
          <p:cNvCxnSpPr>
            <a:cxnSpLocks/>
          </p:cNvCxnSpPr>
          <p:nvPr/>
        </p:nvCxnSpPr>
        <p:spPr>
          <a:xfrm>
            <a:off x="3150990" y="3645024"/>
            <a:ext cx="2376264" cy="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267A5C0A-4773-494D-95D4-3EE520825B1D}"/>
              </a:ext>
            </a:extLst>
          </p:cNvPr>
          <p:cNvCxnSpPr>
            <a:cxnSpLocks/>
          </p:cNvCxnSpPr>
          <p:nvPr/>
        </p:nvCxnSpPr>
        <p:spPr>
          <a:xfrm flipH="1">
            <a:off x="3150990" y="4149080"/>
            <a:ext cx="2376264" cy="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35530C44-0852-4E91-8230-CE32006D71C1}"/>
              </a:ext>
            </a:extLst>
          </p:cNvPr>
          <p:cNvCxnSpPr>
            <a:cxnSpLocks/>
          </p:cNvCxnSpPr>
          <p:nvPr/>
        </p:nvCxnSpPr>
        <p:spPr>
          <a:xfrm flipH="1">
            <a:off x="3150990" y="5517232"/>
            <a:ext cx="2376264" cy="0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300FBD67-E6E5-42B5-A51C-3AEB01CF5607}"/>
              </a:ext>
            </a:extLst>
          </p:cNvPr>
          <p:cNvCxnSpPr>
            <a:cxnSpLocks/>
          </p:cNvCxnSpPr>
          <p:nvPr/>
        </p:nvCxnSpPr>
        <p:spPr>
          <a:xfrm>
            <a:off x="3222998" y="4941168"/>
            <a:ext cx="2376264" cy="0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E7682F4-046C-4877-92A0-91CDA914446E}"/>
              </a:ext>
            </a:extLst>
          </p:cNvPr>
          <p:cNvSpPr txBox="1"/>
          <p:nvPr/>
        </p:nvSpPr>
        <p:spPr>
          <a:xfrm>
            <a:off x="3667676" y="3212976"/>
            <a:ext cx="15055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arp</a:t>
            </a:r>
            <a:r>
              <a:rPr lang="en-US" altLang="zh-TW" dirty="0"/>
              <a:t> request</a:t>
            </a:r>
          </a:p>
          <a:p>
            <a:endParaRPr lang="en-US" altLang="zh-TW" dirty="0"/>
          </a:p>
          <a:p>
            <a:r>
              <a:rPr lang="en-US" altLang="zh-TW" dirty="0" err="1"/>
              <a:t>arp</a:t>
            </a:r>
            <a:r>
              <a:rPr lang="zh-TW" altLang="en-US" dirty="0"/>
              <a:t> </a:t>
            </a:r>
            <a:r>
              <a:rPr lang="en-US" altLang="zh-TW" dirty="0"/>
              <a:t>reply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err="1"/>
              <a:t>icmp</a:t>
            </a:r>
            <a:r>
              <a:rPr lang="en-US" altLang="zh-TW" dirty="0"/>
              <a:t> request</a:t>
            </a:r>
          </a:p>
          <a:p>
            <a:endParaRPr lang="en-US" altLang="zh-TW" dirty="0"/>
          </a:p>
          <a:p>
            <a:r>
              <a:rPr lang="en-US" altLang="zh-TW" dirty="0" err="1"/>
              <a:t>icmp</a:t>
            </a:r>
            <a:r>
              <a:rPr lang="en-US" altLang="zh-TW" dirty="0"/>
              <a:t> reply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A7D6AF2-7441-469A-8337-AD50A6E5AD55}"/>
              </a:ext>
            </a:extLst>
          </p:cNvPr>
          <p:cNvSpPr txBox="1"/>
          <p:nvPr/>
        </p:nvSpPr>
        <p:spPr>
          <a:xfrm>
            <a:off x="5796136" y="4869160"/>
            <a:ext cx="1672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err="1"/>
              <a:t>Dest</a:t>
            </a:r>
            <a:r>
              <a:rPr lang="en-US" altLang="zh-TW" b="1" dirty="0"/>
              <a:t> IP</a:t>
            </a:r>
            <a:br>
              <a:rPr lang="en-US" altLang="zh-TW" b="1" dirty="0"/>
            </a:br>
            <a:r>
              <a:rPr lang="zh-TW" altLang="en-US" b="1" dirty="0"/>
              <a:t>在線上</a:t>
            </a:r>
            <a:endParaRPr lang="en-US" altLang="zh-TW" b="1" dirty="0"/>
          </a:p>
          <a:p>
            <a:pPr algn="ctr"/>
            <a:r>
              <a:rPr lang="zh-TW" altLang="en-US" b="1" dirty="0"/>
              <a:t>但不回應 </a:t>
            </a:r>
            <a:r>
              <a:rPr lang="en-US" altLang="zh-TW" b="1" dirty="0"/>
              <a:t>Ping</a:t>
            </a:r>
            <a:endParaRPr lang="zh-TW" altLang="en-US" b="1" dirty="0"/>
          </a:p>
        </p:txBody>
      </p:sp>
      <p:pic>
        <p:nvPicPr>
          <p:cNvPr id="17" name="圖形 16" descr="禁止標誌">
            <a:extLst>
              <a:ext uri="{FF2B5EF4-FFF2-40B4-BE49-F238E27FC236}">
                <a16:creationId xmlns:a16="http://schemas.microsoft.com/office/drawing/2014/main" id="{710C7024-1814-47C1-BC9C-BCEC1E019B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67944" y="5373216"/>
            <a:ext cx="379200" cy="3792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D8B3F92C-079E-45EE-B5D5-8F91938D0486}"/>
              </a:ext>
            </a:extLst>
          </p:cNvPr>
          <p:cNvSpPr txBox="1"/>
          <p:nvPr/>
        </p:nvSpPr>
        <p:spPr>
          <a:xfrm>
            <a:off x="1818318" y="480678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/>
              <a:t>Src</a:t>
            </a:r>
            <a:r>
              <a:rPr lang="en-US" altLang="zh-TW" b="1" dirty="0"/>
              <a:t> IP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42210977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641F63-DB1F-4308-A64C-FDACACE98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Ping </a:t>
            </a:r>
            <a:r>
              <a:rPr lang="zh-TW" altLang="en-US" sz="3600" dirty="0"/>
              <a:t>同網段 </a:t>
            </a:r>
            <a:r>
              <a:rPr lang="en-US" altLang="zh-TW" sz="3600" dirty="0"/>
              <a:t>IP</a:t>
            </a:r>
            <a:br>
              <a:rPr lang="en-US" altLang="zh-TW" sz="3600" dirty="0"/>
            </a:br>
            <a:r>
              <a:rPr lang="zh-TW" altLang="en-US" sz="3600" dirty="0"/>
              <a:t>目的</a:t>
            </a:r>
            <a:r>
              <a:rPr lang="en-US" altLang="zh-TW" sz="3600" dirty="0"/>
              <a:t>IP</a:t>
            </a:r>
            <a:r>
              <a:rPr lang="zh-TW" altLang="en-US" sz="3600" dirty="0"/>
              <a:t> 在線上，但不回應 </a:t>
            </a:r>
            <a:r>
              <a:rPr lang="en-US" altLang="zh-TW" sz="3600" dirty="0"/>
              <a:t>ping.</a:t>
            </a:r>
            <a:endParaRPr lang="zh-TW" altLang="en-US" sz="36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D81129-49C4-4AB9-B282-561B79A50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Method1. </a:t>
            </a:r>
            <a:r>
              <a:rPr lang="zh-TW" altLang="en-US" sz="2400" dirty="0"/>
              <a:t>實測</a:t>
            </a:r>
            <a:endParaRPr lang="en-US" altLang="zh-TW" sz="2400" dirty="0"/>
          </a:p>
          <a:p>
            <a:pPr lvl="1"/>
            <a:r>
              <a:rPr lang="zh-TW" altLang="en-US" sz="2000" dirty="0">
                <a:highlight>
                  <a:srgbClr val="FFFF00"/>
                </a:highlight>
              </a:rPr>
              <a:t>偵測目的 </a:t>
            </a:r>
            <a:r>
              <a:rPr lang="en-US" altLang="zh-TW" sz="2000" dirty="0">
                <a:highlight>
                  <a:srgbClr val="FFFF00"/>
                </a:highlight>
              </a:rPr>
              <a:t>IP</a:t>
            </a:r>
            <a:r>
              <a:rPr lang="zh-TW" altLang="en-US" sz="2000" dirty="0">
                <a:highlight>
                  <a:srgbClr val="FFFF00"/>
                </a:highlight>
              </a:rPr>
              <a:t> 是否在線上，最佳方法</a:t>
            </a:r>
            <a:endParaRPr lang="en-US" altLang="zh-TW" sz="2000" dirty="0">
              <a:highlight>
                <a:srgbClr val="FFFF00"/>
              </a:highlight>
            </a:endParaRPr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r>
              <a:rPr lang="en-US" altLang="zh-TW" sz="2400" dirty="0" err="1"/>
              <a:t>arp</a:t>
            </a:r>
            <a:r>
              <a:rPr lang="en-US" altLang="zh-TW" sz="2400" dirty="0"/>
              <a:t> </a:t>
            </a:r>
            <a:r>
              <a:rPr lang="en-US" altLang="zh-TW" sz="2400" dirty="0" err="1"/>
              <a:t>request&amp;reply</a:t>
            </a:r>
            <a:r>
              <a:rPr lang="en-US" altLang="zh-TW" sz="2400" dirty="0"/>
              <a:t>, ping request</a:t>
            </a:r>
          </a:p>
          <a:p>
            <a:endParaRPr lang="en-US" altLang="zh-TW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C41BC25-BE3D-419B-9C11-352D5E0E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43</a:t>
            </a:fld>
            <a:endParaRPr lang="en-US" altLang="zh-TW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28E3306-7000-41EB-98E8-3AC4EBC15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414368"/>
            <a:ext cx="6972300" cy="13716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E824393-7BCB-46D9-9CD2-8FBBE5723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60" y="2204864"/>
            <a:ext cx="4447144" cy="272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838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A711C3BD-7E91-498D-BD3A-AB8D7C0958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ping </a:t>
            </a:r>
            <a:r>
              <a:rPr lang="zh-TW" altLang="en-US" dirty="0"/>
              <a:t>不同網段 </a:t>
            </a:r>
            <a:r>
              <a:rPr lang="en-US" altLang="zh-TW" dirty="0"/>
              <a:t>IP</a:t>
            </a:r>
            <a:endParaRPr lang="zh-TW" altLang="en-US" dirty="0"/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160B2286-E375-47E4-8FC1-D77A36E62B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1CF0A8A-4E79-4F8B-BBF2-12EE21D29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00825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6EDE5D-A721-40A8-845C-6440C27CC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ping </a:t>
            </a:r>
            <a:r>
              <a:rPr lang="zh-TW" altLang="en-US" dirty="0"/>
              <a:t>不同網段 </a:t>
            </a:r>
            <a:r>
              <a:rPr lang="en-US" altLang="zh-TW" dirty="0"/>
              <a:t>IP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24C6980-A8B3-4690-9231-9E597FE35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45</a:t>
            </a:fld>
            <a:endParaRPr lang="en-US" altLang="zh-TW"/>
          </a:p>
        </p:txBody>
      </p:sp>
      <p:pic>
        <p:nvPicPr>
          <p:cNvPr id="5" name="圖形 4" descr="膝上型電腦">
            <a:extLst>
              <a:ext uri="{FF2B5EF4-FFF2-40B4-BE49-F238E27FC236}">
                <a16:creationId xmlns:a16="http://schemas.microsoft.com/office/drawing/2014/main" id="{C32B149C-39C3-497C-BAD5-96BF13C0F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552" y="2348880"/>
            <a:ext cx="914400" cy="9144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9FB5B2C-A1E6-44F6-B5E8-12A1CF5F4310}"/>
              </a:ext>
            </a:extLst>
          </p:cNvPr>
          <p:cNvSpPr txBox="1"/>
          <p:nvPr/>
        </p:nvSpPr>
        <p:spPr>
          <a:xfrm>
            <a:off x="2242820" y="314285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Local GW</a:t>
            </a:r>
            <a:endParaRPr lang="zh-TW" altLang="en-US" b="1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72E876B-E8EB-4628-BFB1-4977302C7E67}"/>
              </a:ext>
            </a:extLst>
          </p:cNvPr>
          <p:cNvSpPr txBox="1"/>
          <p:nvPr/>
        </p:nvSpPr>
        <p:spPr>
          <a:xfrm>
            <a:off x="5580112" y="3135988"/>
            <a:ext cx="138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目的 </a:t>
            </a:r>
            <a:r>
              <a:rPr lang="en-US" altLang="zh-TW" b="1" dirty="0"/>
              <a:t>IP GW</a:t>
            </a:r>
            <a:endParaRPr lang="zh-TW" altLang="en-US" b="1" dirty="0"/>
          </a:p>
        </p:txBody>
      </p:sp>
      <p:pic>
        <p:nvPicPr>
          <p:cNvPr id="16" name="圖形 15" descr="電腦">
            <a:extLst>
              <a:ext uri="{FF2B5EF4-FFF2-40B4-BE49-F238E27FC236}">
                <a16:creationId xmlns:a16="http://schemas.microsoft.com/office/drawing/2014/main" id="{9F7AF20E-BB3C-42B4-AA7D-65CCDDB88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5932" y="2370584"/>
            <a:ext cx="914400" cy="9144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151CCA14-D082-49F5-852C-44FEEC2DC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5314" y="2544045"/>
            <a:ext cx="730542" cy="527614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C5D5375-8BEF-4B68-82F2-4B7D5CAEE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952" y="2541346"/>
            <a:ext cx="730542" cy="527614"/>
          </a:xfrm>
          <a:prstGeom prst="rect">
            <a:avLst/>
          </a:prstGeom>
        </p:spPr>
      </p:pic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EF560919-2635-470F-9431-1DCB3AC031F4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 flipV="1">
            <a:off x="3275856" y="2805153"/>
            <a:ext cx="864096" cy="2699"/>
          </a:xfrm>
          <a:prstGeom prst="line">
            <a:avLst/>
          </a:prstGeom>
          <a:ln w="476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片 19">
            <a:extLst>
              <a:ext uri="{FF2B5EF4-FFF2-40B4-BE49-F238E27FC236}">
                <a16:creationId xmlns:a16="http://schemas.microsoft.com/office/drawing/2014/main" id="{99C5D216-E92B-4AEB-8F9A-1B75450E1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2564904"/>
            <a:ext cx="730542" cy="527614"/>
          </a:xfrm>
          <a:prstGeom prst="rect">
            <a:avLst/>
          </a:prstGeom>
        </p:spPr>
      </p:pic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1ABE0BD3-C5BB-4B89-B60D-5F3409A70179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4870494" y="2805153"/>
            <a:ext cx="997650" cy="23558"/>
          </a:xfrm>
          <a:prstGeom prst="line">
            <a:avLst/>
          </a:prstGeom>
          <a:ln w="476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92E7F507-7CF7-45A5-B352-5C57D27FD711}"/>
              </a:ext>
            </a:extLst>
          </p:cNvPr>
          <p:cNvCxnSpPr>
            <a:cxnSpLocks/>
            <a:stCxn id="20" idx="3"/>
            <a:endCxn id="16" idx="1"/>
          </p:cNvCxnSpPr>
          <p:nvPr/>
        </p:nvCxnSpPr>
        <p:spPr>
          <a:xfrm flipV="1">
            <a:off x="6598686" y="2827784"/>
            <a:ext cx="1197246" cy="927"/>
          </a:xfrm>
          <a:prstGeom prst="line">
            <a:avLst/>
          </a:prstGeom>
          <a:ln w="4762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B07F5928-A319-4AE5-9EFF-9B19A6293D54}"/>
              </a:ext>
            </a:extLst>
          </p:cNvPr>
          <p:cNvCxnSpPr>
            <a:cxnSpLocks/>
            <a:stCxn id="5" idx="3"/>
            <a:endCxn id="17" idx="1"/>
          </p:cNvCxnSpPr>
          <p:nvPr/>
        </p:nvCxnSpPr>
        <p:spPr>
          <a:xfrm>
            <a:off x="1453952" y="2806080"/>
            <a:ext cx="1091362" cy="1772"/>
          </a:xfrm>
          <a:prstGeom prst="line">
            <a:avLst/>
          </a:prstGeom>
          <a:ln w="4762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5EE48252-08AB-41C7-A7A8-405B179E2BE5}"/>
              </a:ext>
            </a:extLst>
          </p:cNvPr>
          <p:cNvSpPr txBox="1"/>
          <p:nvPr/>
        </p:nvSpPr>
        <p:spPr>
          <a:xfrm>
            <a:off x="3851920" y="313167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途中 </a:t>
            </a:r>
            <a:r>
              <a:rPr lang="en-US" altLang="zh-TW" b="1" dirty="0"/>
              <a:t>Router</a:t>
            </a:r>
            <a:endParaRPr lang="zh-TW" altLang="en-US" b="1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CE572EE-7C22-4188-AFAD-EF28AF0BB5F1}"/>
              </a:ext>
            </a:extLst>
          </p:cNvPr>
          <p:cNvSpPr txBox="1"/>
          <p:nvPr/>
        </p:nvSpPr>
        <p:spPr>
          <a:xfrm>
            <a:off x="1491189" y="2051556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rgbClr val="0070C0"/>
                </a:solidFill>
              </a:rPr>
              <a:t>Phase1</a:t>
            </a:r>
            <a:endParaRPr lang="zh-TW" altLang="en-US" sz="2000" b="1" dirty="0">
              <a:solidFill>
                <a:srgbClr val="0070C0"/>
              </a:solidFill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79F12825-9C49-409B-A075-CDB4D20599D3}"/>
              </a:ext>
            </a:extLst>
          </p:cNvPr>
          <p:cNvSpPr txBox="1"/>
          <p:nvPr/>
        </p:nvSpPr>
        <p:spPr>
          <a:xfrm>
            <a:off x="4008933" y="2040111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rgbClr val="7030A0"/>
                </a:solidFill>
              </a:rPr>
              <a:t>Phase2</a:t>
            </a:r>
            <a:endParaRPr lang="zh-TW" altLang="en-US" sz="2000" b="1" dirty="0">
              <a:solidFill>
                <a:srgbClr val="7030A0"/>
              </a:solidFill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9A90FAF9-2183-46DC-90E9-899E7E3D9982}"/>
              </a:ext>
            </a:extLst>
          </p:cNvPr>
          <p:cNvSpPr txBox="1"/>
          <p:nvPr/>
        </p:nvSpPr>
        <p:spPr>
          <a:xfrm>
            <a:off x="6675765" y="2060848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rgbClr val="C00000"/>
                </a:solidFill>
              </a:rPr>
              <a:t>Phase3</a:t>
            </a:r>
            <a:endParaRPr lang="zh-TW" altLang="en-US" sz="2000" b="1" dirty="0">
              <a:solidFill>
                <a:srgbClr val="C00000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4665397-98F4-47E8-8A97-D04AB8D390A0}"/>
              </a:ext>
            </a:extLst>
          </p:cNvPr>
          <p:cNvSpPr txBox="1"/>
          <p:nvPr/>
        </p:nvSpPr>
        <p:spPr>
          <a:xfrm>
            <a:off x="7794555" y="311099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/>
              <a:t>Dest</a:t>
            </a:r>
            <a:r>
              <a:rPr lang="en-US" altLang="zh-TW" b="1" dirty="0"/>
              <a:t> IP</a:t>
            </a:r>
            <a:endParaRPr lang="zh-TW" altLang="en-US" b="1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D5D7BF9-471B-4881-9678-EB4013C4500A}"/>
              </a:ext>
            </a:extLst>
          </p:cNvPr>
          <p:cNvSpPr txBox="1"/>
          <p:nvPr/>
        </p:nvSpPr>
        <p:spPr>
          <a:xfrm>
            <a:off x="582762" y="311099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/>
              <a:t>Src</a:t>
            </a:r>
            <a:r>
              <a:rPr lang="en-US" altLang="zh-TW" b="1" dirty="0"/>
              <a:t> IP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980768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4EBBA3-6E99-42CF-A1B7-A5021D0C2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ping </a:t>
            </a:r>
            <a:r>
              <a:rPr lang="zh-TW" altLang="en-US" dirty="0"/>
              <a:t>不同網段 </a:t>
            </a:r>
            <a:r>
              <a:rPr lang="en-US" altLang="zh-TW" dirty="0"/>
              <a:t>IP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4A5738-C0E5-4FC7-9694-0B3EF5353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r>
              <a:rPr lang="en-US" altLang="zh-TW" sz="2800" dirty="0"/>
              <a:t>3.</a:t>
            </a:r>
            <a:r>
              <a:rPr lang="zh-TW" altLang="en-US" sz="2800" dirty="0"/>
              <a:t>不論目的 </a:t>
            </a:r>
            <a:r>
              <a:rPr lang="en-US" altLang="zh-TW" sz="2800" dirty="0"/>
              <a:t>IP </a:t>
            </a:r>
            <a:r>
              <a:rPr lang="zh-TW" altLang="en-US" sz="2800" dirty="0"/>
              <a:t>是否在線上，皆會送出 </a:t>
            </a:r>
            <a:r>
              <a:rPr lang="en-US" altLang="zh-TW" sz="2800" dirty="0" err="1"/>
              <a:t>icmp</a:t>
            </a:r>
            <a:r>
              <a:rPr lang="en-US" altLang="zh-TW" sz="2800" dirty="0"/>
              <a:t> </a:t>
            </a:r>
            <a:r>
              <a:rPr lang="zh-TW" altLang="en-US" sz="2800" dirty="0"/>
              <a:t>封包 </a:t>
            </a:r>
            <a:r>
              <a:rPr lang="en-US" altLang="zh-TW" sz="2800" dirty="0"/>
              <a:t>to Local Gateway</a:t>
            </a:r>
          </a:p>
          <a:p>
            <a:r>
              <a:rPr lang="en-US" altLang="zh-TW" sz="2800" dirty="0"/>
              <a:t>4.</a:t>
            </a:r>
            <a:r>
              <a:rPr lang="zh-TW" altLang="en-US" sz="2800" dirty="0"/>
              <a:t>到達目的 </a:t>
            </a:r>
            <a:r>
              <a:rPr lang="en-US" altLang="zh-TW" sz="2800" dirty="0"/>
              <a:t>IP GW </a:t>
            </a:r>
            <a:r>
              <a:rPr lang="zh-TW" altLang="en-US" sz="2800" dirty="0"/>
              <a:t>後</a:t>
            </a:r>
            <a:endParaRPr lang="en-US" altLang="zh-TW" sz="2800" dirty="0"/>
          </a:p>
          <a:p>
            <a:pPr lvl="1"/>
            <a:r>
              <a:rPr lang="zh-TW" altLang="en-US" sz="2400" dirty="0"/>
              <a:t>目的 </a:t>
            </a:r>
            <a:r>
              <a:rPr lang="en-US" altLang="zh-TW" sz="2400" dirty="0"/>
              <a:t>IP </a:t>
            </a:r>
            <a:r>
              <a:rPr lang="zh-TW" altLang="en-US" sz="2400" dirty="0"/>
              <a:t>不在線上</a:t>
            </a:r>
            <a:r>
              <a:rPr lang="en-US" altLang="zh-TW" sz="2400" dirty="0"/>
              <a:t> (no </a:t>
            </a:r>
            <a:r>
              <a:rPr lang="en-US" altLang="zh-TW" sz="2400" dirty="0" err="1"/>
              <a:t>arp</a:t>
            </a:r>
            <a:r>
              <a:rPr lang="en-US" altLang="zh-TW" sz="2400" dirty="0"/>
              <a:t> reply)</a:t>
            </a:r>
          </a:p>
          <a:p>
            <a:pPr lvl="2"/>
            <a:r>
              <a:rPr lang="en-US" altLang="zh-TW" sz="2000" dirty="0"/>
              <a:t>Drop </a:t>
            </a:r>
            <a:r>
              <a:rPr lang="en-US" altLang="zh-TW" sz="2000" dirty="0" err="1"/>
              <a:t>icmp</a:t>
            </a:r>
            <a:r>
              <a:rPr lang="en-US" altLang="zh-TW" sz="2000" dirty="0"/>
              <a:t> request </a:t>
            </a:r>
            <a:r>
              <a:rPr lang="zh-TW" altLang="en-US" sz="2000" dirty="0"/>
              <a:t>封包</a:t>
            </a:r>
            <a:endParaRPr lang="en-US" altLang="zh-TW" sz="2000" dirty="0"/>
          </a:p>
          <a:p>
            <a:pPr lvl="2"/>
            <a:r>
              <a:rPr lang="en-US" altLang="zh-TW" sz="2000" dirty="0"/>
              <a:t>※</a:t>
            </a:r>
            <a:r>
              <a:rPr lang="en-US" altLang="zh-TW" sz="2000" dirty="0">
                <a:highlight>
                  <a:srgbClr val="FFFF00"/>
                </a:highlight>
              </a:rPr>
              <a:t>Cisco GW </a:t>
            </a:r>
            <a:r>
              <a:rPr lang="zh-TW" altLang="en-US" sz="2000" dirty="0">
                <a:highlight>
                  <a:srgbClr val="FFFF00"/>
                </a:highlight>
              </a:rPr>
              <a:t>不會回 </a:t>
            </a:r>
            <a:r>
              <a:rPr lang="en-US" altLang="zh-TW" sz="2000" dirty="0" err="1">
                <a:highlight>
                  <a:srgbClr val="FFFF00"/>
                </a:highlight>
              </a:rPr>
              <a:t>icmp</a:t>
            </a:r>
            <a:r>
              <a:rPr lang="en-US" altLang="zh-TW" sz="2000" dirty="0">
                <a:highlight>
                  <a:srgbClr val="FFFF00"/>
                </a:highlight>
              </a:rPr>
              <a:t> host unreachable</a:t>
            </a:r>
          </a:p>
          <a:p>
            <a:pPr lvl="2"/>
            <a:r>
              <a:rPr lang="en-US" altLang="zh-TW" sz="2000" dirty="0">
                <a:highlight>
                  <a:srgbClr val="FFFF00"/>
                </a:highlight>
              </a:rPr>
              <a:t>Ref. https://community.cisco.com/t5/routing/icmp-host-unreachable/td-p/621205</a:t>
            </a:r>
            <a:endParaRPr lang="en-US" altLang="zh-TW" sz="2000" dirty="0"/>
          </a:p>
          <a:p>
            <a:pPr lvl="1"/>
            <a:r>
              <a:rPr lang="zh-TW" altLang="en-US" sz="2400" dirty="0"/>
              <a:t>目的 </a:t>
            </a:r>
            <a:r>
              <a:rPr lang="en-US" altLang="zh-TW" sz="2400" dirty="0"/>
              <a:t>IP </a:t>
            </a:r>
            <a:r>
              <a:rPr lang="zh-TW" altLang="en-US" sz="2400" dirty="0"/>
              <a:t>在線上</a:t>
            </a:r>
            <a:r>
              <a:rPr lang="en-US" altLang="zh-TW" sz="2400" dirty="0"/>
              <a:t>(</a:t>
            </a:r>
            <a:r>
              <a:rPr lang="en-US" altLang="zh-TW" sz="2400" dirty="0" err="1"/>
              <a:t>arp</a:t>
            </a:r>
            <a:r>
              <a:rPr lang="en-US" altLang="zh-TW" sz="2400" dirty="0"/>
              <a:t> reply)</a:t>
            </a:r>
          </a:p>
          <a:p>
            <a:pPr lvl="2"/>
            <a:r>
              <a:rPr lang="en-US" altLang="zh-TW" sz="2000" dirty="0"/>
              <a:t>Forward </a:t>
            </a:r>
            <a:r>
              <a:rPr lang="en-US" altLang="zh-TW" sz="2000" dirty="0" err="1"/>
              <a:t>icmp</a:t>
            </a:r>
            <a:r>
              <a:rPr lang="en-US" altLang="zh-TW" sz="2000" dirty="0"/>
              <a:t> request to </a:t>
            </a:r>
            <a:r>
              <a:rPr lang="zh-TW" altLang="en-US" sz="2000" dirty="0"/>
              <a:t>目的 </a:t>
            </a:r>
            <a:r>
              <a:rPr lang="en-US" altLang="zh-TW" sz="2000" dirty="0"/>
              <a:t>IP</a:t>
            </a:r>
          </a:p>
          <a:p>
            <a:endParaRPr lang="en-US" altLang="zh-TW" sz="2800" dirty="0"/>
          </a:p>
          <a:p>
            <a:endParaRPr lang="zh-TW" altLang="en-US" sz="28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659125A-71AE-414A-84FC-316572C9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46</a:t>
            </a:fld>
            <a:endParaRPr lang="en-US" altLang="zh-TW"/>
          </a:p>
        </p:txBody>
      </p:sp>
      <p:pic>
        <p:nvPicPr>
          <p:cNvPr id="6" name="圖形 5" descr="膝上型電腦">
            <a:extLst>
              <a:ext uri="{FF2B5EF4-FFF2-40B4-BE49-F238E27FC236}">
                <a16:creationId xmlns:a16="http://schemas.microsoft.com/office/drawing/2014/main" id="{0FF8DAB8-33C9-4B14-A0E4-289DD65AE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512" y="2573882"/>
            <a:ext cx="914400" cy="91440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CF0370D3-B113-4065-859F-67AA57355A3D}"/>
              </a:ext>
            </a:extLst>
          </p:cNvPr>
          <p:cNvSpPr txBox="1"/>
          <p:nvPr/>
        </p:nvSpPr>
        <p:spPr>
          <a:xfrm>
            <a:off x="2992517" y="3286725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/>
              <a:t>Local</a:t>
            </a:r>
          </a:p>
          <a:p>
            <a:pPr algn="ctr"/>
            <a:r>
              <a:rPr lang="en-US" altLang="zh-TW" b="1" dirty="0"/>
              <a:t>GW</a:t>
            </a:r>
            <a:endParaRPr lang="zh-TW" altLang="en-US" b="1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4119136-621C-423A-BCA7-6D1ECAC3536D}"/>
              </a:ext>
            </a:extLst>
          </p:cNvPr>
          <p:cNvSpPr txBox="1"/>
          <p:nvPr/>
        </p:nvSpPr>
        <p:spPr>
          <a:xfrm>
            <a:off x="5580112" y="3209593"/>
            <a:ext cx="860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/>
              <a:t>目的</a:t>
            </a:r>
            <a:endParaRPr lang="en-US" altLang="zh-TW" b="1" dirty="0"/>
          </a:p>
          <a:p>
            <a:pPr algn="ctr"/>
            <a:r>
              <a:rPr lang="en-US" altLang="zh-TW" b="1" dirty="0"/>
              <a:t>IP GW</a:t>
            </a:r>
            <a:endParaRPr lang="zh-TW" altLang="en-US" b="1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7D82AAF2-39C1-4FF9-9595-CF6C9D1365E0}"/>
              </a:ext>
            </a:extLst>
          </p:cNvPr>
          <p:cNvCxnSpPr>
            <a:cxnSpLocks/>
          </p:cNvCxnSpPr>
          <p:nvPr/>
        </p:nvCxnSpPr>
        <p:spPr>
          <a:xfrm>
            <a:off x="6462013" y="2345497"/>
            <a:ext cx="1481341" cy="4068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57EB359-93A9-4A3B-815A-20999B844977}"/>
              </a:ext>
            </a:extLst>
          </p:cNvPr>
          <p:cNvCxnSpPr>
            <a:cxnSpLocks/>
          </p:cNvCxnSpPr>
          <p:nvPr/>
        </p:nvCxnSpPr>
        <p:spPr>
          <a:xfrm flipH="1">
            <a:off x="6462013" y="2781613"/>
            <a:ext cx="1481341" cy="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6679435D-DBDC-4F14-B9EF-999E5A4333D2}"/>
              </a:ext>
            </a:extLst>
          </p:cNvPr>
          <p:cNvCxnSpPr>
            <a:cxnSpLocks/>
          </p:cNvCxnSpPr>
          <p:nvPr/>
        </p:nvCxnSpPr>
        <p:spPr>
          <a:xfrm flipH="1">
            <a:off x="6497196" y="3857665"/>
            <a:ext cx="1446158" cy="0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E918C261-049F-4FCB-802D-A2DECEE51A48}"/>
              </a:ext>
            </a:extLst>
          </p:cNvPr>
          <p:cNvCxnSpPr>
            <a:cxnSpLocks/>
          </p:cNvCxnSpPr>
          <p:nvPr/>
        </p:nvCxnSpPr>
        <p:spPr>
          <a:xfrm>
            <a:off x="6497196" y="3357677"/>
            <a:ext cx="1446158" cy="0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FE1D98A-A38A-4533-945A-782DDBBF8E61}"/>
              </a:ext>
            </a:extLst>
          </p:cNvPr>
          <p:cNvSpPr txBox="1"/>
          <p:nvPr/>
        </p:nvSpPr>
        <p:spPr>
          <a:xfrm>
            <a:off x="6497196" y="1913449"/>
            <a:ext cx="1531188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/>
              <a:t>4.arp request</a:t>
            </a:r>
          </a:p>
          <a:p>
            <a:endParaRPr lang="en-US" altLang="zh-TW" sz="1600" dirty="0"/>
          </a:p>
          <a:p>
            <a:r>
              <a:rPr lang="en-US" altLang="zh-TW" sz="1600" dirty="0"/>
              <a:t>5.arp reply</a:t>
            </a:r>
          </a:p>
          <a:p>
            <a:endParaRPr lang="en-US" altLang="zh-TW" sz="1600" dirty="0"/>
          </a:p>
          <a:p>
            <a:r>
              <a:rPr lang="en-US" altLang="zh-TW" sz="1600" dirty="0"/>
              <a:t>6.icmp request</a:t>
            </a:r>
          </a:p>
          <a:p>
            <a:endParaRPr lang="en-US" altLang="zh-TW" sz="1600" dirty="0"/>
          </a:p>
          <a:p>
            <a:r>
              <a:rPr lang="en-US" altLang="zh-TW" sz="1600" dirty="0"/>
              <a:t>7.icmp reply</a:t>
            </a:r>
            <a:endParaRPr lang="zh-TW" altLang="en-US" sz="1600" dirty="0"/>
          </a:p>
        </p:txBody>
      </p:sp>
      <p:pic>
        <p:nvPicPr>
          <p:cNvPr id="38" name="圖形 37" descr="電腦">
            <a:extLst>
              <a:ext uri="{FF2B5EF4-FFF2-40B4-BE49-F238E27FC236}">
                <a16:creationId xmlns:a16="http://schemas.microsoft.com/office/drawing/2014/main" id="{A6DB9FDC-0883-49D0-A2BC-71B085135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0942" y="2565589"/>
            <a:ext cx="914400" cy="914400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A8A7716F-66F3-49E0-85FA-53C42443D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9370" y="2699779"/>
            <a:ext cx="730542" cy="527614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9FD30660-E601-4F4D-85E0-5EDDC9C3D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315" y="2686047"/>
            <a:ext cx="730542" cy="527614"/>
          </a:xfrm>
          <a:prstGeom prst="rect">
            <a:avLst/>
          </a:prstGeom>
        </p:spPr>
      </p:pic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B49D1D08-1F33-4540-BF90-6C40A78ABD54}"/>
              </a:ext>
            </a:extLst>
          </p:cNvPr>
          <p:cNvCxnSpPr>
            <a:cxnSpLocks/>
            <a:stCxn id="42" idx="3"/>
            <a:endCxn id="43" idx="1"/>
          </p:cNvCxnSpPr>
          <p:nvPr/>
        </p:nvCxnSpPr>
        <p:spPr>
          <a:xfrm flipV="1">
            <a:off x="3779912" y="2949854"/>
            <a:ext cx="1854403" cy="13732"/>
          </a:xfrm>
          <a:prstGeom prst="line">
            <a:avLst/>
          </a:prstGeom>
          <a:ln w="476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3C9E9F09-003B-4F17-ADD1-AD789CF300AC}"/>
              </a:ext>
            </a:extLst>
          </p:cNvPr>
          <p:cNvCxnSpPr>
            <a:cxnSpLocks/>
          </p:cNvCxnSpPr>
          <p:nvPr/>
        </p:nvCxnSpPr>
        <p:spPr>
          <a:xfrm>
            <a:off x="1115616" y="2345497"/>
            <a:ext cx="1872208" cy="4068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36B66688-7054-46C5-A5BA-02675C40A193}"/>
              </a:ext>
            </a:extLst>
          </p:cNvPr>
          <p:cNvCxnSpPr>
            <a:cxnSpLocks/>
          </p:cNvCxnSpPr>
          <p:nvPr/>
        </p:nvCxnSpPr>
        <p:spPr>
          <a:xfrm flipH="1">
            <a:off x="1115616" y="2781613"/>
            <a:ext cx="1872208" cy="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41EF5C1F-8308-4CD6-9AE8-D99DCD676C59}"/>
              </a:ext>
            </a:extLst>
          </p:cNvPr>
          <p:cNvCxnSpPr>
            <a:cxnSpLocks/>
          </p:cNvCxnSpPr>
          <p:nvPr/>
        </p:nvCxnSpPr>
        <p:spPr>
          <a:xfrm flipH="1">
            <a:off x="1115616" y="3857665"/>
            <a:ext cx="1872208" cy="0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BA575FF9-F360-42B2-A9D3-206CFDDBB73F}"/>
              </a:ext>
            </a:extLst>
          </p:cNvPr>
          <p:cNvCxnSpPr>
            <a:cxnSpLocks/>
          </p:cNvCxnSpPr>
          <p:nvPr/>
        </p:nvCxnSpPr>
        <p:spPr>
          <a:xfrm>
            <a:off x="1187624" y="3357677"/>
            <a:ext cx="1800200" cy="0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7AA31290-DC50-4BE8-9026-8667C14119CA}"/>
              </a:ext>
            </a:extLst>
          </p:cNvPr>
          <p:cNvSpPr txBox="1"/>
          <p:nvPr/>
        </p:nvSpPr>
        <p:spPr>
          <a:xfrm>
            <a:off x="1187624" y="1969775"/>
            <a:ext cx="19447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/>
              <a:t>1.arp request (GW)</a:t>
            </a:r>
          </a:p>
          <a:p>
            <a:endParaRPr lang="en-US" altLang="zh-TW" sz="1600" dirty="0"/>
          </a:p>
          <a:p>
            <a:r>
              <a:rPr lang="en-US" altLang="zh-TW" sz="1600" dirty="0"/>
              <a:t>2.arp reply (GW)</a:t>
            </a:r>
          </a:p>
          <a:p>
            <a:endParaRPr lang="en-US" altLang="zh-TW" sz="1600" dirty="0"/>
          </a:p>
          <a:p>
            <a:r>
              <a:rPr lang="en-US" altLang="zh-TW" sz="1600" dirty="0"/>
              <a:t>3.icmp request</a:t>
            </a:r>
          </a:p>
          <a:p>
            <a:endParaRPr lang="en-US" altLang="zh-TW" sz="1600" dirty="0"/>
          </a:p>
          <a:p>
            <a:r>
              <a:rPr lang="en-US" altLang="zh-TW" sz="1600" dirty="0"/>
              <a:t>8.Icmp reply</a:t>
            </a:r>
            <a:endParaRPr lang="zh-TW" altLang="en-US" sz="1600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93D6F5CF-D889-4C6B-92DC-0A3D570E0CA1}"/>
              </a:ext>
            </a:extLst>
          </p:cNvPr>
          <p:cNvSpPr txBox="1"/>
          <p:nvPr/>
        </p:nvSpPr>
        <p:spPr>
          <a:xfrm>
            <a:off x="8069565" y="326673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/>
              <a:t>Dest</a:t>
            </a:r>
            <a:r>
              <a:rPr lang="en-US" altLang="zh-TW" b="1" dirty="0"/>
              <a:t> IP</a:t>
            </a:r>
            <a:endParaRPr lang="zh-TW" altLang="en-US" b="1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A7E81CA-7F17-42EF-AA67-8ACCDCC631FE}"/>
              </a:ext>
            </a:extLst>
          </p:cNvPr>
          <p:cNvSpPr txBox="1"/>
          <p:nvPr/>
        </p:nvSpPr>
        <p:spPr>
          <a:xfrm>
            <a:off x="222722" y="326673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/>
              <a:t>Src</a:t>
            </a:r>
            <a:r>
              <a:rPr lang="en-US" altLang="zh-TW" b="1" dirty="0"/>
              <a:t> IP</a:t>
            </a:r>
            <a:endParaRPr lang="zh-TW" altLang="en-US" b="1" dirty="0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10318C3E-43B2-4B4F-B17F-671CB204D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7529" y="2705537"/>
            <a:ext cx="730542" cy="527614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757346BE-DAE3-4FC7-89CE-CDEFCA70755D}"/>
              </a:ext>
            </a:extLst>
          </p:cNvPr>
          <p:cNvSpPr txBox="1"/>
          <p:nvPr/>
        </p:nvSpPr>
        <p:spPr>
          <a:xfrm>
            <a:off x="4219605" y="3283342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/>
              <a:t>途中</a:t>
            </a:r>
            <a:endParaRPr lang="en-US" altLang="zh-TW" b="1" dirty="0"/>
          </a:p>
          <a:p>
            <a:pPr algn="ctr"/>
            <a:r>
              <a:rPr lang="en-US" altLang="zh-TW" b="1" dirty="0"/>
              <a:t>Router</a:t>
            </a:r>
            <a:endParaRPr lang="zh-TW" altLang="en-US" b="1" dirty="0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5BBE2B36-BDD4-42B5-A71A-E4CADD8E586D}"/>
              </a:ext>
            </a:extLst>
          </p:cNvPr>
          <p:cNvSpPr txBox="1"/>
          <p:nvPr/>
        </p:nvSpPr>
        <p:spPr>
          <a:xfrm>
            <a:off x="1491189" y="1412776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rgbClr val="0070C0"/>
                </a:solidFill>
              </a:rPr>
              <a:t>Phase1</a:t>
            </a:r>
            <a:endParaRPr lang="zh-TW" altLang="en-US" sz="2000" b="1" dirty="0">
              <a:solidFill>
                <a:srgbClr val="0070C0"/>
              </a:solidFill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5812815-8D3D-4E22-9F52-7BA47E5A9140}"/>
              </a:ext>
            </a:extLst>
          </p:cNvPr>
          <p:cNvSpPr txBox="1"/>
          <p:nvPr/>
        </p:nvSpPr>
        <p:spPr>
          <a:xfrm>
            <a:off x="4008933" y="1412776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rgbClr val="7030A0"/>
                </a:solidFill>
              </a:rPr>
              <a:t>Phase2</a:t>
            </a:r>
            <a:endParaRPr lang="zh-TW" altLang="en-US" sz="2000" b="1" dirty="0">
              <a:solidFill>
                <a:srgbClr val="7030A0"/>
              </a:solidFill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60F058C-99B4-4DC0-B4CB-AD76A5F97218}"/>
              </a:ext>
            </a:extLst>
          </p:cNvPr>
          <p:cNvSpPr txBox="1"/>
          <p:nvPr/>
        </p:nvSpPr>
        <p:spPr>
          <a:xfrm>
            <a:off x="6675765" y="1412776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rgbClr val="C00000"/>
                </a:solidFill>
              </a:rPr>
              <a:t>Phase3</a:t>
            </a:r>
            <a:endParaRPr lang="zh-TW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61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91D5FAAF-11F1-4FB2-9B57-74604530D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Internet </a:t>
            </a:r>
            <a:r>
              <a:rPr lang="zh-TW" altLang="en-US" dirty="0"/>
              <a:t>網路初始設計規則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21708C-9424-4F2C-9FAC-F20EF9255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57784"/>
          </a:xfrm>
        </p:spPr>
        <p:txBody>
          <a:bodyPr>
            <a:normAutofit lnSpcReduction="10000"/>
          </a:bodyPr>
          <a:lstStyle/>
          <a:p>
            <a:r>
              <a:rPr lang="zh-TW" altLang="en-US" dirty="0"/>
              <a:t>網路設備若 </a:t>
            </a:r>
            <a:r>
              <a:rPr lang="en-US" altLang="zh-TW" dirty="0"/>
              <a:t>Drop </a:t>
            </a:r>
            <a:r>
              <a:rPr lang="zh-TW" altLang="en-US" dirty="0"/>
              <a:t>封包需通知</a:t>
            </a:r>
            <a:r>
              <a:rPr lang="en-US" altLang="zh-TW" dirty="0"/>
              <a:t> </a:t>
            </a:r>
            <a:r>
              <a:rPr lang="en-US" altLang="zh-TW" dirty="0" err="1"/>
              <a:t>Src</a:t>
            </a:r>
            <a:r>
              <a:rPr lang="en-US" altLang="zh-TW" dirty="0"/>
              <a:t> IP</a:t>
            </a:r>
          </a:p>
          <a:p>
            <a:pPr lvl="1"/>
            <a:r>
              <a:rPr lang="zh-TW" altLang="en-US" dirty="0"/>
              <a:t>未開啟防火牆狀態</a:t>
            </a:r>
            <a:endParaRPr lang="en-US" altLang="zh-TW" dirty="0"/>
          </a:p>
          <a:p>
            <a:pPr lvl="1"/>
            <a:r>
              <a:rPr lang="en-US" altLang="zh-TW" dirty="0"/>
              <a:t>Router </a:t>
            </a:r>
            <a:r>
              <a:rPr lang="zh-TW" altLang="en-US" dirty="0"/>
              <a:t>預設值 </a:t>
            </a:r>
            <a:r>
              <a:rPr lang="en-US" altLang="zh-TW" dirty="0"/>
              <a:t>(IP</a:t>
            </a:r>
            <a:r>
              <a:rPr lang="zh-TW" altLang="en-US" dirty="0"/>
              <a:t> </a:t>
            </a:r>
            <a:r>
              <a:rPr lang="en-US" altLang="zh-TW" dirty="0"/>
              <a:t>Unreachable: Enable)</a:t>
            </a:r>
          </a:p>
          <a:p>
            <a:r>
              <a:rPr lang="zh-TW" altLang="en-US" dirty="0"/>
              <a:t>因此 </a:t>
            </a:r>
            <a:r>
              <a:rPr lang="en-US" altLang="zh-TW" dirty="0"/>
              <a:t>Ping </a:t>
            </a:r>
            <a:r>
              <a:rPr lang="zh-TW" altLang="en-US" dirty="0"/>
              <a:t>目的 </a:t>
            </a:r>
            <a:r>
              <a:rPr lang="en-US" altLang="zh-TW" dirty="0"/>
              <a:t>IP</a:t>
            </a:r>
          </a:p>
          <a:p>
            <a:pPr lvl="1"/>
            <a:r>
              <a:rPr lang="zh-TW" altLang="en-US" dirty="0"/>
              <a:t>若收到 </a:t>
            </a:r>
            <a:r>
              <a:rPr lang="en-US" altLang="zh-TW" dirty="0"/>
              <a:t>ICMP Type3: Destination Unreachable</a:t>
            </a:r>
          </a:p>
          <a:p>
            <a:pPr lvl="2"/>
            <a:r>
              <a:rPr lang="zh-TW" altLang="en-US" dirty="0">
                <a:sym typeface="Wingdings" panose="05000000000000000000" pitchFamily="2" charset="2"/>
              </a:rPr>
              <a:t>去程被丟棄</a:t>
            </a:r>
            <a:endParaRPr lang="en-US" altLang="zh-TW" dirty="0">
              <a:sym typeface="Wingdings" panose="05000000000000000000" pitchFamily="2" charset="2"/>
            </a:endParaRPr>
          </a:p>
          <a:p>
            <a:pPr lvl="1"/>
            <a:r>
              <a:rPr lang="zh-TW" altLang="en-US" dirty="0"/>
              <a:t>若 </a:t>
            </a:r>
            <a:r>
              <a:rPr lang="en-US" altLang="zh-TW" dirty="0"/>
              <a:t>Timeout</a:t>
            </a:r>
          </a:p>
          <a:p>
            <a:pPr lvl="2"/>
            <a:r>
              <a:rPr lang="zh-TW" altLang="en-US" dirty="0">
                <a:sym typeface="Wingdings" panose="05000000000000000000" pitchFamily="2" charset="2"/>
              </a:rPr>
              <a:t>回程被丟棄</a:t>
            </a:r>
            <a:endParaRPr lang="en-US" altLang="zh-TW" dirty="0">
              <a:sym typeface="Wingdings" panose="05000000000000000000" pitchFamily="2" charset="2"/>
            </a:endParaRPr>
          </a:p>
          <a:p>
            <a:pPr lvl="2"/>
            <a:r>
              <a:rPr lang="zh-TW" altLang="en-US" dirty="0">
                <a:sym typeface="Wingdings" panose="05000000000000000000" pitchFamily="2" charset="2"/>
              </a:rPr>
              <a:t>因 </a:t>
            </a:r>
            <a:r>
              <a:rPr lang="en-US" altLang="zh-TW" dirty="0">
                <a:sym typeface="Wingdings" panose="05000000000000000000" pitchFamily="2" charset="2"/>
              </a:rPr>
              <a:t>Reply</a:t>
            </a:r>
            <a:r>
              <a:rPr lang="zh-TW" altLang="en-US" dirty="0">
                <a:sym typeface="Wingdings" panose="05000000000000000000" pitchFamily="2" charset="2"/>
              </a:rPr>
              <a:t> 封包回給目的 </a:t>
            </a:r>
            <a:r>
              <a:rPr lang="en-US" altLang="zh-TW" dirty="0">
                <a:sym typeface="Wingdings" panose="05000000000000000000" pitchFamily="2" charset="2"/>
              </a:rPr>
              <a:t>IP,</a:t>
            </a:r>
            <a:r>
              <a:rPr lang="zh-TW" altLang="en-US" dirty="0">
                <a:sym typeface="Wingdings" panose="05000000000000000000" pitchFamily="2" charset="2"/>
              </a:rPr>
              <a:t> </a:t>
            </a:r>
            <a:r>
              <a:rPr lang="en-US" altLang="zh-TW" dirty="0" err="1">
                <a:sym typeface="Wingdings" panose="05000000000000000000" pitchFamily="2" charset="2"/>
              </a:rPr>
              <a:t>Src</a:t>
            </a:r>
            <a:r>
              <a:rPr lang="en-US" altLang="zh-TW" dirty="0">
                <a:sym typeface="Wingdings" panose="05000000000000000000" pitchFamily="2" charset="2"/>
              </a:rPr>
              <a:t> IP</a:t>
            </a:r>
            <a:r>
              <a:rPr lang="zh-TW" altLang="en-US" dirty="0">
                <a:sym typeface="Wingdings" panose="05000000000000000000" pitchFamily="2" charset="2"/>
              </a:rPr>
              <a:t>無法收到</a:t>
            </a:r>
            <a:endParaRPr lang="en-US" altLang="zh-TW" dirty="0">
              <a:sym typeface="Wingdings" panose="05000000000000000000" pitchFamily="2" charset="2"/>
            </a:endParaRPr>
          </a:p>
          <a:p>
            <a:pPr lvl="2"/>
            <a:r>
              <a:rPr lang="en-US" altLang="zh-TW" dirty="0">
                <a:sym typeface="Wingdings" panose="05000000000000000000" pitchFamily="2" charset="2"/>
              </a:rPr>
              <a:t>Ref. ICMP_LAB.txt ACL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246886-E0DD-4D26-95EF-A014B4D39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4800" y="6400800"/>
            <a:ext cx="914400" cy="283464"/>
          </a:xfrm>
        </p:spPr>
        <p:txBody>
          <a:bodyPr/>
          <a:lstStyle/>
          <a:p>
            <a:fld id="{D93790E0-A73F-4A53-83D9-1E4712857E21}" type="slidenum">
              <a:rPr lang="en-US" altLang="zh-TW" smtClean="0"/>
              <a:pPr/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85887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A2B615-512C-45A7-A89C-F438DB4D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ICMP Ping </a:t>
            </a:r>
            <a:r>
              <a:rPr lang="zh-TW" altLang="en-US" dirty="0"/>
              <a:t>跨網段</a:t>
            </a:r>
            <a:br>
              <a:rPr lang="en-US" altLang="zh-TW" dirty="0"/>
            </a:br>
            <a:r>
              <a:rPr lang="en-US" altLang="zh-TW" dirty="0"/>
              <a:t>Phase2 ~ 3: </a:t>
            </a:r>
            <a:r>
              <a:rPr lang="zh-TW" altLang="en-US" dirty="0"/>
              <a:t>途中 </a:t>
            </a:r>
            <a:r>
              <a:rPr lang="en-US" altLang="zh-TW" dirty="0"/>
              <a:t>Router</a:t>
            </a:r>
            <a:endParaRPr lang="zh-TW" altLang="en-US" dirty="0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3E06F940-15D4-452E-ABEF-179681C242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5226838"/>
              </p:ext>
            </p:extLst>
          </p:nvPr>
        </p:nvGraphicFramePr>
        <p:xfrm>
          <a:off x="215516" y="1484784"/>
          <a:ext cx="8604956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244">
                  <a:extLst>
                    <a:ext uri="{9D8B030D-6E8A-4147-A177-3AD203B41FA5}">
                      <a16:colId xmlns:a16="http://schemas.microsoft.com/office/drawing/2014/main" val="254349328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102498630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2590721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/>
                        <a:t>Ping Request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/>
                        <a:t>回應訊息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246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/>
                        <a:t>目的 </a:t>
                      </a:r>
                      <a:r>
                        <a:rPr lang="en-US" altLang="zh-TW" sz="1800" dirty="0"/>
                        <a:t>IP </a:t>
                      </a:r>
                      <a:r>
                        <a:rPr lang="zh-TW" altLang="en-US" sz="1800" dirty="0"/>
                        <a:t>網段不存在</a:t>
                      </a:r>
                      <a:endParaRPr lang="en-US" altLang="zh-TW" sz="1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/>
                        <a:t>或 </a:t>
                      </a:r>
                      <a:r>
                        <a:rPr lang="en-US" altLang="zh-TW" sz="1800" dirty="0"/>
                        <a:t>Null 0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FF0000"/>
                          </a:solidFill>
                        </a:rPr>
                        <a:t>DROP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/>
                        <a:t>ICMP </a:t>
                      </a:r>
                      <a:r>
                        <a:rPr lang="fr-FR" altLang="zh-TW" sz="1800" dirty="0"/>
                        <a:t>Type3 Code1</a:t>
                      </a:r>
                      <a:endParaRPr lang="en-US" altLang="zh-TW" sz="18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/>
                        <a:t>若設定 </a:t>
                      </a:r>
                      <a:r>
                        <a:rPr lang="en-US" altLang="zh-TW" sz="1800" dirty="0"/>
                        <a:t>(config-if)# no </a:t>
                      </a:r>
                      <a:r>
                        <a:rPr lang="en-US" altLang="zh-TW" sz="1800" dirty="0" err="1"/>
                        <a:t>ip</a:t>
                      </a:r>
                      <a:r>
                        <a:rPr lang="en-US" altLang="zh-TW" sz="1800" dirty="0"/>
                        <a:t> </a:t>
                      </a:r>
                      <a:r>
                        <a:rPr lang="en-US" altLang="zh-TW" sz="1800" dirty="0" err="1"/>
                        <a:t>unreachables</a:t>
                      </a:r>
                      <a:r>
                        <a:rPr lang="zh-TW" altLang="en-US" sz="1800" dirty="0"/>
                        <a:t> 則不回應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901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/>
                        <a:t>ACL Drop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FF0000"/>
                          </a:solidFill>
                        </a:rPr>
                        <a:t>DROP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ICMP</a:t>
                      </a:r>
                      <a:r>
                        <a:rPr kumimoji="0" lang="fr-FR" altLang="zh-TW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Type3 C</a:t>
                      </a:r>
                      <a:r>
                        <a:rPr kumimoji="0" lang="en-US" altLang="zh-TW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ode13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若設定 </a:t>
                      </a:r>
                      <a:r>
                        <a:rPr kumimoji="0" lang="en-US" altLang="zh-TW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(config-if)# no </a:t>
                      </a:r>
                      <a:r>
                        <a:rPr kumimoji="0" lang="en-US" altLang="zh-TW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ip</a:t>
                      </a:r>
                      <a:r>
                        <a:rPr kumimoji="0" lang="en-US" altLang="zh-TW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zh-TW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unreachables</a:t>
                      </a:r>
                      <a:r>
                        <a:rPr kumimoji="0" lang="en-US" altLang="zh-TW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zh-TW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則不回應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54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/>
                        <a:t>TTL = 0 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FF0000"/>
                          </a:solidFill>
                        </a:rPr>
                        <a:t>DROP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ICMP</a:t>
                      </a:r>
                      <a:r>
                        <a:rPr lang="fr-FR" altLang="zh-TW" sz="1800" dirty="0"/>
                        <a:t> Type11, Code0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若設定 </a:t>
                      </a:r>
                      <a:r>
                        <a:rPr kumimoji="0" lang="en-US" altLang="zh-TW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(config-if)# no </a:t>
                      </a:r>
                      <a:r>
                        <a:rPr kumimoji="0" lang="en-US" altLang="zh-TW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ip</a:t>
                      </a:r>
                      <a:r>
                        <a:rPr kumimoji="0" lang="en-US" altLang="zh-TW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zh-TW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unreachables</a:t>
                      </a:r>
                      <a:r>
                        <a:rPr kumimoji="0" lang="en-US" altLang="zh-TW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zh-TW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無作用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475301"/>
                  </a:ext>
                </a:extLst>
              </a:tr>
            </a:tbl>
          </a:graphicData>
        </a:graphic>
      </p:graphicFrame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9D0B918-A932-4521-AF90-90EAF026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03874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A2B615-512C-45A7-A89C-F438DB4D7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ICMP Ping </a:t>
            </a:r>
            <a:r>
              <a:rPr lang="zh-TW" altLang="en-US" dirty="0"/>
              <a:t>跨網段</a:t>
            </a:r>
            <a:br>
              <a:rPr lang="en-US" altLang="zh-TW" dirty="0"/>
            </a:br>
            <a:r>
              <a:rPr lang="en-US" altLang="zh-TW" dirty="0"/>
              <a:t>Phase3: </a:t>
            </a:r>
            <a:r>
              <a:rPr lang="zh-TW" altLang="en-US" dirty="0"/>
              <a:t>到達目的 </a:t>
            </a:r>
            <a:r>
              <a:rPr lang="en-US" altLang="zh-TW" dirty="0"/>
              <a:t>IP GW</a:t>
            </a:r>
            <a:endParaRPr lang="zh-TW" altLang="en-US" dirty="0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3E06F940-15D4-452E-ABEF-179681C242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062515"/>
              </p:ext>
            </p:extLst>
          </p:nvPr>
        </p:nvGraphicFramePr>
        <p:xfrm>
          <a:off x="161510" y="1645920"/>
          <a:ext cx="8802977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178">
                  <a:extLst>
                    <a:ext uri="{9D8B030D-6E8A-4147-A177-3AD203B41FA5}">
                      <a16:colId xmlns:a16="http://schemas.microsoft.com/office/drawing/2014/main" val="254349328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2536631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75459402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15068629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725692084"/>
                    </a:ext>
                  </a:extLst>
                </a:gridCol>
                <a:gridCol w="2232247">
                  <a:extLst>
                    <a:ext uri="{9D8B030D-6E8A-4147-A177-3AD203B41FA5}">
                      <a16:colId xmlns:a16="http://schemas.microsoft.com/office/drawing/2014/main" val="2590721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目的 </a:t>
                      </a:r>
                      <a:r>
                        <a:rPr lang="en-US" altLang="zh-TW" sz="1600" dirty="0"/>
                        <a:t>IP</a:t>
                      </a:r>
                      <a:r>
                        <a:rPr lang="zh-TW" altLang="en-US" sz="1600" dirty="0"/>
                        <a:t> </a:t>
                      </a:r>
                      <a:r>
                        <a:rPr lang="en-US" altLang="zh-TW" sz="1600" dirty="0"/>
                        <a:t>GW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/>
                        <a:t>Arp Request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目的 </a:t>
                      </a:r>
                      <a:r>
                        <a:rPr lang="en-US" altLang="zh-TW" sz="1600" dirty="0"/>
                        <a:t>IP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/>
                        <a:t>Arp Reply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目的 </a:t>
                      </a:r>
                      <a:r>
                        <a:rPr lang="en-US" altLang="zh-TW" sz="1600" dirty="0"/>
                        <a:t>IP</a:t>
                      </a:r>
                      <a:r>
                        <a:rPr lang="zh-TW" altLang="en-US" sz="1600" dirty="0"/>
                        <a:t> </a:t>
                      </a:r>
                      <a:r>
                        <a:rPr lang="en-US" altLang="zh-TW" sz="1600" dirty="0"/>
                        <a:t>GW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/>
                        <a:t>Ping Request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目的 </a:t>
                      </a:r>
                      <a:r>
                        <a:rPr lang="en-US" altLang="zh-TW" sz="1600" dirty="0"/>
                        <a:t>IP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/>
                        <a:t>Ping Reply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回應訊息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246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目的 </a:t>
                      </a:r>
                      <a:r>
                        <a:rPr lang="en-US" altLang="zh-TW" sz="1600" dirty="0"/>
                        <a:t>IP </a:t>
                      </a:r>
                      <a:r>
                        <a:rPr lang="zh-TW" altLang="en-US" sz="1600" dirty="0"/>
                        <a:t>不在線上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V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solidFill>
                            <a:srgbClr val="FF0000"/>
                          </a:solidFill>
                        </a:rPr>
                        <a:t>DROP</a:t>
                      </a:r>
                      <a:endParaRPr lang="zh-TW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目的 </a:t>
                      </a:r>
                      <a:r>
                        <a:rPr lang="en-US" altLang="zh-TW" sz="1600" dirty="0"/>
                        <a:t>IP</a:t>
                      </a:r>
                      <a:r>
                        <a:rPr lang="zh-TW" altLang="en-US" sz="1600" dirty="0"/>
                        <a:t> </a:t>
                      </a:r>
                      <a:r>
                        <a:rPr lang="en-US" altLang="zh-TW" sz="1600" dirty="0"/>
                        <a:t>GW: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/>
                        <a:t>Cisco:</a:t>
                      </a:r>
                      <a:r>
                        <a:rPr lang="zh-TW" altLang="en-US" sz="1600" dirty="0"/>
                        <a:t>無回應</a:t>
                      </a:r>
                    </a:p>
                    <a:p>
                      <a:pPr algn="ctr"/>
                      <a:r>
                        <a:rPr lang="en-US" altLang="zh-TW" sz="1600" dirty="0"/>
                        <a:t>Juniper: </a:t>
                      </a:r>
                      <a:r>
                        <a:rPr lang="zh-TW" altLang="en-US" sz="1600" dirty="0"/>
                        <a:t>待確認</a:t>
                      </a:r>
                      <a:endParaRPr lang="en-US" altLang="zh-TW" sz="1600" dirty="0"/>
                    </a:p>
                    <a:p>
                      <a:pPr algn="ctr"/>
                      <a:r>
                        <a:rPr lang="en-US" altLang="zh-TW" sz="1600" dirty="0" err="1"/>
                        <a:t>Mikrotik,Ubuntu</a:t>
                      </a:r>
                      <a:r>
                        <a:rPr lang="en-US" altLang="zh-TW" sz="1600" dirty="0"/>
                        <a:t>, </a:t>
                      </a:r>
                    </a:p>
                    <a:p>
                      <a:pPr algn="ctr"/>
                      <a:r>
                        <a:rPr lang="en-US" altLang="zh-TW" sz="1600" dirty="0"/>
                        <a:t>Windows: ICMP </a:t>
                      </a:r>
                      <a:r>
                        <a:rPr lang="fr-FR" altLang="zh-TW" sz="1600" dirty="0"/>
                        <a:t>Type3 Code 1</a:t>
                      </a:r>
                      <a:r>
                        <a:rPr lang="en-US" altLang="zh-TW" sz="1600" dirty="0"/>
                        <a:t> </a:t>
                      </a: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690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目的 </a:t>
                      </a:r>
                      <a:r>
                        <a:rPr lang="en-US" altLang="zh-TW" sz="1600" dirty="0"/>
                        <a:t>IP </a:t>
                      </a:r>
                      <a:r>
                        <a:rPr lang="zh-TW" altLang="en-US" sz="1600" dirty="0"/>
                        <a:t>在線上，</a:t>
                      </a:r>
                      <a:endParaRPr lang="en-US" altLang="zh-TW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但不回 </a:t>
                      </a:r>
                      <a:r>
                        <a:rPr lang="en-US" altLang="zh-TW" sz="1600" dirty="0"/>
                        <a:t>ICMP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V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V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Forward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目的 </a:t>
                      </a:r>
                      <a:r>
                        <a:rPr lang="en-US" altLang="zh-TW" sz="1600" dirty="0"/>
                        <a:t>IP:</a:t>
                      </a:r>
                    </a:p>
                    <a:p>
                      <a:pPr algn="ctr"/>
                      <a:r>
                        <a:rPr lang="en-US" altLang="zh-TW" sz="1600" dirty="0"/>
                        <a:t>Timeout</a:t>
                      </a: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627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目的 </a:t>
                      </a:r>
                      <a:r>
                        <a:rPr lang="en-US" altLang="zh-TW" sz="1600" dirty="0"/>
                        <a:t>IP </a:t>
                      </a:r>
                      <a:r>
                        <a:rPr lang="zh-TW" altLang="en-US" sz="1600" dirty="0"/>
                        <a:t>在線上，</a:t>
                      </a:r>
                      <a:endParaRPr lang="en-US" altLang="zh-TW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且有回</a:t>
                      </a:r>
                      <a:r>
                        <a:rPr lang="en-US" altLang="zh-TW" sz="1600" dirty="0"/>
                        <a:t> ICMP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V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V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Forward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V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目的 </a:t>
                      </a:r>
                      <a:r>
                        <a:rPr lang="en-US" altLang="zh-TW" sz="1600" dirty="0"/>
                        <a:t>IP:</a:t>
                      </a:r>
                    </a:p>
                    <a:p>
                      <a:pPr algn="ctr"/>
                      <a:r>
                        <a:rPr lang="en-US" altLang="zh-TW" sz="1600" dirty="0"/>
                        <a:t>Ping Reply</a:t>
                      </a: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527006"/>
                  </a:ext>
                </a:extLst>
              </a:tr>
            </a:tbl>
          </a:graphicData>
        </a:graphic>
      </p:graphicFrame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9D0B918-A932-4521-AF90-90EAF026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4800" y="6400800"/>
            <a:ext cx="914400" cy="283464"/>
          </a:xfrm>
        </p:spPr>
        <p:txBody>
          <a:bodyPr/>
          <a:lstStyle/>
          <a:p>
            <a:fld id="{D93790E0-A73F-4A53-83D9-1E4712857E21}" type="slidenum">
              <a:rPr lang="en-US" altLang="zh-TW" smtClean="0"/>
              <a:pPr/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1174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F9C257-CD28-4DDC-AA37-E7A855783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Round Trip Time (RTT) / Latency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E6F97D-2E44-4506-A8DE-18A1BCC5D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在網際網路中封包從出發到目的節點來回所需的時間稱為</a:t>
            </a:r>
            <a:r>
              <a:rPr lang="en-US" altLang="zh-TW" dirty="0"/>
              <a:t> Round Trip Time(RTT)</a:t>
            </a:r>
          </a:p>
          <a:p>
            <a:r>
              <a:rPr lang="en-US" altLang="zh-TW" dirty="0"/>
              <a:t>RTT </a:t>
            </a:r>
            <a:r>
              <a:rPr lang="zh-TW" altLang="zh-TW" dirty="0"/>
              <a:t>之計算基於物理限制，最短時間為</a:t>
            </a:r>
            <a:r>
              <a:rPr lang="en-US" altLang="zh-TW" dirty="0"/>
              <a:t>”</a:t>
            </a:r>
            <a:r>
              <a:rPr lang="zh-TW" altLang="zh-TW" dirty="0"/>
              <a:t>以光速行進來回所需的時間</a:t>
            </a:r>
            <a:r>
              <a:rPr lang="en-US" altLang="zh-TW" dirty="0"/>
              <a:t>”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FC9F344-7ECE-45C2-B716-37EB05AD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5256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478DBA-5E1A-48EB-B018-94A344D90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失敗</a:t>
            </a:r>
            <a:br>
              <a:rPr lang="en-US" altLang="zh-TW" sz="4400" dirty="0"/>
            </a:br>
            <a:r>
              <a:rPr lang="en-US" altLang="zh-TW" sz="4400" dirty="0"/>
              <a:t>Drop ICMP Request with ICMP Reply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CDD918F-1354-471C-9648-64BF79313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Type 3 Destination Unreachable, Code 1 Destination host </a:t>
            </a:r>
            <a:r>
              <a:rPr lang="en-US" altLang="zh-TW" sz="2000" dirty="0" err="1"/>
              <a:t>uneachable</a:t>
            </a:r>
            <a:endParaRPr lang="en-US" altLang="zh-TW" sz="2000" dirty="0"/>
          </a:p>
          <a:p>
            <a:endParaRPr lang="en-US" altLang="zh-TW" sz="2000" dirty="0"/>
          </a:p>
          <a:p>
            <a:endParaRPr lang="en-US" altLang="zh-TW" sz="2000" dirty="0"/>
          </a:p>
          <a:p>
            <a:endParaRPr lang="en-US" altLang="zh-TW" sz="2000" dirty="0"/>
          </a:p>
          <a:p>
            <a:endParaRPr lang="en-US" altLang="zh-TW" sz="2000" dirty="0"/>
          </a:p>
          <a:p>
            <a:endParaRPr lang="en-US" altLang="zh-TW" sz="2000" dirty="0"/>
          </a:p>
          <a:p>
            <a:endParaRPr lang="en-US" altLang="zh-TW" sz="2000" dirty="0"/>
          </a:p>
          <a:p>
            <a:r>
              <a:rPr lang="en-US" altLang="zh-TW" sz="2000" dirty="0"/>
              <a:t>Type 3 Destination Unreachable, Code 13 Communication administratively prohibited</a:t>
            </a:r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zh-TW" altLang="en-US" sz="28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F79CEEE-874D-441C-B5B5-4F23E486D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50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81F94D4-4982-4A5E-B7DC-5A0A11210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670648"/>
            <a:ext cx="3609975" cy="9906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2DEB1DA-751E-4DCE-A2B0-5827A22B0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" y="5762243"/>
            <a:ext cx="9144000" cy="104855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63DB440-07A1-48CB-9FFD-1A01F96C8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852821"/>
            <a:ext cx="3533775" cy="94297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A296D95-84F7-4D46-A697-12EFFF44C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2852936"/>
            <a:ext cx="9144000" cy="112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405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6FF387-8E54-444C-B62C-E03B28D9C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dirty="0"/>
              <a:t>Drop TCP/UDP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A782BFB-C177-4868-B0AB-82701301D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/>
              <a:t>Drop TCP/UDP &amp; ICMP Reply with</a:t>
            </a:r>
          </a:p>
          <a:p>
            <a:pPr lvl="1"/>
            <a:r>
              <a:rPr lang="en-US" altLang="zh-TW" sz="2000" dirty="0"/>
              <a:t>Type 3 Destination Unreachable, Code 1</a:t>
            </a:r>
          </a:p>
          <a:p>
            <a:pPr lvl="1"/>
            <a:endParaRPr lang="en-US" altLang="zh-TW" sz="2000" dirty="0"/>
          </a:p>
          <a:p>
            <a:pPr lvl="1"/>
            <a:endParaRPr lang="en-US" altLang="zh-TW" sz="2000" dirty="0"/>
          </a:p>
          <a:p>
            <a:pPr lvl="1"/>
            <a:endParaRPr lang="en-US" altLang="zh-TW" sz="2000" dirty="0"/>
          </a:p>
          <a:p>
            <a:pPr lvl="1"/>
            <a:endParaRPr lang="en-US" altLang="zh-TW" sz="2000" dirty="0"/>
          </a:p>
          <a:p>
            <a:pPr lvl="1"/>
            <a:endParaRPr lang="en-US" altLang="zh-TW" sz="2000" dirty="0"/>
          </a:p>
          <a:p>
            <a:r>
              <a:rPr lang="en-US" altLang="zh-TW" sz="2400" dirty="0"/>
              <a:t>Drop TCP/UDP &amp; ICMP Reply with</a:t>
            </a:r>
          </a:p>
          <a:p>
            <a:pPr lvl="1"/>
            <a:r>
              <a:rPr lang="en-US" altLang="zh-TW" sz="2000" dirty="0"/>
              <a:t>Type 3 Destination Unreachable, Code 13</a:t>
            </a:r>
          </a:p>
          <a:p>
            <a:endParaRPr lang="en-US" altLang="zh-TW" dirty="0"/>
          </a:p>
          <a:p>
            <a:pPr lvl="1"/>
            <a:endParaRPr lang="en-US" altLang="zh-TW" sz="2000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CF25003-0E33-44B8-85B2-A641D153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51</a:t>
            </a:fld>
            <a:endParaRPr lang="en-US" altLang="zh-TW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972132E-4C92-4DAD-A5AE-194A8C90D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941168"/>
            <a:ext cx="9144000" cy="165669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3E51364-713F-4A46-9B49-02F724166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8880"/>
            <a:ext cx="9144000" cy="159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507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>
            <a:extLst>
              <a:ext uri="{FF2B5EF4-FFF2-40B4-BE49-F238E27FC236}">
                <a16:creationId xmlns:a16="http://schemas.microsoft.com/office/drawing/2014/main" id="{3C8C697C-CFC2-4D5B-908E-46A8EAD0A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TTL Expired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CDD918F-1354-471C-9648-64BF79313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57784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Drop ICMP Request &amp; ICMP Reply with</a:t>
            </a:r>
          </a:p>
          <a:p>
            <a:pPr lvl="1"/>
            <a:r>
              <a:rPr lang="en-US" altLang="zh-TW" sz="2000" dirty="0"/>
              <a:t>Type 11 — Time Exceeded</a:t>
            </a:r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r>
              <a:rPr lang="en-US" altLang="zh-TW" sz="2400" dirty="0"/>
              <a:t>Drop TCP/UDP</a:t>
            </a:r>
            <a:endParaRPr lang="zh-TW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F79CEEE-874D-441C-B5B5-4F23E486D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4800" y="6400800"/>
            <a:ext cx="914400" cy="283464"/>
          </a:xfrm>
        </p:spPr>
        <p:txBody>
          <a:bodyPr/>
          <a:lstStyle/>
          <a:p>
            <a:fld id="{D93790E0-A73F-4A53-83D9-1E4712857E21}" type="slidenum">
              <a:rPr lang="en-US" altLang="zh-TW" smtClean="0"/>
              <a:pPr/>
              <a:t>52</a:t>
            </a:fld>
            <a:endParaRPr lang="en-US" altLang="zh-TW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4C34983-3CFD-4D5C-9C2B-BBF46DAC2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844824"/>
            <a:ext cx="3619500" cy="93345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87ED6B1-DEF9-49C8-A3C6-2FF65D078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83151"/>
            <a:ext cx="9144000" cy="109169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366DB5E-F08B-4ED8-87BF-4C3EC49BC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47" y="4567931"/>
            <a:ext cx="9144000" cy="169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274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EBB20E-361E-4D83-99F8-9C91BBAA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Type3</a:t>
            </a:r>
            <a:r>
              <a:rPr lang="zh-TW" altLang="en-US" dirty="0"/>
              <a:t> </a:t>
            </a:r>
            <a:r>
              <a:rPr lang="en-US" altLang="zh-TW" dirty="0"/>
              <a:t>Code10 </a:t>
            </a:r>
            <a:br>
              <a:rPr lang="en-US" altLang="zh-TW" dirty="0"/>
            </a:br>
            <a:r>
              <a:rPr lang="en-US" altLang="zh-TW" dirty="0"/>
              <a:t>Host administratively prohibited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CE0F580-BF3C-41AE-8C8A-76558677E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57784"/>
          </a:xfrm>
        </p:spPr>
        <p:txBody>
          <a:bodyPr>
            <a:normAutofit fontScale="70000" lnSpcReduction="20000"/>
          </a:bodyPr>
          <a:lstStyle/>
          <a:p>
            <a:r>
              <a:rPr lang="en-US" altLang="zh-TW" dirty="0" err="1"/>
              <a:t>nping</a:t>
            </a:r>
            <a:r>
              <a:rPr lang="en-US" altLang="zh-TW" dirty="0"/>
              <a:t> --</a:t>
            </a:r>
            <a:r>
              <a:rPr lang="en-US" altLang="zh-TW" dirty="0" err="1"/>
              <a:t>udp</a:t>
            </a:r>
            <a:r>
              <a:rPr lang="en-US" altLang="zh-TW" dirty="0"/>
              <a:t> -p 80 107.148.204.162</a:t>
            </a:r>
          </a:p>
          <a:p>
            <a:r>
              <a:rPr lang="en-US" altLang="zh-TW" dirty="0"/>
              <a:t>SENT (0.1690s) UDP 120.96.0.222:53 &gt; 107.148.204.162:80 </a:t>
            </a:r>
            <a:r>
              <a:rPr lang="en-US" altLang="zh-TW" dirty="0" err="1"/>
              <a:t>ttl</a:t>
            </a:r>
            <a:r>
              <a:rPr lang="en-US" altLang="zh-TW" dirty="0"/>
              <a:t>=64 id=38181 </a:t>
            </a:r>
            <a:r>
              <a:rPr lang="en-US" altLang="zh-TW" dirty="0" err="1"/>
              <a:t>iplen</a:t>
            </a:r>
            <a:r>
              <a:rPr lang="en-US" altLang="zh-TW" dirty="0"/>
              <a:t>=28</a:t>
            </a:r>
          </a:p>
          <a:p>
            <a:r>
              <a:rPr lang="en-US" altLang="zh-TW" dirty="0"/>
              <a:t>RCVD (0.3520s) ICMP [107.148.204.162 &gt; 120.96.0.222 </a:t>
            </a:r>
            <a:r>
              <a:rPr lang="en-US" altLang="zh-TW" dirty="0">
                <a:highlight>
                  <a:srgbClr val="FFFF00"/>
                </a:highlight>
              </a:rPr>
              <a:t>Destination host 107.148.204.162 administratively prohibited (type=3/code=10) </a:t>
            </a:r>
            <a:r>
              <a:rPr lang="en-US" altLang="zh-TW" dirty="0"/>
              <a:t>] IP [</a:t>
            </a:r>
            <a:r>
              <a:rPr lang="en-US" altLang="zh-TW" dirty="0" err="1"/>
              <a:t>ttl</a:t>
            </a:r>
            <a:r>
              <a:rPr lang="en-US" altLang="zh-TW" dirty="0"/>
              <a:t>=53 id=8562 </a:t>
            </a:r>
            <a:r>
              <a:rPr lang="en-US" altLang="zh-TW" dirty="0" err="1"/>
              <a:t>iplen</a:t>
            </a:r>
            <a:r>
              <a:rPr lang="en-US" altLang="zh-TW" dirty="0"/>
              <a:t>=56 ]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err="1"/>
              <a:t>nping</a:t>
            </a:r>
            <a:r>
              <a:rPr lang="en-US" altLang="zh-TW" dirty="0"/>
              <a:t> --</a:t>
            </a:r>
            <a:r>
              <a:rPr lang="en-US" altLang="zh-TW" dirty="0" err="1"/>
              <a:t>udp</a:t>
            </a:r>
            <a:r>
              <a:rPr lang="en-US" altLang="zh-TW" dirty="0"/>
              <a:t> -p 81 107.148.204.162</a:t>
            </a:r>
          </a:p>
          <a:p>
            <a:r>
              <a:rPr lang="en-US" altLang="zh-TW" dirty="0"/>
              <a:t>SENT (0.0440s) UDP 120.96.0.222:53 &gt; 107.148.204.162:81 </a:t>
            </a:r>
            <a:r>
              <a:rPr lang="en-US" altLang="zh-TW" dirty="0" err="1"/>
              <a:t>ttl</a:t>
            </a:r>
            <a:r>
              <a:rPr lang="en-US" altLang="zh-TW" dirty="0"/>
              <a:t>=64 id=45882 </a:t>
            </a:r>
            <a:r>
              <a:rPr lang="en-US" altLang="zh-TW" dirty="0" err="1"/>
              <a:t>iplen</a:t>
            </a:r>
            <a:r>
              <a:rPr lang="en-US" altLang="zh-TW" dirty="0"/>
              <a:t>=28</a:t>
            </a:r>
          </a:p>
          <a:p>
            <a:r>
              <a:rPr lang="en-US" altLang="zh-TW" dirty="0"/>
              <a:t>RCVD (0.2260s) ICMP [107.148.204.162 &gt; 120.96.0.222 </a:t>
            </a:r>
            <a:r>
              <a:rPr lang="en-US" altLang="zh-TW" dirty="0">
                <a:highlight>
                  <a:srgbClr val="FFFF00"/>
                </a:highlight>
              </a:rPr>
              <a:t>Destination host 107.148.204.162 administratively prohibited (type=3/code=10) </a:t>
            </a:r>
            <a:r>
              <a:rPr lang="en-US" altLang="zh-TW" dirty="0"/>
              <a:t>] IP [</a:t>
            </a:r>
            <a:r>
              <a:rPr lang="en-US" altLang="zh-TW" dirty="0" err="1"/>
              <a:t>ttl</a:t>
            </a:r>
            <a:r>
              <a:rPr lang="en-US" altLang="zh-TW" dirty="0"/>
              <a:t>=53 id=8565 </a:t>
            </a:r>
            <a:r>
              <a:rPr lang="en-US" altLang="zh-TW" dirty="0" err="1"/>
              <a:t>iplen</a:t>
            </a:r>
            <a:r>
              <a:rPr lang="en-US" altLang="zh-TW" dirty="0"/>
              <a:t>=56 ]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674EF5E-80D3-48FC-923F-2FE4525E6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4800" y="6400800"/>
            <a:ext cx="914400" cy="283464"/>
          </a:xfrm>
        </p:spPr>
        <p:txBody>
          <a:bodyPr/>
          <a:lstStyle/>
          <a:p>
            <a:fld id="{D93790E0-A73F-4A53-83D9-1E4712857E21}" type="slidenum">
              <a:rPr lang="en-US" altLang="zh-TW" smtClean="0"/>
              <a:pPr/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81871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B29A248-4DC0-4E5F-98F0-90F5CD7546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altLang="zh-TW" dirty="0"/>
              <a:t>ICMP Timestamp</a:t>
            </a:r>
            <a:endParaRPr lang="zh-TW" altLang="en-US" dirty="0"/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46233A63-F551-46DB-80E1-615EAB830E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Type 13: Timestamp</a:t>
            </a:r>
            <a:br>
              <a:rPr lang="en-US" altLang="zh-TW" dirty="0"/>
            </a:br>
            <a:r>
              <a:rPr lang="en-US" altLang="zh-TW" dirty="0"/>
              <a:t>Type 14: Timestamp Reply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D2DFF22-2EAA-42EF-878D-A182F0158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64848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493835-7BF4-4648-BBA1-29B2D52E3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Nessus </a:t>
            </a:r>
            <a:r>
              <a:rPr lang="zh-TW" altLang="en-US" dirty="0"/>
              <a:t>檢測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DBD5EC-190A-4183-9357-84B5A6E4A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F2CA31A-65DF-4DE2-B570-5F096119D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55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AC24E3-FEC3-495D-AD91-1E638B71F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00" y="1564776"/>
            <a:ext cx="8229600" cy="48958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78F1ACD-3B8C-43B5-A08A-650C06C5ABE9}"/>
              </a:ext>
            </a:extLst>
          </p:cNvPr>
          <p:cNvSpPr/>
          <p:nvPr/>
        </p:nvSpPr>
        <p:spPr>
          <a:xfrm>
            <a:off x="453800" y="2492896"/>
            <a:ext cx="498229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C4FE230-F3D8-439B-9C91-7A916A2A4E88}"/>
              </a:ext>
            </a:extLst>
          </p:cNvPr>
          <p:cNvSpPr/>
          <p:nvPr/>
        </p:nvSpPr>
        <p:spPr>
          <a:xfrm>
            <a:off x="539552" y="5157192"/>
            <a:ext cx="676875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55721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DF563F-2E0A-4C37-B23A-18B99A25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HPING3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DC7903-86F7-401A-B86D-A070E59C9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hping3 --</a:t>
            </a:r>
            <a:r>
              <a:rPr lang="en-US" altLang="zh-TW" dirty="0" err="1"/>
              <a:t>icmp</a:t>
            </a:r>
            <a:r>
              <a:rPr lang="en-US" altLang="zh-TW" dirty="0"/>
              <a:t> --</a:t>
            </a:r>
            <a:r>
              <a:rPr lang="en-US" altLang="zh-TW" dirty="0" err="1"/>
              <a:t>icmp-ts</a:t>
            </a:r>
            <a:r>
              <a:rPr lang="en-US" altLang="zh-TW" dirty="0"/>
              <a:t> </a:t>
            </a:r>
            <a:r>
              <a:rPr lang="en-US" altLang="zh-TW" sz="3200" dirty="0"/>
              <a:t>172.16.0.1</a:t>
            </a:r>
            <a:endParaRPr lang="en-US" altLang="zh-TW" dirty="0"/>
          </a:p>
          <a:p>
            <a:r>
              <a:rPr lang="nb-NO" altLang="zh-TW" dirty="0"/>
              <a:t>hping3 --icmp --icmptype 13 </a:t>
            </a:r>
            <a:r>
              <a:rPr lang="en-US" altLang="zh-TW" sz="3200" dirty="0"/>
              <a:t>172.16.0.1</a:t>
            </a:r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C24E3F4-B388-498C-8AD6-5ED90BF45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56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3ADD8F2-2FC5-4AD6-96CF-B00D84AEA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80928"/>
            <a:ext cx="7861126" cy="1781298"/>
          </a:xfrm>
          <a:prstGeom prst="rect">
            <a:avLst/>
          </a:prstGeo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135CD778-E4F5-400F-93AC-1B982B7D69FF}"/>
              </a:ext>
            </a:extLst>
          </p:cNvPr>
          <p:cNvCxnSpPr/>
          <p:nvPr/>
        </p:nvCxnSpPr>
        <p:spPr>
          <a:xfrm>
            <a:off x="1979712" y="3573016"/>
            <a:ext cx="4968552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C7D49C1F-2ED9-484B-B884-875657539118}"/>
              </a:ext>
            </a:extLst>
          </p:cNvPr>
          <p:cNvCxnSpPr/>
          <p:nvPr/>
        </p:nvCxnSpPr>
        <p:spPr>
          <a:xfrm>
            <a:off x="1979712" y="4365104"/>
            <a:ext cx="4968552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9718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B09AC4-BF9D-41EF-BA61-5552E04E2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NPING (NMAP </a:t>
            </a:r>
            <a:r>
              <a:rPr lang="zh-TW" altLang="en-US" dirty="0"/>
              <a:t>套件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06A3072-9223-4BAF-844D-58A2FB230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 err="1"/>
              <a:t>Pfsense</a:t>
            </a:r>
            <a:r>
              <a:rPr lang="en-US" altLang="zh-TW" sz="2400" dirty="0"/>
              <a:t>(FreeBSD)</a:t>
            </a:r>
          </a:p>
          <a:p>
            <a:r>
              <a:rPr lang="en-US" altLang="zh-TW" sz="2400" dirty="0" err="1"/>
              <a:t>nping</a:t>
            </a:r>
            <a:r>
              <a:rPr lang="en-US" altLang="zh-TW" sz="2400" dirty="0"/>
              <a:t> --</a:t>
            </a:r>
            <a:r>
              <a:rPr lang="en-US" altLang="zh-TW" sz="2400" dirty="0" err="1"/>
              <a:t>icmp</a:t>
            </a:r>
            <a:r>
              <a:rPr lang="en-US" altLang="zh-TW" sz="2400" dirty="0"/>
              <a:t> --</a:t>
            </a:r>
            <a:r>
              <a:rPr lang="en-US" altLang="zh-TW" sz="2400" dirty="0" err="1"/>
              <a:t>icmp</a:t>
            </a:r>
            <a:r>
              <a:rPr lang="en-US" altLang="zh-TW" sz="2400" dirty="0"/>
              <a:t>-type 13 172.16.0.1</a:t>
            </a:r>
          </a:p>
          <a:p>
            <a:pPr lvl="1"/>
            <a:r>
              <a:rPr lang="en-US" altLang="zh-TW" sz="2000" dirty="0"/>
              <a:t>SENT (4.0650s) ICMP [172.16.0.12 &gt; 172.16.0.1 Timestamp request (type=13/code=0) id=3735 seq=5 </a:t>
            </a:r>
            <a:r>
              <a:rPr lang="en-US" altLang="zh-TW" sz="2000" dirty="0" err="1">
                <a:highlight>
                  <a:srgbClr val="FFFF00"/>
                </a:highlight>
              </a:rPr>
              <a:t>orig</a:t>
            </a:r>
            <a:r>
              <a:rPr lang="en-US" altLang="zh-TW" sz="2000" dirty="0">
                <a:highlight>
                  <a:srgbClr val="FFFF00"/>
                </a:highlight>
              </a:rPr>
              <a:t>=0 </a:t>
            </a:r>
            <a:r>
              <a:rPr lang="en-US" altLang="zh-TW" sz="2000" dirty="0" err="1">
                <a:highlight>
                  <a:srgbClr val="FFFF00"/>
                </a:highlight>
              </a:rPr>
              <a:t>recv</a:t>
            </a:r>
            <a:r>
              <a:rPr lang="en-US" altLang="zh-TW" sz="2000" dirty="0">
                <a:highlight>
                  <a:srgbClr val="FFFF00"/>
                </a:highlight>
              </a:rPr>
              <a:t>=0 trans=0</a:t>
            </a:r>
            <a:r>
              <a:rPr lang="en-US" altLang="zh-TW" sz="2000" dirty="0"/>
              <a:t>] IP [</a:t>
            </a:r>
            <a:r>
              <a:rPr lang="en-US" altLang="zh-TW" sz="2000" dirty="0" err="1"/>
              <a:t>ttl</a:t>
            </a:r>
            <a:r>
              <a:rPr lang="en-US" altLang="zh-TW" sz="2000" dirty="0"/>
              <a:t>=64 id=9326 </a:t>
            </a:r>
            <a:r>
              <a:rPr lang="en-US" altLang="zh-TW" sz="2000" dirty="0" err="1"/>
              <a:t>iplen</a:t>
            </a:r>
            <a:r>
              <a:rPr lang="en-US" altLang="zh-TW" sz="2000" dirty="0"/>
              <a:t>=40 ]</a:t>
            </a:r>
          </a:p>
          <a:p>
            <a:pPr lvl="1"/>
            <a:r>
              <a:rPr lang="en-US" altLang="zh-TW" sz="2000" dirty="0"/>
              <a:t>RCVD (4.0650s) ICMP [172.16.0.1 &gt; 172.16.0.12 Timestamp reply (type=14/code=0) id=3735 seq=5 </a:t>
            </a:r>
            <a:r>
              <a:rPr lang="en-US" altLang="zh-TW" sz="2000" dirty="0" err="1">
                <a:highlight>
                  <a:srgbClr val="FFFF00"/>
                </a:highlight>
              </a:rPr>
              <a:t>orig</a:t>
            </a:r>
            <a:r>
              <a:rPr lang="en-US" altLang="zh-TW" sz="2000" dirty="0">
                <a:highlight>
                  <a:srgbClr val="FFFF00"/>
                </a:highlight>
              </a:rPr>
              <a:t>=0 </a:t>
            </a:r>
            <a:r>
              <a:rPr lang="en-US" altLang="zh-TW" sz="2000" dirty="0" err="1">
                <a:highlight>
                  <a:srgbClr val="FFFF00"/>
                </a:highlight>
              </a:rPr>
              <a:t>recv</a:t>
            </a:r>
            <a:r>
              <a:rPr lang="en-US" altLang="zh-TW" sz="2000" dirty="0">
                <a:highlight>
                  <a:srgbClr val="FFFF00"/>
                </a:highlight>
              </a:rPr>
              <a:t>=8760865 trans=8760865</a:t>
            </a:r>
            <a:r>
              <a:rPr lang="en-US" altLang="zh-TW" sz="2000" dirty="0"/>
              <a:t>] IP [</a:t>
            </a:r>
            <a:r>
              <a:rPr lang="en-US" altLang="zh-TW" sz="2000" dirty="0" err="1"/>
              <a:t>ttl</a:t>
            </a:r>
            <a:r>
              <a:rPr lang="en-US" altLang="zh-TW" sz="2000" dirty="0"/>
              <a:t>=64 id=40978 </a:t>
            </a:r>
            <a:r>
              <a:rPr lang="en-US" altLang="zh-TW" sz="2000" dirty="0" err="1"/>
              <a:t>iplen</a:t>
            </a:r>
            <a:r>
              <a:rPr lang="en-US" altLang="zh-TW" sz="2000" dirty="0"/>
              <a:t>=40 ]</a:t>
            </a:r>
          </a:p>
          <a:p>
            <a:endParaRPr lang="zh-TW" altLang="en-US" sz="2400" dirty="0"/>
          </a:p>
          <a:p>
            <a:endParaRPr lang="zh-TW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E755C95-6A33-4708-8EE1-02C1B69E8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79978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9514E5-CAF1-4AE7-86D1-F18BC661D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400" dirty="0" err="1"/>
              <a:t>Nping</a:t>
            </a:r>
            <a:r>
              <a:rPr lang="en-US" altLang="zh-TW" sz="4400" dirty="0"/>
              <a:t> </a:t>
            </a:r>
            <a:r>
              <a:rPr lang="en-US" altLang="zh-TW" dirty="0"/>
              <a:t>icmp13</a:t>
            </a:r>
            <a:br>
              <a:rPr lang="en-US" altLang="zh-TW" dirty="0"/>
            </a:br>
            <a:r>
              <a:rPr lang="en-US" altLang="zh-TW" sz="4400" dirty="0" err="1"/>
              <a:t>Pfsense</a:t>
            </a:r>
            <a:r>
              <a:rPr lang="en-US" altLang="zh-TW" sz="4400" dirty="0"/>
              <a:t>(FreeBSD)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AA86B69-4C09-4C9C-84B5-34C5BE3F3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8585B65-F27D-44FD-A271-9529D7A2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58</a:t>
            </a:fld>
            <a:endParaRPr lang="en-US" altLang="zh-TW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0C2066B-B667-4D2A-A566-A23FC83D0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90" y="1314456"/>
            <a:ext cx="9144000" cy="66347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C964E29-92B0-4C0A-BE39-1DB78872E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59" y="2092208"/>
            <a:ext cx="4494069" cy="223964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7FCAA12-4328-4D53-8C1E-4AB0B7DEC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446131"/>
            <a:ext cx="7196011" cy="237767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B25AC4C-E3B3-4C47-8A96-C361C5C161B5}"/>
              </a:ext>
            </a:extLst>
          </p:cNvPr>
          <p:cNvSpPr txBox="1"/>
          <p:nvPr/>
        </p:nvSpPr>
        <p:spPr>
          <a:xfrm>
            <a:off x="5544074" y="5697329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8760.865</a:t>
            </a:r>
            <a:r>
              <a:rPr lang="zh-TW" altLang="en-US" b="1" dirty="0">
                <a:solidFill>
                  <a:srgbClr val="FF0000"/>
                </a:solidFill>
              </a:rPr>
              <a:t>秒</a:t>
            </a:r>
          </a:p>
          <a:p>
            <a:r>
              <a:rPr lang="en-US" altLang="zh-TW" b="1" dirty="0">
                <a:solidFill>
                  <a:srgbClr val="FF0000"/>
                </a:solidFill>
              </a:rPr>
              <a:t>(2 * 60 + 26 ) * 60 = 8760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47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A60886-8E57-4A90-9EBA-A58C2049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400" dirty="0" err="1"/>
              <a:t>nping</a:t>
            </a:r>
            <a:br>
              <a:rPr lang="en-US" altLang="zh-TW" dirty="0"/>
            </a:br>
            <a:r>
              <a:rPr lang="en-US" altLang="zh-TW" dirty="0"/>
              <a:t>icmp13_win11.pcapng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B8961E-E234-47E2-B984-01926DF6B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數字很特別 </a:t>
            </a:r>
            <a:r>
              <a:rPr lang="en-US" altLang="zh-TW" dirty="0"/>
              <a:t>(</a:t>
            </a:r>
            <a:r>
              <a:rPr lang="zh-TW" altLang="en-US"/>
              <a:t>待確認</a:t>
            </a:r>
            <a:r>
              <a:rPr lang="en-US" altLang="zh-TW"/>
              <a:t>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529649B-A53C-4A34-85FA-A848B978C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59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B239119-88FE-4245-AF64-14AFA9A7C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5155"/>
            <a:ext cx="9144000" cy="192247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A785207-4FDF-4DE6-97D3-96817E90B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6" y="3973463"/>
            <a:ext cx="6122838" cy="194029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4B0C519-32FE-4A9E-BA7B-28ADA5787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4364047"/>
            <a:ext cx="5625381" cy="185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31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光速與時間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3872472"/>
          </a:xfrm>
        </p:spPr>
        <p:txBody>
          <a:bodyPr>
            <a:normAutofit lnSpcReduction="10000"/>
          </a:bodyPr>
          <a:lstStyle/>
          <a:p>
            <a:r>
              <a:rPr lang="zh-TW" altLang="en-US" dirty="0"/>
              <a:t>光速 </a:t>
            </a:r>
            <a:r>
              <a:rPr lang="en-US" altLang="zh-TW" dirty="0"/>
              <a:t>=299, 792 Km/s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光速台北到洛杉磯來回需時</a:t>
            </a:r>
            <a:endParaRPr lang="en-US" altLang="zh-TW" dirty="0"/>
          </a:p>
          <a:p>
            <a:pPr lvl="1"/>
            <a:r>
              <a:rPr lang="en-US" altLang="zh-TW" dirty="0"/>
              <a:t>10,899 * 2/ 299, 792= 72 </a:t>
            </a:r>
            <a:r>
              <a:rPr lang="en-US" altLang="zh-TW" dirty="0" err="1"/>
              <a:t>ms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6</a:t>
            </a:fld>
            <a:endParaRPr lang="en-US" altLang="zh-TW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4896544" cy="216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85184"/>
            <a:ext cx="4343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29334"/>
            <a:ext cx="2880370" cy="40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AFD5979-F866-43B0-8454-45B0164C070D}"/>
              </a:ext>
            </a:extLst>
          </p:cNvPr>
          <p:cNvSpPr/>
          <p:nvPr/>
        </p:nvSpPr>
        <p:spPr>
          <a:xfrm>
            <a:off x="683568" y="6165304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Round Trip Time</a:t>
            </a:r>
            <a:r>
              <a:rPr lang="zh-TW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確實較光速最快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72ms </a:t>
            </a:r>
            <a:r>
              <a:rPr lang="zh-TW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要慢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BE22948-CB38-4A30-A7F2-00334E40F6B5}"/>
              </a:ext>
            </a:extLst>
          </p:cNvPr>
          <p:cNvSpPr/>
          <p:nvPr/>
        </p:nvSpPr>
        <p:spPr>
          <a:xfrm>
            <a:off x="5984818" y="5769838"/>
            <a:ext cx="1035504" cy="2389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BF16ED7-7EB9-479A-B466-725D33048ABA}"/>
              </a:ext>
            </a:extLst>
          </p:cNvPr>
          <p:cNvSpPr/>
          <p:nvPr/>
        </p:nvSpPr>
        <p:spPr>
          <a:xfrm>
            <a:off x="656176" y="5101144"/>
            <a:ext cx="1539560" cy="200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4BF0BD6-A7B7-470C-A53F-23C98C491774}"/>
              </a:ext>
            </a:extLst>
          </p:cNvPr>
          <p:cNvSpPr/>
          <p:nvPr/>
        </p:nvSpPr>
        <p:spPr>
          <a:xfrm>
            <a:off x="6012210" y="3766116"/>
            <a:ext cx="1224136" cy="3829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49655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0B9C03-59A4-43EE-8338-5350F0A52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err="1"/>
              <a:t>Nping</a:t>
            </a:r>
            <a:r>
              <a:rPr lang="en-US" altLang="zh-TW" dirty="0"/>
              <a:t> </a:t>
            </a:r>
            <a:br>
              <a:rPr lang="en-US" altLang="zh-TW" dirty="0"/>
            </a:br>
            <a:r>
              <a:rPr lang="en-US" altLang="zh-TW" dirty="0"/>
              <a:t>Cisco Router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EBCD135-01B5-466D-9F1C-05085DD5F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Router Gateway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69E458B-F559-4FA9-81B6-83F4693D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60</a:t>
            </a:fld>
            <a:endParaRPr lang="en-US" altLang="zh-TW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955AB7A-8F51-4A86-B5B4-0751425B4D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" y="2204864"/>
            <a:ext cx="9133806" cy="188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690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AB5E79-0D65-42A9-9FC4-5C2775FD7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結論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624DF4-9F08-4F24-9C31-63A0FC3C2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預設會回 </a:t>
            </a:r>
            <a:r>
              <a:rPr lang="en-US" altLang="zh-TW" dirty="0"/>
              <a:t>ping </a:t>
            </a:r>
            <a:r>
              <a:rPr lang="zh-TW" altLang="en-US" dirty="0"/>
              <a:t>的應該都有這個問題</a:t>
            </a:r>
            <a:endParaRPr lang="en-US" altLang="zh-TW" dirty="0"/>
          </a:p>
          <a:p>
            <a:r>
              <a:rPr lang="en-US" altLang="zh-TW" dirty="0"/>
              <a:t>NTU</a:t>
            </a:r>
            <a:r>
              <a:rPr lang="zh-TW" altLang="en-US" dirty="0"/>
              <a:t> </a:t>
            </a:r>
            <a:r>
              <a:rPr lang="en-US" altLang="zh-TW" dirty="0"/>
              <a:t>DNS</a:t>
            </a:r>
            <a:r>
              <a:rPr lang="zh-TW" altLang="en-US" dirty="0"/>
              <a:t> </a:t>
            </a:r>
            <a:r>
              <a:rPr lang="en-US" altLang="zh-TW" dirty="0"/>
              <a:t>Server Pool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F5DE989-4A1E-4F09-BD3E-11AD8524C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61</a:t>
            </a:fld>
            <a:endParaRPr lang="en-US" altLang="zh-TW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12CEB34-FE37-4673-B740-430B755E1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4904"/>
            <a:ext cx="9144000" cy="352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906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AB5E79-0D65-42A9-9FC4-5C2775FD7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結論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624DF4-9F08-4F24-9C31-63A0FC3C2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但仍可設定單獨關閉 </a:t>
            </a:r>
            <a:r>
              <a:rPr lang="en-US" altLang="zh-TW" dirty="0"/>
              <a:t>ICMP</a:t>
            </a:r>
            <a:r>
              <a:rPr lang="zh-TW" altLang="en-US" dirty="0"/>
              <a:t> </a:t>
            </a:r>
            <a:r>
              <a:rPr lang="en-US" altLang="zh-TW" dirty="0"/>
              <a:t>Type 13, 14</a:t>
            </a:r>
          </a:p>
          <a:p>
            <a:r>
              <a:rPr lang="en-US" altLang="zh-TW" dirty="0"/>
              <a:t>NTU</a:t>
            </a:r>
            <a:r>
              <a:rPr lang="zh-TW" altLang="en-US" dirty="0"/>
              <a:t> </a:t>
            </a:r>
            <a:r>
              <a:rPr lang="en-US" altLang="zh-TW" dirty="0"/>
              <a:t>DNS</a:t>
            </a:r>
            <a:r>
              <a:rPr lang="zh-TW" altLang="en-US" dirty="0"/>
              <a:t> </a:t>
            </a:r>
            <a:r>
              <a:rPr lang="en-US" altLang="zh-TW" dirty="0"/>
              <a:t>Server L4 Load Balance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F5DE989-4A1E-4F09-BD3E-11AD8524C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62</a:t>
            </a:fld>
            <a:endParaRPr lang="en-US" altLang="zh-TW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EBBAEAC-05D1-4EB6-B255-B14B82CA1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5" y="2852936"/>
            <a:ext cx="9144000" cy="160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369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83568" y="3068960"/>
            <a:ext cx="7992888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zh-TW" altLang="en-US" sz="4800" dirty="0">
                <a:ea typeface="標楷體" pitchFamily="65" charset="-120"/>
              </a:rPr>
              <a:t>簡報完畢</a:t>
            </a:r>
            <a:br>
              <a:rPr lang="en-US" altLang="zh-TW" sz="4800" dirty="0">
                <a:ea typeface="標楷體" pitchFamily="65" charset="-120"/>
              </a:rPr>
            </a:br>
            <a:r>
              <a:rPr lang="zh-TW" altLang="en-US" sz="4800" dirty="0">
                <a:ea typeface="標楷體" pitchFamily="65" charset="-120"/>
              </a:rPr>
              <a:t>謝謝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63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054672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E58EA7-B897-43E5-988B-A43CE202E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Server Latency</a:t>
            </a:r>
            <a:br>
              <a:rPr lang="en-US" altLang="zh-TW" dirty="0"/>
            </a:br>
            <a:r>
              <a:rPr lang="zh-TW" altLang="en-US" dirty="0"/>
              <a:t>不同國家 </a:t>
            </a:r>
            <a:r>
              <a:rPr lang="en-US" altLang="zh-TW" dirty="0"/>
              <a:t>24 </a:t>
            </a:r>
            <a:r>
              <a:rPr lang="en-US" altLang="zh-TW" dirty="0" err="1"/>
              <a:t>Hrs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E27BEE-D190-4C3F-88F7-B4EE7492C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使用 </a:t>
            </a:r>
            <a:r>
              <a:rPr lang="en-US" altLang="zh-TW" dirty="0"/>
              <a:t>IP </a:t>
            </a:r>
            <a:r>
              <a:rPr lang="zh-TW" altLang="en-US" dirty="0"/>
              <a:t>地理資料庫分析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E4611AD-52B5-49BC-9BB0-62B49D40F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7</a:t>
            </a:fld>
            <a:endParaRPr lang="en-US" altLang="zh-TW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9C9F61F-226B-446A-A14B-028C8ECF6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2" y="2065987"/>
            <a:ext cx="9073008" cy="373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B326A7E-A80A-4691-AE61-FF23FA639445}"/>
              </a:ext>
            </a:extLst>
          </p:cNvPr>
          <p:cNvSpPr txBox="1"/>
          <p:nvPr/>
        </p:nvSpPr>
        <p:spPr>
          <a:xfrm>
            <a:off x="4660457" y="2460059"/>
            <a:ext cx="228780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6">
                    <a:lumMod val="50000"/>
                  </a:schemeClr>
                </a:solidFill>
              </a:rPr>
              <a:t>Germany(150ms)</a:t>
            </a:r>
          </a:p>
          <a:p>
            <a:pPr algn="ctr"/>
            <a:endParaRPr lang="en-US" altLang="zh-TW" dirty="0">
              <a:solidFill>
                <a:srgbClr val="0070C0"/>
              </a:solidFill>
            </a:endParaRPr>
          </a:p>
          <a:p>
            <a:pPr algn="ctr"/>
            <a:endParaRPr lang="en-US" altLang="zh-TW" dirty="0">
              <a:solidFill>
                <a:srgbClr val="0070C0"/>
              </a:solidFill>
            </a:endParaRPr>
          </a:p>
          <a:p>
            <a:pPr algn="ctr"/>
            <a:endParaRPr lang="en-US" altLang="zh-TW" dirty="0">
              <a:solidFill>
                <a:srgbClr val="0070C0"/>
              </a:solidFill>
            </a:endParaRPr>
          </a:p>
          <a:p>
            <a:pPr algn="ctr"/>
            <a:endParaRPr lang="en-US" altLang="zh-TW" dirty="0">
              <a:solidFill>
                <a:srgbClr val="0070C0"/>
              </a:solidFill>
            </a:endParaRPr>
          </a:p>
          <a:p>
            <a:pPr algn="ctr"/>
            <a:endParaRPr lang="en-US" altLang="zh-TW" dirty="0">
              <a:solidFill>
                <a:srgbClr val="0070C0"/>
              </a:solidFill>
            </a:endParaRPr>
          </a:p>
          <a:p>
            <a:pPr algn="ctr"/>
            <a:r>
              <a:rPr lang="en-US" altLang="zh-TW" dirty="0">
                <a:solidFill>
                  <a:srgbClr val="7030A0"/>
                </a:solidFill>
              </a:rPr>
              <a:t>United States(50ms)</a:t>
            </a:r>
          </a:p>
          <a:p>
            <a:pPr algn="ctr"/>
            <a:endParaRPr lang="en-US" altLang="zh-TW" dirty="0">
              <a:solidFill>
                <a:srgbClr val="0070C0"/>
              </a:solidFill>
            </a:endParaRPr>
          </a:p>
          <a:p>
            <a:pPr algn="ctr"/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Japan(20ms)</a:t>
            </a:r>
          </a:p>
          <a:p>
            <a:pPr algn="ctr"/>
            <a:endParaRPr lang="en-US" altLang="zh-TW" dirty="0">
              <a:solidFill>
                <a:srgbClr val="0070C0"/>
              </a:solidFill>
            </a:endParaRPr>
          </a:p>
          <a:p>
            <a:pPr algn="ctr"/>
            <a:r>
              <a:rPr lang="en-US" altLang="zh-TW" dirty="0">
                <a:solidFill>
                  <a:srgbClr val="0070C0"/>
                </a:solidFill>
              </a:rPr>
              <a:t>Taiwan(10ms)</a:t>
            </a:r>
            <a:endParaRPr lang="zh-TW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90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39307C-11A3-454C-B406-45B0090B0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www.google.com</a:t>
            </a:r>
            <a:br>
              <a:rPr lang="en-US" altLang="zh-TW" dirty="0"/>
            </a:br>
            <a:r>
              <a:rPr lang="en-US" altLang="zh-TW" dirty="0"/>
              <a:t> IP Test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BF08D2-B12F-41BB-8DAB-8BF1A894D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Round Trip Time</a:t>
            </a:r>
            <a:endParaRPr lang="en-US" altLang="zh-CN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r>
              <a:rPr lang="en-US" altLang="zh-TW" sz="2800" dirty="0"/>
              <a:t>GEO</a:t>
            </a:r>
            <a:r>
              <a:rPr lang="zh-TW" altLang="en-US" sz="2800" dirty="0"/>
              <a:t> </a:t>
            </a:r>
            <a:r>
              <a:rPr lang="en-US" altLang="zh-TW" sz="2800" dirty="0"/>
              <a:t>IP</a:t>
            </a:r>
            <a:r>
              <a:rPr lang="zh-TW" altLang="en-US" sz="2800" dirty="0"/>
              <a:t> </a:t>
            </a:r>
            <a:r>
              <a:rPr lang="en-US" altLang="zh-TW" sz="2800" dirty="0"/>
              <a:t>Database</a:t>
            </a:r>
          </a:p>
          <a:p>
            <a:pPr lvl="1"/>
            <a:r>
              <a:rPr lang="en-US" altLang="zh-TW" sz="2400" dirty="0"/>
              <a:t>True or False ?</a:t>
            </a:r>
            <a:endParaRPr lang="zh-TW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14FECEB-5357-4633-997C-4EFACCA5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8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3B08526-08BD-4C94-A7C4-AA0D97B2F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891899"/>
            <a:ext cx="4243586" cy="171085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DC0E162-997C-4F3E-AF66-D8AD831F0627}"/>
              </a:ext>
            </a:extLst>
          </p:cNvPr>
          <p:cNvSpPr/>
          <p:nvPr/>
        </p:nvSpPr>
        <p:spPr>
          <a:xfrm>
            <a:off x="3095328" y="2348880"/>
            <a:ext cx="684584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1805B25-D0CD-4ED1-97A9-5CBB38817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692" y="5124673"/>
            <a:ext cx="9144000" cy="140067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197744D-401F-450A-8B71-702440426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176" y="3717032"/>
            <a:ext cx="4485640" cy="383361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AA9DDFD-A1A1-438B-9EF5-5FFE7575EF1C}"/>
              </a:ext>
            </a:extLst>
          </p:cNvPr>
          <p:cNvSpPr txBox="1"/>
          <p:nvPr/>
        </p:nvSpPr>
        <p:spPr>
          <a:xfrm>
            <a:off x="3021385" y="512467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>
                <a:solidFill>
                  <a:srgbClr val="FF0000"/>
                </a:solidFill>
              </a:rPr>
              <a:t>Maxmind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A400D5C-83E1-49CC-AC33-7D2774BD0C5E}"/>
              </a:ext>
            </a:extLst>
          </p:cNvPr>
          <p:cNvSpPr txBox="1"/>
          <p:nvPr/>
        </p:nvSpPr>
        <p:spPr>
          <a:xfrm>
            <a:off x="6804248" y="369873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IP2Location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C2243BF-6836-41FC-85DD-D50AF22460E0}"/>
              </a:ext>
            </a:extLst>
          </p:cNvPr>
          <p:cNvSpPr/>
          <p:nvPr/>
        </p:nvSpPr>
        <p:spPr>
          <a:xfrm>
            <a:off x="4876972" y="5086904"/>
            <a:ext cx="3727476" cy="342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8A97E46-6C71-4599-8ECC-9F4238A917A0}"/>
              </a:ext>
            </a:extLst>
          </p:cNvPr>
          <p:cNvSpPr/>
          <p:nvPr/>
        </p:nvSpPr>
        <p:spPr>
          <a:xfrm>
            <a:off x="850988" y="5437104"/>
            <a:ext cx="1344748" cy="10882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CC66850-D7BE-473D-8892-D1C9F84BAB6F}"/>
              </a:ext>
            </a:extLst>
          </p:cNvPr>
          <p:cNvSpPr/>
          <p:nvPr/>
        </p:nvSpPr>
        <p:spPr>
          <a:xfrm>
            <a:off x="1331640" y="2348880"/>
            <a:ext cx="1123672" cy="57606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661A87E-7E6A-4709-893B-C85F3D0C7088}"/>
              </a:ext>
            </a:extLst>
          </p:cNvPr>
          <p:cNvSpPr/>
          <p:nvPr/>
        </p:nvSpPr>
        <p:spPr>
          <a:xfrm>
            <a:off x="-80064" y="5429540"/>
            <a:ext cx="931052" cy="56010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4B3154B-1232-4D46-8623-7E2CB4EAE4D3}"/>
              </a:ext>
            </a:extLst>
          </p:cNvPr>
          <p:cNvSpPr/>
          <p:nvPr/>
        </p:nvSpPr>
        <p:spPr>
          <a:xfrm>
            <a:off x="4876972" y="4797704"/>
            <a:ext cx="2791372" cy="2892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7673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929601-A45D-4515-8300-91B1776B6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Akamai IP Test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21FD8E5-F437-449D-8FD3-6CA47CBF2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Round Trip Time</a:t>
            </a:r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r>
              <a:rPr lang="en-US" altLang="zh-TW" sz="2800" dirty="0" err="1"/>
              <a:t>TraceRoute</a:t>
            </a:r>
            <a:endParaRPr lang="zh-TW" altLang="en-US" sz="2800" dirty="0"/>
          </a:p>
          <a:p>
            <a:endParaRPr lang="zh-TW" altLang="en-US" sz="28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48C098-E4DD-4059-B872-CB453A4D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790E0-A73F-4A53-83D9-1E4712857E21}" type="slidenum">
              <a:rPr lang="en-US" altLang="zh-TW" smtClean="0"/>
              <a:pPr/>
              <a:t>9</a:t>
            </a:fld>
            <a:endParaRPr lang="en-US" altLang="zh-TW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2529E0E-2F9C-4205-B6D5-7C2F4E345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34" y="1989956"/>
            <a:ext cx="5314950" cy="19431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A166F6A-87AC-4E58-AD5F-40B6D31A7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521383"/>
            <a:ext cx="7439025" cy="218122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3A112DC-4A82-4C43-A14A-F2E47202492C}"/>
              </a:ext>
            </a:extLst>
          </p:cNvPr>
          <p:cNvSpPr/>
          <p:nvPr/>
        </p:nvSpPr>
        <p:spPr>
          <a:xfrm>
            <a:off x="3228416" y="2494012"/>
            <a:ext cx="709153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E9C86E0-1E83-46B6-8EFF-CFA07E3E37B9}"/>
              </a:ext>
            </a:extLst>
          </p:cNvPr>
          <p:cNvSpPr/>
          <p:nvPr/>
        </p:nvSpPr>
        <p:spPr>
          <a:xfrm>
            <a:off x="1403648" y="2494012"/>
            <a:ext cx="1080120" cy="64807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53599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撲面">
  <a:themeElements>
    <a:clrScheme name="暗香撲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自訂 1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暗香撲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67137</TotalTime>
  <Words>2366</Words>
  <Application>Microsoft Office PowerPoint</Application>
  <PresentationFormat>如螢幕大小 (4:3)</PresentationFormat>
  <Paragraphs>592</Paragraphs>
  <Slides>63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67" baseType="lpstr">
      <vt:lpstr>Arial</vt:lpstr>
      <vt:lpstr>Times New Roman</vt:lpstr>
      <vt:lpstr>Wingdings 2</vt:lpstr>
      <vt:lpstr>暗香撲面</vt:lpstr>
      <vt:lpstr>ICMP Ping</vt:lpstr>
      <vt:lpstr>ICMP Ping</vt:lpstr>
      <vt:lpstr>Ping 值（或延遲）」是什麼？</vt:lpstr>
      <vt:lpstr>影響 Round Trip Time (RTT) / Latency 之原因</vt:lpstr>
      <vt:lpstr>Round Trip Time (RTT) / Latency</vt:lpstr>
      <vt:lpstr>光速與時間</vt:lpstr>
      <vt:lpstr>Server Latency 不同國家 24 Hrs</vt:lpstr>
      <vt:lpstr>www.google.com  IP Test</vt:lpstr>
      <vt:lpstr>Akamai IP Test</vt:lpstr>
      <vt:lpstr>Akamai IP GEO IP Database</vt:lpstr>
      <vt:lpstr>TWGate Congestion</vt:lpstr>
      <vt:lpstr>網路”速度”?</vt:lpstr>
      <vt:lpstr>頻寬(Bandwidth) vs. Latency</vt:lpstr>
      <vt:lpstr>「掉包」是什麼？ Packet Lost</vt:lpstr>
      <vt:lpstr>Packet Lost</vt:lpstr>
      <vt:lpstr>「抖動(Jitter)」是什麼？</vt:lpstr>
      <vt:lpstr>Jitter</vt:lpstr>
      <vt:lpstr>Time To Live (TTL)</vt:lpstr>
      <vt:lpstr>Ping 洩漏了什麼資訊？</vt:lpstr>
      <vt:lpstr>Time To Live (TTL)</vt:lpstr>
      <vt:lpstr>Time To Live (TTL)</vt:lpstr>
      <vt:lpstr>Time To Live (TTL)</vt:lpstr>
      <vt:lpstr>Time To Live (TTL)</vt:lpstr>
      <vt:lpstr>TTL vs. TraceRoute</vt:lpstr>
      <vt:lpstr>Ping 有幾種可能結果</vt:lpstr>
      <vt:lpstr>Ping 有幾種可能結果</vt:lpstr>
      <vt:lpstr>ICMP Type and Code</vt:lpstr>
      <vt:lpstr>Type 3 Destination Unreachable  Codes List</vt:lpstr>
      <vt:lpstr>ping 同網段 IP</vt:lpstr>
      <vt:lpstr>ICMP Ping 同網段</vt:lpstr>
      <vt:lpstr>成功 ICMP Type0 Echo Reply</vt:lpstr>
      <vt:lpstr>ping 同網段 IP IP 在線上，且有回應 ping</vt:lpstr>
      <vt:lpstr>ping 同網段 IP IP 在線上，且有回應 ping</vt:lpstr>
      <vt:lpstr>ping 同網段 IP IP 在線上，且有回應 ping</vt:lpstr>
      <vt:lpstr>失敗 No ARP Reply</vt:lpstr>
      <vt:lpstr>Ping 同網段 IP 目的 IP 不在線上</vt:lpstr>
      <vt:lpstr>Ping 同網段 IP 目的 IP 不在線上</vt:lpstr>
      <vt:lpstr>Ping 同網段 IP 目的 IP 不在線上</vt:lpstr>
      <vt:lpstr>Ping 同網段 IP 目的 IP 不在線上</vt:lpstr>
      <vt:lpstr>Ping 同網段 IP 目的 IP 不在線上</vt:lpstr>
      <vt:lpstr>ARP Reply , but No ICMP Reply</vt:lpstr>
      <vt:lpstr>Ping 同網段 IP 目的IP 在線上，但不回應 ping</vt:lpstr>
      <vt:lpstr>Ping 同網段 IP 目的IP 在線上，但不回應 ping.</vt:lpstr>
      <vt:lpstr>ping 不同網段 IP</vt:lpstr>
      <vt:lpstr>ping 不同網段 IP</vt:lpstr>
      <vt:lpstr>ping 不同網段 IP</vt:lpstr>
      <vt:lpstr>Internet 網路初始設計規則</vt:lpstr>
      <vt:lpstr>ICMP Ping 跨網段 Phase2 ~ 3: 途中 Router</vt:lpstr>
      <vt:lpstr>ICMP Ping 跨網段 Phase3: 到達目的 IP GW</vt:lpstr>
      <vt:lpstr>失敗 Drop ICMP Request with ICMP Reply</vt:lpstr>
      <vt:lpstr>Drop TCP/UDP</vt:lpstr>
      <vt:lpstr>TTL Expired</vt:lpstr>
      <vt:lpstr>Type3 Code10  Host administratively prohibited </vt:lpstr>
      <vt:lpstr>ICMP Timestamp</vt:lpstr>
      <vt:lpstr>Nessus 檢測</vt:lpstr>
      <vt:lpstr>HPING3</vt:lpstr>
      <vt:lpstr>NPING (NMAP 套件)</vt:lpstr>
      <vt:lpstr>Nping icmp13 Pfsense(FreeBSD)</vt:lpstr>
      <vt:lpstr>nping icmp13_win11.pcapng</vt:lpstr>
      <vt:lpstr>Nping  Cisco Router</vt:lpstr>
      <vt:lpstr>結論</vt:lpstr>
      <vt:lpstr>結論</vt:lpstr>
      <vt:lpstr>簡報完畢 謝謝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NAME</dc:creator>
  <cp:lastModifiedBy>davis you</cp:lastModifiedBy>
  <cp:revision>5950</cp:revision>
  <dcterms:created xsi:type="dcterms:W3CDTF">2007-03-23T08:00:23Z</dcterms:created>
  <dcterms:modified xsi:type="dcterms:W3CDTF">2024-09-03T09:40:18Z</dcterms:modified>
</cp:coreProperties>
</file>